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7" r:id="rId2"/>
    <p:sldId id="311" r:id="rId3"/>
    <p:sldId id="314" r:id="rId4"/>
    <p:sldId id="312" r:id="rId5"/>
    <p:sldId id="313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5BA7"/>
    <a:srgbClr val="50BCBD"/>
    <a:srgbClr val="261474"/>
    <a:srgbClr val="F7A600"/>
    <a:srgbClr val="5AA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Styl z motywem 1 — Ak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25E5076-3810-47DD-B79F-674D7AD40C01}" styleName="Styl ciemny 1 — Ak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Styl z motywem 2 — Ak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A111915-BE36-4E01-A7E5-04B1672EAD32}" styleName="Styl jasny 2 — Ak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Styl ciemny 2 - Akcent 1/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48" autoAdjust="0"/>
    <p:restoredTop sz="94660"/>
  </p:normalViewPr>
  <p:slideViewPr>
    <p:cSldViewPr snapToGrid="0">
      <p:cViewPr varScale="1">
        <p:scale>
          <a:sx n="72" d="100"/>
          <a:sy n="72" d="100"/>
        </p:scale>
        <p:origin x="78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nfz_logo_A_kolor.png" descr="nfz_logo_A_kolor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7062" y="666896"/>
            <a:ext cx="2232759" cy="85179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" name="Grupa 8"/>
          <p:cNvGrpSpPr/>
          <p:nvPr userDrawn="1"/>
        </p:nvGrpSpPr>
        <p:grpSpPr>
          <a:xfrm>
            <a:off x="2448" y="2827713"/>
            <a:ext cx="3973749" cy="1043083"/>
            <a:chOff x="-1" y="3198877"/>
            <a:chExt cx="3845169" cy="1009332"/>
          </a:xfrm>
        </p:grpSpPr>
        <p:sp>
          <p:nvSpPr>
            <p:cNvPr id="10" name="Trójkąt prostokątny 9"/>
            <p:cNvSpPr/>
            <p:nvPr/>
          </p:nvSpPr>
          <p:spPr>
            <a:xfrm rot="10800000" flipH="1">
              <a:off x="2312205" y="3198877"/>
              <a:ext cx="1532963" cy="1009332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11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-1" y="3533790"/>
              <a:ext cx="2320913" cy="339508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11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2" name="Grupa 11"/>
          <p:cNvGrpSpPr/>
          <p:nvPr userDrawn="1"/>
        </p:nvGrpSpPr>
        <p:grpSpPr>
          <a:xfrm>
            <a:off x="2581714" y="2827714"/>
            <a:ext cx="9637838" cy="1043083"/>
            <a:chOff x="5272521" y="1884093"/>
            <a:chExt cx="9325981" cy="1009332"/>
          </a:xfrm>
        </p:grpSpPr>
        <p:sp>
          <p:nvSpPr>
            <p:cNvPr id="13" name="Trójkąt prostokątny 12"/>
            <p:cNvSpPr/>
            <p:nvPr/>
          </p:nvSpPr>
          <p:spPr>
            <a:xfrm flipH="1">
              <a:off x="5272521" y="1884093"/>
              <a:ext cx="1532962" cy="1009332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11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4" name="Prostokąt 13"/>
            <p:cNvSpPr/>
            <p:nvPr/>
          </p:nvSpPr>
          <p:spPr>
            <a:xfrm rot="10800000">
              <a:off x="6796775" y="2219006"/>
              <a:ext cx="7801727" cy="339508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11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17" name="Symbol zastępczy tekstu 16"/>
          <p:cNvSpPr>
            <a:spLocks noGrp="1"/>
          </p:cNvSpPr>
          <p:nvPr>
            <p:ph type="body" sz="quarter" idx="10" hasCustomPrompt="1"/>
          </p:nvPr>
        </p:nvSpPr>
        <p:spPr>
          <a:xfrm>
            <a:off x="4581183" y="3012491"/>
            <a:ext cx="6235099" cy="896937"/>
          </a:xfrm>
        </p:spPr>
        <p:txBody>
          <a:bodyPr>
            <a:noAutofit/>
          </a:bodyPr>
          <a:lstStyle>
            <a:lvl1pPr marL="0" indent="0">
              <a:buNone/>
              <a:defRPr sz="3600" b="1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Tytuł prezentacji</a:t>
            </a:r>
          </a:p>
        </p:txBody>
      </p:sp>
    </p:spTree>
    <p:extLst>
      <p:ext uri="{BB962C8B-B14F-4D97-AF65-F5344CB8AC3E}">
        <p14:creationId xmlns:p14="http://schemas.microsoft.com/office/powerpoint/2010/main" val="6892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ziekujem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a 14"/>
          <p:cNvGrpSpPr/>
          <p:nvPr userDrawn="1"/>
        </p:nvGrpSpPr>
        <p:grpSpPr>
          <a:xfrm>
            <a:off x="2448" y="2827713"/>
            <a:ext cx="3973749" cy="1043083"/>
            <a:chOff x="-1" y="3198877"/>
            <a:chExt cx="3845169" cy="1009332"/>
          </a:xfrm>
        </p:grpSpPr>
        <p:sp>
          <p:nvSpPr>
            <p:cNvPr id="16" name="Trójkąt prostokątny 15"/>
            <p:cNvSpPr/>
            <p:nvPr/>
          </p:nvSpPr>
          <p:spPr>
            <a:xfrm rot="10800000" flipH="1">
              <a:off x="2312205" y="3198877"/>
              <a:ext cx="1532963" cy="1009332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11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7" name="Prostokąt 16"/>
            <p:cNvSpPr/>
            <p:nvPr/>
          </p:nvSpPr>
          <p:spPr>
            <a:xfrm>
              <a:off x="-1" y="3533790"/>
              <a:ext cx="2320913" cy="339508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11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8" name="Grupa 17"/>
          <p:cNvGrpSpPr/>
          <p:nvPr userDrawn="1"/>
        </p:nvGrpSpPr>
        <p:grpSpPr>
          <a:xfrm>
            <a:off x="2581714" y="2827714"/>
            <a:ext cx="9637838" cy="1043083"/>
            <a:chOff x="5272521" y="1884093"/>
            <a:chExt cx="9325981" cy="1009332"/>
          </a:xfrm>
        </p:grpSpPr>
        <p:sp>
          <p:nvSpPr>
            <p:cNvPr id="19" name="Trójkąt prostokątny 18"/>
            <p:cNvSpPr/>
            <p:nvPr/>
          </p:nvSpPr>
          <p:spPr>
            <a:xfrm flipH="1">
              <a:off x="5272521" y="1884093"/>
              <a:ext cx="1532962" cy="1009332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11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 rot="10800000">
              <a:off x="6796775" y="2219006"/>
              <a:ext cx="7801727" cy="339508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11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1" y="650463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z="1400" smtClean="0"/>
              <a:pPr/>
              <a:t>‹#›</a:t>
            </a:fld>
            <a:endParaRPr lang="pl-PL" sz="1400" dirty="0"/>
          </a:p>
        </p:txBody>
      </p:sp>
      <p:pic>
        <p:nvPicPr>
          <p:cNvPr id="13" name="nfz_logo_A_kolor.png" descr="nfz_logo_A_kolor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7062" y="5265034"/>
            <a:ext cx="2232759" cy="851797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Symbol zastępczy tekstu 16"/>
          <p:cNvSpPr>
            <a:spLocks noGrp="1"/>
          </p:cNvSpPr>
          <p:nvPr>
            <p:ph type="body" sz="quarter" idx="10" hasCustomPrompt="1"/>
          </p:nvPr>
        </p:nvSpPr>
        <p:spPr>
          <a:xfrm>
            <a:off x="4581183" y="3012491"/>
            <a:ext cx="6235099" cy="896937"/>
          </a:xfrm>
        </p:spPr>
        <p:txBody>
          <a:bodyPr>
            <a:noAutofit/>
          </a:bodyPr>
          <a:lstStyle>
            <a:lvl1pPr marL="0" indent="0">
              <a:buNone/>
              <a:defRPr sz="3600" b="1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Dziękujemy</a:t>
            </a:r>
          </a:p>
        </p:txBody>
      </p:sp>
    </p:spTree>
    <p:extLst>
      <p:ext uri="{BB962C8B-B14F-4D97-AF65-F5344CB8AC3E}">
        <p14:creationId xmlns:p14="http://schemas.microsoft.com/office/powerpoint/2010/main" val="495651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369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&lt;Konferencja - tytuł wystąpienia&gt;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2BA52-514C-40CF-ADE9-8B3EB1ED180D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0988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7" y="6464418"/>
            <a:ext cx="12222955" cy="468010"/>
          </a:xfrm>
          <a:prstGeom prst="rect">
            <a:avLst/>
          </a:prstGeom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1" y="6504635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3"/>
          </p:nvPr>
        </p:nvSpPr>
        <p:spPr>
          <a:xfrm>
            <a:off x="519113" y="1549401"/>
            <a:ext cx="4464050" cy="3038475"/>
          </a:xfrm>
        </p:spPr>
        <p:txBody>
          <a:bodyPr/>
          <a:lstStyle>
            <a:lvl1pPr marL="228603" indent="-228603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1pPr>
            <a:lvl2pPr marL="685808" indent="-228603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2pPr>
            <a:lvl3pPr marL="1143014" indent="-228603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3pPr>
            <a:lvl4pPr marL="1600220" indent="-228603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4pPr>
            <a:lvl5pPr marL="2057426" indent="-228603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sz="quarter" idx="14"/>
          </p:nvPr>
        </p:nvSpPr>
        <p:spPr>
          <a:xfrm>
            <a:off x="8335966" y="1020763"/>
            <a:ext cx="3017836" cy="4375150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2886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777360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38806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pic>
        <p:nvPicPr>
          <p:cNvPr id="10" name="Obraz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7" y="6464418"/>
            <a:ext cx="12222955" cy="46801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>
            <a:lvl1pPr marL="228603" indent="-228603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1pPr>
            <a:lvl2pPr marL="685808" indent="-228603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2pPr>
            <a:lvl3pPr marL="1143014" indent="-228603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3pPr>
            <a:lvl4pPr marL="1600220" indent="-228603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4pPr>
            <a:lvl5pPr marL="2057426" indent="-228603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>
            <a:lvl1pPr marL="228603" indent="-228603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  <a:lvl2pPr marL="685808" indent="-228603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1143014" indent="-228603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1600220" indent="-228603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2057426" indent="-228603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1" y="6504635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9407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 userDrawn="1"/>
        </p:nvGrpSpPr>
        <p:grpSpPr>
          <a:xfrm>
            <a:off x="2613609" y="5241305"/>
            <a:ext cx="9637838" cy="1043083"/>
            <a:chOff x="5272521" y="1884093"/>
            <a:chExt cx="9325981" cy="1009332"/>
          </a:xfrm>
        </p:grpSpPr>
        <p:sp>
          <p:nvSpPr>
            <p:cNvPr id="10" name="Trójkąt prostokątny 9"/>
            <p:cNvSpPr/>
            <p:nvPr/>
          </p:nvSpPr>
          <p:spPr>
            <a:xfrm flipH="1">
              <a:off x="5272521" y="1884093"/>
              <a:ext cx="1532962" cy="1009332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11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1" name="Prostokąt 10"/>
            <p:cNvSpPr/>
            <p:nvPr/>
          </p:nvSpPr>
          <p:spPr>
            <a:xfrm rot="10800000">
              <a:off x="6796775" y="2219006"/>
              <a:ext cx="7801727" cy="339508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11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1" y="6438731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14" name="Grupa 13"/>
          <p:cNvGrpSpPr/>
          <p:nvPr userDrawn="1"/>
        </p:nvGrpSpPr>
        <p:grpSpPr>
          <a:xfrm>
            <a:off x="0" y="5696413"/>
            <a:ext cx="3405721" cy="1043083"/>
            <a:chOff x="-1770830" y="2843526"/>
            <a:chExt cx="5615998" cy="1720034"/>
          </a:xfrm>
        </p:grpSpPr>
        <p:sp>
          <p:nvSpPr>
            <p:cNvPr id="15" name="Trójkąt prostokątny 14"/>
            <p:cNvSpPr/>
            <p:nvPr/>
          </p:nvSpPr>
          <p:spPr>
            <a:xfrm rot="10800000" flipH="1">
              <a:off x="2312203" y="2843526"/>
              <a:ext cx="1532965" cy="1720034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11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6" name="Prostokąt 15"/>
            <p:cNvSpPr/>
            <p:nvPr/>
          </p:nvSpPr>
          <p:spPr>
            <a:xfrm>
              <a:off x="-1770830" y="3414261"/>
              <a:ext cx="4091741" cy="578566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11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20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6" y="1853731"/>
            <a:ext cx="7562071" cy="18700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6" indent="0">
              <a:buFontTx/>
              <a:buNone/>
              <a:defRPr/>
            </a:lvl2pPr>
            <a:lvl3pPr marL="914411" indent="0">
              <a:buFontTx/>
              <a:buNone/>
              <a:defRPr/>
            </a:lvl3pPr>
            <a:lvl4pPr marL="1371617" indent="0">
              <a:buFontTx/>
              <a:buNone/>
              <a:defRPr/>
            </a:lvl4pPr>
            <a:lvl5pPr marL="1828823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21" name="Symbol zastępczy tekstu 19"/>
          <p:cNvSpPr>
            <a:spLocks noGrp="1"/>
          </p:cNvSpPr>
          <p:nvPr>
            <p:ph type="body" sz="quarter" idx="14" hasCustomPrompt="1"/>
          </p:nvPr>
        </p:nvSpPr>
        <p:spPr>
          <a:xfrm>
            <a:off x="4258963" y="5340583"/>
            <a:ext cx="7411211" cy="18700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6" indent="0">
              <a:buFontTx/>
              <a:buNone/>
              <a:defRPr/>
            </a:lvl2pPr>
            <a:lvl3pPr marL="914411" indent="0">
              <a:buFontTx/>
              <a:buNone/>
              <a:defRPr/>
            </a:lvl3pPr>
            <a:lvl4pPr marL="1371617" indent="0">
              <a:buFontTx/>
              <a:buNone/>
              <a:defRPr/>
            </a:lvl4pPr>
            <a:lvl5pPr marL="1828823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1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8652337" y="601192"/>
            <a:ext cx="3017836" cy="4375150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49316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045797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7" y="6464418"/>
            <a:ext cx="12222955" cy="468010"/>
          </a:xfrm>
          <a:prstGeom prst="rect">
            <a:avLst/>
          </a:prstGeom>
        </p:spPr>
      </p:pic>
      <p:sp>
        <p:nvSpPr>
          <p:cNvPr id="19" name="Freeform 5"/>
          <p:cNvSpPr/>
          <p:nvPr userDrawn="1"/>
        </p:nvSpPr>
        <p:spPr>
          <a:xfrm>
            <a:off x="6909614" y="350021"/>
            <a:ext cx="1960505" cy="1397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08" y="8528"/>
                </a:moveTo>
                <a:lnTo>
                  <a:pt x="18812" y="7969"/>
                </a:lnTo>
                <a:lnTo>
                  <a:pt x="19369" y="7829"/>
                </a:lnTo>
                <a:lnTo>
                  <a:pt x="19874" y="7550"/>
                </a:lnTo>
                <a:lnTo>
                  <a:pt x="20431" y="7130"/>
                </a:lnTo>
                <a:lnTo>
                  <a:pt x="20886" y="6850"/>
                </a:lnTo>
                <a:lnTo>
                  <a:pt x="21600" y="5889"/>
                </a:lnTo>
                <a:lnTo>
                  <a:pt x="20898" y="6178"/>
                </a:lnTo>
                <a:lnTo>
                  <a:pt x="19925" y="6920"/>
                </a:lnTo>
                <a:lnTo>
                  <a:pt x="18863" y="7200"/>
                </a:lnTo>
                <a:lnTo>
                  <a:pt x="17801" y="7899"/>
                </a:lnTo>
                <a:lnTo>
                  <a:pt x="16992" y="8109"/>
                </a:lnTo>
                <a:lnTo>
                  <a:pt x="16334" y="7969"/>
                </a:lnTo>
                <a:lnTo>
                  <a:pt x="15727" y="7550"/>
                </a:lnTo>
                <a:lnTo>
                  <a:pt x="15171" y="7689"/>
                </a:lnTo>
                <a:lnTo>
                  <a:pt x="14716" y="7480"/>
                </a:lnTo>
                <a:lnTo>
                  <a:pt x="14312" y="7060"/>
                </a:lnTo>
                <a:lnTo>
                  <a:pt x="13806" y="6641"/>
                </a:lnTo>
                <a:lnTo>
                  <a:pt x="13401" y="5872"/>
                </a:lnTo>
                <a:lnTo>
                  <a:pt x="13452" y="5103"/>
                </a:lnTo>
                <a:lnTo>
                  <a:pt x="13401" y="4054"/>
                </a:lnTo>
                <a:lnTo>
                  <a:pt x="12845" y="2517"/>
                </a:lnTo>
                <a:lnTo>
                  <a:pt x="12440" y="1957"/>
                </a:lnTo>
                <a:lnTo>
                  <a:pt x="12339" y="1468"/>
                </a:lnTo>
                <a:lnTo>
                  <a:pt x="12592" y="1118"/>
                </a:lnTo>
                <a:lnTo>
                  <a:pt x="13250" y="1678"/>
                </a:lnTo>
                <a:lnTo>
                  <a:pt x="13705" y="2167"/>
                </a:lnTo>
                <a:lnTo>
                  <a:pt x="14312" y="2586"/>
                </a:lnTo>
                <a:lnTo>
                  <a:pt x="14716" y="3076"/>
                </a:lnTo>
                <a:lnTo>
                  <a:pt x="15323" y="3635"/>
                </a:lnTo>
                <a:lnTo>
                  <a:pt x="15626" y="3146"/>
                </a:lnTo>
                <a:lnTo>
                  <a:pt x="15323" y="2377"/>
                </a:lnTo>
                <a:lnTo>
                  <a:pt x="14716" y="1817"/>
                </a:lnTo>
                <a:lnTo>
                  <a:pt x="13856" y="1118"/>
                </a:lnTo>
                <a:lnTo>
                  <a:pt x="12946" y="559"/>
                </a:lnTo>
                <a:lnTo>
                  <a:pt x="12238" y="70"/>
                </a:lnTo>
                <a:lnTo>
                  <a:pt x="11429" y="70"/>
                </a:lnTo>
                <a:lnTo>
                  <a:pt x="10721" y="0"/>
                </a:lnTo>
                <a:lnTo>
                  <a:pt x="9861" y="140"/>
                </a:lnTo>
                <a:lnTo>
                  <a:pt x="8850" y="280"/>
                </a:lnTo>
                <a:lnTo>
                  <a:pt x="7889" y="280"/>
                </a:lnTo>
                <a:lnTo>
                  <a:pt x="7130" y="909"/>
                </a:lnTo>
                <a:lnTo>
                  <a:pt x="6271" y="979"/>
                </a:lnTo>
                <a:lnTo>
                  <a:pt x="5816" y="1538"/>
                </a:lnTo>
                <a:lnTo>
                  <a:pt x="5108" y="1398"/>
                </a:lnTo>
                <a:lnTo>
                  <a:pt x="4248" y="1608"/>
                </a:lnTo>
                <a:lnTo>
                  <a:pt x="3540" y="1678"/>
                </a:lnTo>
                <a:lnTo>
                  <a:pt x="3186" y="2097"/>
                </a:lnTo>
                <a:lnTo>
                  <a:pt x="2579" y="2586"/>
                </a:lnTo>
                <a:lnTo>
                  <a:pt x="2023" y="3076"/>
                </a:lnTo>
                <a:lnTo>
                  <a:pt x="1467" y="3495"/>
                </a:lnTo>
                <a:lnTo>
                  <a:pt x="910" y="4124"/>
                </a:lnTo>
                <a:lnTo>
                  <a:pt x="202" y="4474"/>
                </a:lnTo>
                <a:lnTo>
                  <a:pt x="202" y="5243"/>
                </a:lnTo>
                <a:lnTo>
                  <a:pt x="708" y="6221"/>
                </a:lnTo>
                <a:lnTo>
                  <a:pt x="657" y="8039"/>
                </a:lnTo>
                <a:lnTo>
                  <a:pt x="657" y="9297"/>
                </a:lnTo>
                <a:lnTo>
                  <a:pt x="354" y="9786"/>
                </a:lnTo>
                <a:lnTo>
                  <a:pt x="0" y="10136"/>
                </a:lnTo>
                <a:lnTo>
                  <a:pt x="101" y="10835"/>
                </a:lnTo>
                <a:lnTo>
                  <a:pt x="354" y="11324"/>
                </a:lnTo>
                <a:lnTo>
                  <a:pt x="455" y="12023"/>
                </a:lnTo>
                <a:lnTo>
                  <a:pt x="455" y="12932"/>
                </a:lnTo>
                <a:lnTo>
                  <a:pt x="619" y="13561"/>
                </a:lnTo>
                <a:lnTo>
                  <a:pt x="1011" y="14050"/>
                </a:lnTo>
                <a:lnTo>
                  <a:pt x="1214" y="14750"/>
                </a:lnTo>
                <a:lnTo>
                  <a:pt x="1422" y="15038"/>
                </a:lnTo>
                <a:lnTo>
                  <a:pt x="955" y="16060"/>
                </a:lnTo>
                <a:lnTo>
                  <a:pt x="1163" y="16497"/>
                </a:lnTo>
                <a:lnTo>
                  <a:pt x="1372" y="16917"/>
                </a:lnTo>
                <a:lnTo>
                  <a:pt x="1365" y="17685"/>
                </a:lnTo>
                <a:lnTo>
                  <a:pt x="1062" y="18175"/>
                </a:lnTo>
                <a:lnTo>
                  <a:pt x="1062" y="19014"/>
                </a:lnTo>
                <a:lnTo>
                  <a:pt x="1365" y="19573"/>
                </a:lnTo>
                <a:lnTo>
                  <a:pt x="1719" y="20691"/>
                </a:lnTo>
                <a:lnTo>
                  <a:pt x="2175" y="21250"/>
                </a:lnTo>
                <a:lnTo>
                  <a:pt x="2529" y="21181"/>
                </a:lnTo>
                <a:lnTo>
                  <a:pt x="2984" y="20971"/>
                </a:lnTo>
                <a:lnTo>
                  <a:pt x="3388" y="20901"/>
                </a:lnTo>
                <a:lnTo>
                  <a:pt x="3843" y="20971"/>
                </a:lnTo>
                <a:lnTo>
                  <a:pt x="4197" y="21600"/>
                </a:lnTo>
                <a:lnTo>
                  <a:pt x="4551" y="21181"/>
                </a:lnTo>
                <a:lnTo>
                  <a:pt x="4855" y="21600"/>
                </a:lnTo>
                <a:lnTo>
                  <a:pt x="5006" y="21041"/>
                </a:lnTo>
                <a:lnTo>
                  <a:pt x="5108" y="20621"/>
                </a:lnTo>
                <a:lnTo>
                  <a:pt x="5360" y="20202"/>
                </a:lnTo>
                <a:lnTo>
                  <a:pt x="5563" y="19643"/>
                </a:lnTo>
                <a:lnTo>
                  <a:pt x="5967" y="19992"/>
                </a:lnTo>
                <a:lnTo>
                  <a:pt x="6372" y="20272"/>
                </a:lnTo>
                <a:lnTo>
                  <a:pt x="6776" y="20132"/>
                </a:lnTo>
                <a:lnTo>
                  <a:pt x="7232" y="20132"/>
                </a:lnTo>
                <a:lnTo>
                  <a:pt x="7282" y="19503"/>
                </a:lnTo>
                <a:lnTo>
                  <a:pt x="7383" y="18944"/>
                </a:lnTo>
                <a:lnTo>
                  <a:pt x="7889" y="18454"/>
                </a:lnTo>
                <a:lnTo>
                  <a:pt x="8294" y="18175"/>
                </a:lnTo>
                <a:lnTo>
                  <a:pt x="8294" y="17755"/>
                </a:lnTo>
                <a:lnTo>
                  <a:pt x="8546" y="17336"/>
                </a:lnTo>
                <a:lnTo>
                  <a:pt x="8850" y="17616"/>
                </a:lnTo>
                <a:lnTo>
                  <a:pt x="9406" y="17825"/>
                </a:lnTo>
                <a:lnTo>
                  <a:pt x="9760" y="17685"/>
                </a:lnTo>
                <a:lnTo>
                  <a:pt x="10329" y="17222"/>
                </a:lnTo>
                <a:lnTo>
                  <a:pt x="10670" y="17336"/>
                </a:lnTo>
                <a:lnTo>
                  <a:pt x="10873" y="17755"/>
                </a:lnTo>
                <a:lnTo>
                  <a:pt x="11378" y="17825"/>
                </a:lnTo>
                <a:lnTo>
                  <a:pt x="11732" y="18384"/>
                </a:lnTo>
                <a:lnTo>
                  <a:pt x="12289" y="18315"/>
                </a:lnTo>
                <a:lnTo>
                  <a:pt x="12794" y="18315"/>
                </a:lnTo>
                <a:lnTo>
                  <a:pt x="13148" y="18664"/>
                </a:lnTo>
                <a:lnTo>
                  <a:pt x="13604" y="18944"/>
                </a:lnTo>
                <a:lnTo>
                  <a:pt x="14059" y="18664"/>
                </a:lnTo>
                <a:lnTo>
                  <a:pt x="14665" y="18664"/>
                </a:lnTo>
                <a:lnTo>
                  <a:pt x="14969" y="19014"/>
                </a:lnTo>
                <a:lnTo>
                  <a:pt x="15171" y="19852"/>
                </a:lnTo>
                <a:lnTo>
                  <a:pt x="15778" y="19852"/>
                </a:lnTo>
                <a:lnTo>
                  <a:pt x="16385" y="20272"/>
                </a:lnTo>
                <a:lnTo>
                  <a:pt x="17422" y="20359"/>
                </a:lnTo>
                <a:lnTo>
                  <a:pt x="17902" y="20132"/>
                </a:lnTo>
                <a:lnTo>
                  <a:pt x="18458" y="19433"/>
                </a:lnTo>
                <a:lnTo>
                  <a:pt x="18458" y="18734"/>
                </a:lnTo>
                <a:lnTo>
                  <a:pt x="18863" y="18035"/>
                </a:lnTo>
                <a:lnTo>
                  <a:pt x="19520" y="17406"/>
                </a:lnTo>
                <a:lnTo>
                  <a:pt x="20222" y="16960"/>
                </a:lnTo>
                <a:lnTo>
                  <a:pt x="20785" y="16148"/>
                </a:lnTo>
                <a:lnTo>
                  <a:pt x="20968" y="14872"/>
                </a:lnTo>
                <a:lnTo>
                  <a:pt x="20785" y="14120"/>
                </a:lnTo>
                <a:lnTo>
                  <a:pt x="20228" y="14120"/>
                </a:lnTo>
                <a:lnTo>
                  <a:pt x="19824" y="13771"/>
                </a:lnTo>
                <a:lnTo>
                  <a:pt x="19470" y="13421"/>
                </a:lnTo>
                <a:lnTo>
                  <a:pt x="18964" y="13002"/>
                </a:lnTo>
                <a:lnTo>
                  <a:pt x="18863" y="12093"/>
                </a:lnTo>
                <a:lnTo>
                  <a:pt x="18812" y="11184"/>
                </a:lnTo>
                <a:lnTo>
                  <a:pt x="18964" y="10695"/>
                </a:lnTo>
                <a:lnTo>
                  <a:pt x="19470" y="10346"/>
                </a:lnTo>
                <a:lnTo>
                  <a:pt x="19217" y="9786"/>
                </a:lnTo>
                <a:lnTo>
                  <a:pt x="18711" y="9717"/>
                </a:lnTo>
                <a:lnTo>
                  <a:pt x="18509" y="9157"/>
                </a:lnTo>
                <a:lnTo>
                  <a:pt x="18408" y="8528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/>
            </a:pPr>
            <a:endParaRPr sz="1200"/>
          </a:p>
        </p:txBody>
      </p:sp>
      <p:sp>
        <p:nvSpPr>
          <p:cNvPr id="20" name="Freeform 6"/>
          <p:cNvSpPr/>
          <p:nvPr userDrawn="1"/>
        </p:nvSpPr>
        <p:spPr>
          <a:xfrm>
            <a:off x="7262573" y="1465839"/>
            <a:ext cx="1672398" cy="1528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34" y="4021"/>
                </a:moveTo>
                <a:lnTo>
                  <a:pt x="757" y="3645"/>
                </a:lnTo>
                <a:lnTo>
                  <a:pt x="1127" y="4005"/>
                </a:lnTo>
                <a:lnTo>
                  <a:pt x="1439" y="3118"/>
                </a:lnTo>
                <a:lnTo>
                  <a:pt x="1728" y="2734"/>
                </a:lnTo>
                <a:lnTo>
                  <a:pt x="1951" y="2206"/>
                </a:lnTo>
                <a:lnTo>
                  <a:pt x="2403" y="2518"/>
                </a:lnTo>
                <a:lnTo>
                  <a:pt x="2885" y="2782"/>
                </a:lnTo>
                <a:lnTo>
                  <a:pt x="3375" y="2662"/>
                </a:lnTo>
                <a:lnTo>
                  <a:pt x="3939" y="2662"/>
                </a:lnTo>
                <a:lnTo>
                  <a:pt x="3961" y="2150"/>
                </a:lnTo>
                <a:lnTo>
                  <a:pt x="4095" y="1599"/>
                </a:lnTo>
                <a:lnTo>
                  <a:pt x="4651" y="1143"/>
                </a:lnTo>
                <a:lnTo>
                  <a:pt x="5177" y="887"/>
                </a:lnTo>
                <a:lnTo>
                  <a:pt x="5155" y="480"/>
                </a:lnTo>
                <a:lnTo>
                  <a:pt x="5445" y="112"/>
                </a:lnTo>
                <a:lnTo>
                  <a:pt x="5801" y="352"/>
                </a:lnTo>
                <a:lnTo>
                  <a:pt x="6453" y="544"/>
                </a:lnTo>
                <a:lnTo>
                  <a:pt x="6898" y="432"/>
                </a:lnTo>
                <a:lnTo>
                  <a:pt x="7521" y="0"/>
                </a:lnTo>
                <a:lnTo>
                  <a:pt x="7966" y="120"/>
                </a:lnTo>
                <a:lnTo>
                  <a:pt x="8145" y="480"/>
                </a:lnTo>
                <a:lnTo>
                  <a:pt x="8827" y="568"/>
                </a:lnTo>
                <a:lnTo>
                  <a:pt x="9161" y="1047"/>
                </a:lnTo>
                <a:lnTo>
                  <a:pt x="9873" y="1007"/>
                </a:lnTo>
                <a:lnTo>
                  <a:pt x="10414" y="1007"/>
                </a:lnTo>
                <a:lnTo>
                  <a:pt x="10859" y="1311"/>
                </a:lnTo>
                <a:lnTo>
                  <a:pt x="11416" y="1583"/>
                </a:lnTo>
                <a:lnTo>
                  <a:pt x="11883" y="1335"/>
                </a:lnTo>
                <a:lnTo>
                  <a:pt x="12632" y="1319"/>
                </a:lnTo>
                <a:lnTo>
                  <a:pt x="12996" y="1647"/>
                </a:lnTo>
                <a:lnTo>
                  <a:pt x="13233" y="2398"/>
                </a:lnTo>
                <a:lnTo>
                  <a:pt x="13945" y="2414"/>
                </a:lnTo>
                <a:lnTo>
                  <a:pt x="14620" y="2782"/>
                </a:lnTo>
                <a:lnTo>
                  <a:pt x="15859" y="2878"/>
                </a:lnTo>
                <a:lnTo>
                  <a:pt x="16556" y="2606"/>
                </a:lnTo>
                <a:lnTo>
                  <a:pt x="16793" y="3182"/>
                </a:lnTo>
                <a:lnTo>
                  <a:pt x="17149" y="3821"/>
                </a:lnTo>
                <a:lnTo>
                  <a:pt x="17090" y="4461"/>
                </a:lnTo>
                <a:lnTo>
                  <a:pt x="17209" y="4972"/>
                </a:lnTo>
                <a:lnTo>
                  <a:pt x="17505" y="5548"/>
                </a:lnTo>
                <a:lnTo>
                  <a:pt x="17862" y="5676"/>
                </a:lnTo>
                <a:lnTo>
                  <a:pt x="18277" y="5420"/>
                </a:lnTo>
                <a:lnTo>
                  <a:pt x="18692" y="5740"/>
                </a:lnTo>
                <a:lnTo>
                  <a:pt x="19226" y="5868"/>
                </a:lnTo>
                <a:lnTo>
                  <a:pt x="19642" y="6187"/>
                </a:lnTo>
                <a:lnTo>
                  <a:pt x="20235" y="6507"/>
                </a:lnTo>
                <a:lnTo>
                  <a:pt x="20769" y="6571"/>
                </a:lnTo>
                <a:lnTo>
                  <a:pt x="21185" y="7147"/>
                </a:lnTo>
                <a:lnTo>
                  <a:pt x="21244" y="7978"/>
                </a:lnTo>
                <a:lnTo>
                  <a:pt x="21541" y="8490"/>
                </a:lnTo>
                <a:lnTo>
                  <a:pt x="21600" y="9001"/>
                </a:lnTo>
                <a:lnTo>
                  <a:pt x="21303" y="9513"/>
                </a:lnTo>
                <a:lnTo>
                  <a:pt x="20947" y="10152"/>
                </a:lnTo>
                <a:lnTo>
                  <a:pt x="20947" y="11304"/>
                </a:lnTo>
                <a:lnTo>
                  <a:pt x="21125" y="11879"/>
                </a:lnTo>
                <a:lnTo>
                  <a:pt x="21066" y="12263"/>
                </a:lnTo>
                <a:lnTo>
                  <a:pt x="20591" y="11943"/>
                </a:lnTo>
                <a:lnTo>
                  <a:pt x="20257" y="12215"/>
                </a:lnTo>
                <a:lnTo>
                  <a:pt x="19701" y="12519"/>
                </a:lnTo>
                <a:lnTo>
                  <a:pt x="19464" y="13158"/>
                </a:lnTo>
                <a:lnTo>
                  <a:pt x="19642" y="13734"/>
                </a:lnTo>
                <a:lnTo>
                  <a:pt x="18930" y="14373"/>
                </a:lnTo>
                <a:lnTo>
                  <a:pt x="19345" y="14693"/>
                </a:lnTo>
                <a:lnTo>
                  <a:pt x="19820" y="15205"/>
                </a:lnTo>
                <a:lnTo>
                  <a:pt x="19404" y="15780"/>
                </a:lnTo>
                <a:lnTo>
                  <a:pt x="18989" y="16548"/>
                </a:lnTo>
                <a:lnTo>
                  <a:pt x="18514" y="17187"/>
                </a:lnTo>
                <a:lnTo>
                  <a:pt x="18752" y="17891"/>
                </a:lnTo>
                <a:lnTo>
                  <a:pt x="18336" y="18466"/>
                </a:lnTo>
                <a:lnTo>
                  <a:pt x="18574" y="18914"/>
                </a:lnTo>
                <a:lnTo>
                  <a:pt x="18218" y="19426"/>
                </a:lnTo>
                <a:lnTo>
                  <a:pt x="17684" y="19937"/>
                </a:lnTo>
                <a:lnTo>
                  <a:pt x="17684" y="20577"/>
                </a:lnTo>
                <a:lnTo>
                  <a:pt x="17387" y="20833"/>
                </a:lnTo>
                <a:lnTo>
                  <a:pt x="16971" y="21304"/>
                </a:lnTo>
                <a:lnTo>
                  <a:pt x="15874" y="21544"/>
                </a:lnTo>
                <a:lnTo>
                  <a:pt x="15251" y="21600"/>
                </a:lnTo>
                <a:lnTo>
                  <a:pt x="14783" y="21064"/>
                </a:lnTo>
                <a:lnTo>
                  <a:pt x="14064" y="21024"/>
                </a:lnTo>
                <a:lnTo>
                  <a:pt x="13530" y="21344"/>
                </a:lnTo>
                <a:lnTo>
                  <a:pt x="12936" y="21088"/>
                </a:lnTo>
                <a:lnTo>
                  <a:pt x="12343" y="20769"/>
                </a:lnTo>
                <a:lnTo>
                  <a:pt x="11927" y="20001"/>
                </a:lnTo>
                <a:lnTo>
                  <a:pt x="11453" y="19554"/>
                </a:lnTo>
                <a:lnTo>
                  <a:pt x="10837" y="19154"/>
                </a:lnTo>
                <a:lnTo>
                  <a:pt x="10266" y="19426"/>
                </a:lnTo>
                <a:lnTo>
                  <a:pt x="9376" y="19234"/>
                </a:lnTo>
                <a:lnTo>
                  <a:pt x="8782" y="19362"/>
                </a:lnTo>
                <a:lnTo>
                  <a:pt x="7833" y="19106"/>
                </a:lnTo>
                <a:lnTo>
                  <a:pt x="7180" y="18786"/>
                </a:lnTo>
                <a:lnTo>
                  <a:pt x="6461" y="18195"/>
                </a:lnTo>
                <a:lnTo>
                  <a:pt x="5400" y="17571"/>
                </a:lnTo>
                <a:lnTo>
                  <a:pt x="4925" y="17003"/>
                </a:lnTo>
                <a:lnTo>
                  <a:pt x="4332" y="17059"/>
                </a:lnTo>
                <a:lnTo>
                  <a:pt x="3620" y="17315"/>
                </a:lnTo>
                <a:lnTo>
                  <a:pt x="2789" y="16356"/>
                </a:lnTo>
                <a:lnTo>
                  <a:pt x="2077" y="16356"/>
                </a:lnTo>
                <a:lnTo>
                  <a:pt x="1602" y="15524"/>
                </a:lnTo>
                <a:lnTo>
                  <a:pt x="1424" y="14885"/>
                </a:lnTo>
                <a:lnTo>
                  <a:pt x="2077" y="14365"/>
                </a:lnTo>
                <a:lnTo>
                  <a:pt x="2314" y="13094"/>
                </a:lnTo>
                <a:lnTo>
                  <a:pt x="1780" y="12327"/>
                </a:lnTo>
                <a:lnTo>
                  <a:pt x="1187" y="12199"/>
                </a:lnTo>
                <a:lnTo>
                  <a:pt x="593" y="11623"/>
                </a:lnTo>
                <a:lnTo>
                  <a:pt x="415" y="11048"/>
                </a:lnTo>
                <a:lnTo>
                  <a:pt x="890" y="10472"/>
                </a:lnTo>
                <a:lnTo>
                  <a:pt x="890" y="9513"/>
                </a:lnTo>
                <a:lnTo>
                  <a:pt x="712" y="8809"/>
                </a:lnTo>
                <a:lnTo>
                  <a:pt x="890" y="8042"/>
                </a:lnTo>
                <a:lnTo>
                  <a:pt x="1662" y="7466"/>
                </a:lnTo>
                <a:lnTo>
                  <a:pt x="831" y="6571"/>
                </a:lnTo>
                <a:lnTo>
                  <a:pt x="356" y="6635"/>
                </a:lnTo>
                <a:lnTo>
                  <a:pt x="0" y="6379"/>
                </a:lnTo>
                <a:lnTo>
                  <a:pt x="178" y="5548"/>
                </a:lnTo>
                <a:lnTo>
                  <a:pt x="593" y="4844"/>
                </a:lnTo>
                <a:lnTo>
                  <a:pt x="334" y="4021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/>
            </a:pPr>
            <a:endParaRPr sz="1200"/>
          </a:p>
        </p:txBody>
      </p:sp>
      <p:sp>
        <p:nvSpPr>
          <p:cNvPr id="21" name="Freeform 7"/>
          <p:cNvSpPr/>
          <p:nvPr userDrawn="1"/>
        </p:nvSpPr>
        <p:spPr>
          <a:xfrm>
            <a:off x="5169498" y="637754"/>
            <a:ext cx="1869826" cy="2065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89" y="136"/>
                </a:moveTo>
                <a:lnTo>
                  <a:pt x="19212" y="0"/>
                </a:lnTo>
                <a:lnTo>
                  <a:pt x="18628" y="285"/>
                </a:lnTo>
                <a:lnTo>
                  <a:pt x="17938" y="854"/>
                </a:lnTo>
                <a:lnTo>
                  <a:pt x="17514" y="1423"/>
                </a:lnTo>
                <a:lnTo>
                  <a:pt x="16930" y="1897"/>
                </a:lnTo>
                <a:lnTo>
                  <a:pt x="16664" y="2418"/>
                </a:lnTo>
                <a:lnTo>
                  <a:pt x="16293" y="2750"/>
                </a:lnTo>
                <a:lnTo>
                  <a:pt x="15762" y="2940"/>
                </a:lnTo>
                <a:lnTo>
                  <a:pt x="15178" y="3225"/>
                </a:lnTo>
                <a:lnTo>
                  <a:pt x="14542" y="3414"/>
                </a:lnTo>
                <a:lnTo>
                  <a:pt x="13799" y="3509"/>
                </a:lnTo>
                <a:lnTo>
                  <a:pt x="13321" y="3509"/>
                </a:lnTo>
                <a:lnTo>
                  <a:pt x="12631" y="3888"/>
                </a:lnTo>
                <a:lnTo>
                  <a:pt x="11782" y="4031"/>
                </a:lnTo>
                <a:lnTo>
                  <a:pt x="10880" y="4126"/>
                </a:lnTo>
                <a:lnTo>
                  <a:pt x="10190" y="4410"/>
                </a:lnTo>
                <a:lnTo>
                  <a:pt x="9500" y="4363"/>
                </a:lnTo>
                <a:lnTo>
                  <a:pt x="8704" y="4552"/>
                </a:lnTo>
                <a:lnTo>
                  <a:pt x="7908" y="4884"/>
                </a:lnTo>
                <a:lnTo>
                  <a:pt x="7218" y="5121"/>
                </a:lnTo>
                <a:lnTo>
                  <a:pt x="6422" y="5406"/>
                </a:lnTo>
                <a:lnTo>
                  <a:pt x="5891" y="5501"/>
                </a:lnTo>
                <a:lnTo>
                  <a:pt x="5254" y="5880"/>
                </a:lnTo>
                <a:lnTo>
                  <a:pt x="4883" y="6354"/>
                </a:lnTo>
                <a:lnTo>
                  <a:pt x="4776" y="6971"/>
                </a:lnTo>
                <a:lnTo>
                  <a:pt x="4405" y="7492"/>
                </a:lnTo>
                <a:lnTo>
                  <a:pt x="3980" y="7919"/>
                </a:lnTo>
                <a:lnTo>
                  <a:pt x="3980" y="8441"/>
                </a:lnTo>
                <a:lnTo>
                  <a:pt x="3503" y="8962"/>
                </a:lnTo>
                <a:lnTo>
                  <a:pt x="3662" y="9389"/>
                </a:lnTo>
                <a:lnTo>
                  <a:pt x="3662" y="9674"/>
                </a:lnTo>
                <a:lnTo>
                  <a:pt x="3874" y="10053"/>
                </a:lnTo>
                <a:lnTo>
                  <a:pt x="3980" y="10432"/>
                </a:lnTo>
                <a:lnTo>
                  <a:pt x="4033" y="10907"/>
                </a:lnTo>
                <a:lnTo>
                  <a:pt x="4299" y="11428"/>
                </a:lnTo>
                <a:lnTo>
                  <a:pt x="4033" y="11713"/>
                </a:lnTo>
                <a:lnTo>
                  <a:pt x="3715" y="11571"/>
                </a:lnTo>
                <a:lnTo>
                  <a:pt x="3662" y="11191"/>
                </a:lnTo>
                <a:lnTo>
                  <a:pt x="3343" y="10812"/>
                </a:lnTo>
                <a:lnTo>
                  <a:pt x="3078" y="10338"/>
                </a:lnTo>
                <a:lnTo>
                  <a:pt x="3078" y="9863"/>
                </a:lnTo>
                <a:lnTo>
                  <a:pt x="2600" y="9769"/>
                </a:lnTo>
                <a:lnTo>
                  <a:pt x="2123" y="9437"/>
                </a:lnTo>
                <a:lnTo>
                  <a:pt x="1486" y="9057"/>
                </a:lnTo>
                <a:lnTo>
                  <a:pt x="1008" y="9721"/>
                </a:lnTo>
                <a:lnTo>
                  <a:pt x="1114" y="10670"/>
                </a:lnTo>
                <a:lnTo>
                  <a:pt x="1433" y="11049"/>
                </a:lnTo>
                <a:lnTo>
                  <a:pt x="1433" y="11760"/>
                </a:lnTo>
                <a:lnTo>
                  <a:pt x="1645" y="12282"/>
                </a:lnTo>
                <a:lnTo>
                  <a:pt x="1765" y="12910"/>
                </a:lnTo>
                <a:lnTo>
                  <a:pt x="2229" y="13989"/>
                </a:lnTo>
                <a:lnTo>
                  <a:pt x="2335" y="14605"/>
                </a:lnTo>
                <a:lnTo>
                  <a:pt x="1957" y="15216"/>
                </a:lnTo>
                <a:lnTo>
                  <a:pt x="1957" y="16099"/>
                </a:lnTo>
                <a:lnTo>
                  <a:pt x="1539" y="16787"/>
                </a:lnTo>
                <a:lnTo>
                  <a:pt x="955" y="17356"/>
                </a:lnTo>
                <a:lnTo>
                  <a:pt x="199" y="17522"/>
                </a:lnTo>
                <a:lnTo>
                  <a:pt x="0" y="18939"/>
                </a:lnTo>
                <a:lnTo>
                  <a:pt x="584" y="19537"/>
                </a:lnTo>
                <a:lnTo>
                  <a:pt x="1857" y="20438"/>
                </a:lnTo>
                <a:lnTo>
                  <a:pt x="3722" y="21600"/>
                </a:lnTo>
                <a:lnTo>
                  <a:pt x="4033" y="21102"/>
                </a:lnTo>
                <a:lnTo>
                  <a:pt x="4989" y="21150"/>
                </a:lnTo>
                <a:lnTo>
                  <a:pt x="5360" y="20628"/>
                </a:lnTo>
                <a:lnTo>
                  <a:pt x="5294" y="20005"/>
                </a:lnTo>
                <a:lnTo>
                  <a:pt x="5838" y="19585"/>
                </a:lnTo>
                <a:lnTo>
                  <a:pt x="6077" y="18939"/>
                </a:lnTo>
                <a:lnTo>
                  <a:pt x="6687" y="18921"/>
                </a:lnTo>
                <a:lnTo>
                  <a:pt x="7218" y="19110"/>
                </a:lnTo>
                <a:lnTo>
                  <a:pt x="7855" y="18968"/>
                </a:lnTo>
                <a:lnTo>
                  <a:pt x="8491" y="18541"/>
                </a:lnTo>
                <a:lnTo>
                  <a:pt x="8969" y="18162"/>
                </a:lnTo>
                <a:lnTo>
                  <a:pt x="9394" y="17830"/>
                </a:lnTo>
                <a:lnTo>
                  <a:pt x="10084" y="17593"/>
                </a:lnTo>
                <a:lnTo>
                  <a:pt x="10780" y="17166"/>
                </a:lnTo>
                <a:lnTo>
                  <a:pt x="11251" y="17308"/>
                </a:lnTo>
                <a:lnTo>
                  <a:pt x="11623" y="17640"/>
                </a:lnTo>
                <a:lnTo>
                  <a:pt x="12206" y="17403"/>
                </a:lnTo>
                <a:lnTo>
                  <a:pt x="12631" y="17166"/>
                </a:lnTo>
                <a:lnTo>
                  <a:pt x="13374" y="16218"/>
                </a:lnTo>
                <a:lnTo>
                  <a:pt x="13799" y="15981"/>
                </a:lnTo>
                <a:lnTo>
                  <a:pt x="14329" y="16218"/>
                </a:lnTo>
                <a:lnTo>
                  <a:pt x="14488" y="16739"/>
                </a:lnTo>
                <a:lnTo>
                  <a:pt x="14966" y="16882"/>
                </a:lnTo>
                <a:lnTo>
                  <a:pt x="15709" y="16834"/>
                </a:lnTo>
                <a:lnTo>
                  <a:pt x="16399" y="16692"/>
                </a:lnTo>
                <a:lnTo>
                  <a:pt x="17049" y="16455"/>
                </a:lnTo>
                <a:lnTo>
                  <a:pt x="17460" y="15933"/>
                </a:lnTo>
                <a:lnTo>
                  <a:pt x="17938" y="15364"/>
                </a:lnTo>
                <a:lnTo>
                  <a:pt x="18681" y="14843"/>
                </a:lnTo>
                <a:lnTo>
                  <a:pt x="19318" y="14321"/>
                </a:lnTo>
                <a:lnTo>
                  <a:pt x="19789" y="13971"/>
                </a:lnTo>
                <a:lnTo>
                  <a:pt x="19636" y="13705"/>
                </a:lnTo>
                <a:lnTo>
                  <a:pt x="19212" y="13325"/>
                </a:lnTo>
                <a:lnTo>
                  <a:pt x="18734" y="13135"/>
                </a:lnTo>
                <a:lnTo>
                  <a:pt x="18363" y="12851"/>
                </a:lnTo>
                <a:lnTo>
                  <a:pt x="18044" y="12614"/>
                </a:lnTo>
                <a:lnTo>
                  <a:pt x="18044" y="12234"/>
                </a:lnTo>
                <a:lnTo>
                  <a:pt x="18734" y="11997"/>
                </a:lnTo>
                <a:lnTo>
                  <a:pt x="19371" y="11950"/>
                </a:lnTo>
                <a:lnTo>
                  <a:pt x="19902" y="11808"/>
                </a:lnTo>
                <a:lnTo>
                  <a:pt x="20114" y="11239"/>
                </a:lnTo>
                <a:lnTo>
                  <a:pt x="20379" y="10782"/>
                </a:lnTo>
                <a:lnTo>
                  <a:pt x="20273" y="10480"/>
                </a:lnTo>
                <a:lnTo>
                  <a:pt x="20857" y="10243"/>
                </a:lnTo>
                <a:lnTo>
                  <a:pt x="21109" y="10154"/>
                </a:lnTo>
                <a:lnTo>
                  <a:pt x="21235" y="9863"/>
                </a:lnTo>
                <a:lnTo>
                  <a:pt x="21248" y="9300"/>
                </a:lnTo>
                <a:lnTo>
                  <a:pt x="21547" y="8962"/>
                </a:lnTo>
                <a:lnTo>
                  <a:pt x="21547" y="8441"/>
                </a:lnTo>
                <a:lnTo>
                  <a:pt x="21122" y="7872"/>
                </a:lnTo>
                <a:lnTo>
                  <a:pt x="21388" y="7492"/>
                </a:lnTo>
                <a:lnTo>
                  <a:pt x="21600" y="7160"/>
                </a:lnTo>
                <a:lnTo>
                  <a:pt x="21374" y="6971"/>
                </a:lnTo>
                <a:lnTo>
                  <a:pt x="21175" y="6508"/>
                </a:lnTo>
                <a:lnTo>
                  <a:pt x="20757" y="6165"/>
                </a:lnTo>
                <a:lnTo>
                  <a:pt x="20578" y="5720"/>
                </a:lnTo>
                <a:lnTo>
                  <a:pt x="20578" y="5080"/>
                </a:lnTo>
                <a:lnTo>
                  <a:pt x="20499" y="4641"/>
                </a:lnTo>
                <a:lnTo>
                  <a:pt x="20200" y="4286"/>
                </a:lnTo>
                <a:lnTo>
                  <a:pt x="20121" y="3841"/>
                </a:lnTo>
                <a:lnTo>
                  <a:pt x="20492" y="3574"/>
                </a:lnTo>
                <a:lnTo>
                  <a:pt x="20811" y="3248"/>
                </a:lnTo>
                <a:lnTo>
                  <a:pt x="20817" y="2294"/>
                </a:lnTo>
                <a:lnTo>
                  <a:pt x="20870" y="1174"/>
                </a:lnTo>
                <a:lnTo>
                  <a:pt x="20320" y="528"/>
                </a:lnTo>
                <a:lnTo>
                  <a:pt x="20333" y="18"/>
                </a:lnTo>
                <a:lnTo>
                  <a:pt x="19789" y="136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/>
            </a:pPr>
            <a:endParaRPr sz="1200"/>
          </a:p>
        </p:txBody>
      </p:sp>
      <p:sp>
        <p:nvSpPr>
          <p:cNvPr id="22" name="Freeform 9"/>
          <p:cNvSpPr/>
          <p:nvPr userDrawn="1"/>
        </p:nvSpPr>
        <p:spPr>
          <a:xfrm>
            <a:off x="6282321" y="1581387"/>
            <a:ext cx="2189499" cy="27232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8" y="7696"/>
                </a:moveTo>
                <a:lnTo>
                  <a:pt x="646" y="7103"/>
                </a:lnTo>
                <a:lnTo>
                  <a:pt x="1326" y="6595"/>
                </a:lnTo>
                <a:lnTo>
                  <a:pt x="1054" y="6038"/>
                </a:lnTo>
                <a:lnTo>
                  <a:pt x="833" y="5728"/>
                </a:lnTo>
                <a:lnTo>
                  <a:pt x="1094" y="5611"/>
                </a:lnTo>
                <a:lnTo>
                  <a:pt x="1156" y="5274"/>
                </a:lnTo>
                <a:lnTo>
                  <a:pt x="1377" y="5207"/>
                </a:lnTo>
                <a:lnTo>
                  <a:pt x="1785" y="5315"/>
                </a:lnTo>
                <a:lnTo>
                  <a:pt x="2556" y="5270"/>
                </a:lnTo>
                <a:lnTo>
                  <a:pt x="3048" y="5166"/>
                </a:lnTo>
                <a:lnTo>
                  <a:pt x="3592" y="4991"/>
                </a:lnTo>
                <a:lnTo>
                  <a:pt x="4306" y="4178"/>
                </a:lnTo>
                <a:lnTo>
                  <a:pt x="4947" y="3778"/>
                </a:lnTo>
                <a:lnTo>
                  <a:pt x="5916" y="3100"/>
                </a:lnTo>
                <a:lnTo>
                  <a:pt x="5768" y="2916"/>
                </a:lnTo>
                <a:lnTo>
                  <a:pt x="5423" y="2628"/>
                </a:lnTo>
                <a:lnTo>
                  <a:pt x="5020" y="2480"/>
                </a:lnTo>
                <a:lnTo>
                  <a:pt x="4420" y="2080"/>
                </a:lnTo>
                <a:lnTo>
                  <a:pt x="4437" y="1806"/>
                </a:lnTo>
                <a:lnTo>
                  <a:pt x="5003" y="1617"/>
                </a:lnTo>
                <a:lnTo>
                  <a:pt x="5564" y="1568"/>
                </a:lnTo>
                <a:lnTo>
                  <a:pt x="6006" y="1469"/>
                </a:lnTo>
                <a:lnTo>
                  <a:pt x="6193" y="1051"/>
                </a:lnTo>
                <a:lnTo>
                  <a:pt x="6414" y="687"/>
                </a:lnTo>
                <a:lnTo>
                  <a:pt x="6329" y="472"/>
                </a:lnTo>
                <a:lnTo>
                  <a:pt x="6754" y="301"/>
                </a:lnTo>
                <a:lnTo>
                  <a:pt x="7043" y="216"/>
                </a:lnTo>
                <a:lnTo>
                  <a:pt x="7145" y="0"/>
                </a:lnTo>
                <a:lnTo>
                  <a:pt x="7434" y="310"/>
                </a:lnTo>
                <a:lnTo>
                  <a:pt x="7740" y="863"/>
                </a:lnTo>
                <a:lnTo>
                  <a:pt x="8125" y="1146"/>
                </a:lnTo>
                <a:lnTo>
                  <a:pt x="8505" y="1105"/>
                </a:lnTo>
                <a:lnTo>
                  <a:pt x="8873" y="1011"/>
                </a:lnTo>
                <a:lnTo>
                  <a:pt x="9236" y="984"/>
                </a:lnTo>
                <a:lnTo>
                  <a:pt x="9610" y="1002"/>
                </a:lnTo>
                <a:lnTo>
                  <a:pt x="9933" y="1325"/>
                </a:lnTo>
                <a:lnTo>
                  <a:pt x="10120" y="1806"/>
                </a:lnTo>
                <a:lnTo>
                  <a:pt x="9797" y="2228"/>
                </a:lnTo>
                <a:lnTo>
                  <a:pt x="9689" y="2655"/>
                </a:lnTo>
                <a:lnTo>
                  <a:pt x="9933" y="2803"/>
                </a:lnTo>
                <a:lnTo>
                  <a:pt x="10307" y="2763"/>
                </a:lnTo>
                <a:lnTo>
                  <a:pt x="10953" y="3266"/>
                </a:lnTo>
                <a:lnTo>
                  <a:pt x="10352" y="3585"/>
                </a:lnTo>
                <a:lnTo>
                  <a:pt x="10222" y="4030"/>
                </a:lnTo>
                <a:lnTo>
                  <a:pt x="10358" y="4412"/>
                </a:lnTo>
                <a:lnTo>
                  <a:pt x="10358" y="4973"/>
                </a:lnTo>
                <a:lnTo>
                  <a:pt x="9995" y="5274"/>
                </a:lnTo>
                <a:lnTo>
                  <a:pt x="10137" y="5598"/>
                </a:lnTo>
                <a:lnTo>
                  <a:pt x="10562" y="5935"/>
                </a:lnTo>
                <a:lnTo>
                  <a:pt x="11015" y="5998"/>
                </a:lnTo>
                <a:lnTo>
                  <a:pt x="11440" y="6420"/>
                </a:lnTo>
                <a:lnTo>
                  <a:pt x="11259" y="7148"/>
                </a:lnTo>
                <a:lnTo>
                  <a:pt x="10766" y="7431"/>
                </a:lnTo>
                <a:lnTo>
                  <a:pt x="10896" y="7803"/>
                </a:lnTo>
                <a:lnTo>
                  <a:pt x="11253" y="8262"/>
                </a:lnTo>
                <a:lnTo>
                  <a:pt x="11820" y="8262"/>
                </a:lnTo>
                <a:lnTo>
                  <a:pt x="12432" y="8801"/>
                </a:lnTo>
                <a:lnTo>
                  <a:pt x="12953" y="8671"/>
                </a:lnTo>
                <a:lnTo>
                  <a:pt x="13429" y="8630"/>
                </a:lnTo>
                <a:lnTo>
                  <a:pt x="13786" y="8927"/>
                </a:lnTo>
                <a:lnTo>
                  <a:pt x="14659" y="9326"/>
                </a:lnTo>
                <a:lnTo>
                  <a:pt x="15169" y="9636"/>
                </a:lnTo>
                <a:lnTo>
                  <a:pt x="15713" y="9825"/>
                </a:lnTo>
                <a:lnTo>
                  <a:pt x="16393" y="9951"/>
                </a:lnTo>
                <a:lnTo>
                  <a:pt x="16869" y="9893"/>
                </a:lnTo>
                <a:lnTo>
                  <a:pt x="17515" y="9978"/>
                </a:lnTo>
                <a:lnTo>
                  <a:pt x="17968" y="9843"/>
                </a:lnTo>
                <a:lnTo>
                  <a:pt x="18450" y="10072"/>
                </a:lnTo>
                <a:lnTo>
                  <a:pt x="18801" y="10328"/>
                </a:lnTo>
                <a:lnTo>
                  <a:pt x="19112" y="10742"/>
                </a:lnTo>
                <a:lnTo>
                  <a:pt x="19554" y="10930"/>
                </a:lnTo>
                <a:lnTo>
                  <a:pt x="20025" y="11056"/>
                </a:lnTo>
                <a:lnTo>
                  <a:pt x="20416" y="10894"/>
                </a:lnTo>
                <a:lnTo>
                  <a:pt x="20977" y="10917"/>
                </a:lnTo>
                <a:lnTo>
                  <a:pt x="21334" y="11227"/>
                </a:lnTo>
                <a:lnTo>
                  <a:pt x="21555" y="11645"/>
                </a:lnTo>
                <a:lnTo>
                  <a:pt x="21600" y="12004"/>
                </a:lnTo>
                <a:lnTo>
                  <a:pt x="21011" y="12327"/>
                </a:lnTo>
                <a:lnTo>
                  <a:pt x="20512" y="12543"/>
                </a:lnTo>
                <a:lnTo>
                  <a:pt x="20693" y="12902"/>
                </a:lnTo>
                <a:lnTo>
                  <a:pt x="20557" y="13262"/>
                </a:lnTo>
                <a:lnTo>
                  <a:pt x="20132" y="13334"/>
                </a:lnTo>
                <a:lnTo>
                  <a:pt x="19560" y="13226"/>
                </a:lnTo>
                <a:lnTo>
                  <a:pt x="19243" y="13442"/>
                </a:lnTo>
                <a:lnTo>
                  <a:pt x="19243" y="13693"/>
                </a:lnTo>
                <a:lnTo>
                  <a:pt x="19197" y="14017"/>
                </a:lnTo>
                <a:lnTo>
                  <a:pt x="19560" y="14304"/>
                </a:lnTo>
                <a:lnTo>
                  <a:pt x="19560" y="14556"/>
                </a:lnTo>
                <a:lnTo>
                  <a:pt x="19333" y="15023"/>
                </a:lnTo>
                <a:lnTo>
                  <a:pt x="18880" y="15310"/>
                </a:lnTo>
                <a:lnTo>
                  <a:pt x="18563" y="15418"/>
                </a:lnTo>
                <a:lnTo>
                  <a:pt x="18155" y="15239"/>
                </a:lnTo>
                <a:lnTo>
                  <a:pt x="17792" y="15418"/>
                </a:lnTo>
                <a:lnTo>
                  <a:pt x="17520" y="15706"/>
                </a:lnTo>
                <a:lnTo>
                  <a:pt x="17430" y="16029"/>
                </a:lnTo>
                <a:lnTo>
                  <a:pt x="17294" y="16425"/>
                </a:lnTo>
                <a:lnTo>
                  <a:pt x="16976" y="16676"/>
                </a:lnTo>
                <a:lnTo>
                  <a:pt x="16976" y="17036"/>
                </a:lnTo>
                <a:lnTo>
                  <a:pt x="16795" y="17215"/>
                </a:lnTo>
                <a:lnTo>
                  <a:pt x="17067" y="17503"/>
                </a:lnTo>
                <a:lnTo>
                  <a:pt x="16976" y="18006"/>
                </a:lnTo>
                <a:lnTo>
                  <a:pt x="17022" y="18473"/>
                </a:lnTo>
                <a:lnTo>
                  <a:pt x="16619" y="18577"/>
                </a:lnTo>
                <a:lnTo>
                  <a:pt x="16206" y="18797"/>
                </a:lnTo>
                <a:lnTo>
                  <a:pt x="15798" y="19120"/>
                </a:lnTo>
                <a:lnTo>
                  <a:pt x="15344" y="19300"/>
                </a:lnTo>
                <a:lnTo>
                  <a:pt x="15027" y="19587"/>
                </a:lnTo>
                <a:lnTo>
                  <a:pt x="15344" y="19983"/>
                </a:lnTo>
                <a:lnTo>
                  <a:pt x="15526" y="20234"/>
                </a:lnTo>
                <a:lnTo>
                  <a:pt x="15571" y="20522"/>
                </a:lnTo>
                <a:lnTo>
                  <a:pt x="15526" y="20989"/>
                </a:lnTo>
                <a:lnTo>
                  <a:pt x="15208" y="21205"/>
                </a:lnTo>
                <a:lnTo>
                  <a:pt x="14891" y="21456"/>
                </a:lnTo>
                <a:lnTo>
                  <a:pt x="14392" y="21384"/>
                </a:lnTo>
                <a:lnTo>
                  <a:pt x="14075" y="21600"/>
                </a:lnTo>
                <a:lnTo>
                  <a:pt x="13667" y="21420"/>
                </a:lnTo>
                <a:lnTo>
                  <a:pt x="13486" y="21312"/>
                </a:lnTo>
                <a:lnTo>
                  <a:pt x="13305" y="21061"/>
                </a:lnTo>
                <a:lnTo>
                  <a:pt x="12987" y="20773"/>
                </a:lnTo>
                <a:lnTo>
                  <a:pt x="13033" y="20198"/>
                </a:lnTo>
                <a:lnTo>
                  <a:pt x="12987" y="19659"/>
                </a:lnTo>
                <a:lnTo>
                  <a:pt x="12761" y="18833"/>
                </a:lnTo>
                <a:lnTo>
                  <a:pt x="11990" y="18904"/>
                </a:lnTo>
                <a:lnTo>
                  <a:pt x="11718" y="18653"/>
                </a:lnTo>
                <a:lnTo>
                  <a:pt x="11582" y="18258"/>
                </a:lnTo>
                <a:lnTo>
                  <a:pt x="11809" y="17826"/>
                </a:lnTo>
                <a:lnTo>
                  <a:pt x="11763" y="17364"/>
                </a:lnTo>
                <a:lnTo>
                  <a:pt x="11310" y="17179"/>
                </a:lnTo>
                <a:lnTo>
                  <a:pt x="11038" y="16928"/>
                </a:lnTo>
                <a:lnTo>
                  <a:pt x="10585" y="16856"/>
                </a:lnTo>
                <a:lnTo>
                  <a:pt x="10262" y="16829"/>
                </a:lnTo>
                <a:lnTo>
                  <a:pt x="9814" y="16856"/>
                </a:lnTo>
                <a:lnTo>
                  <a:pt x="9497" y="17072"/>
                </a:lnTo>
                <a:lnTo>
                  <a:pt x="9270" y="17359"/>
                </a:lnTo>
                <a:lnTo>
                  <a:pt x="8681" y="17647"/>
                </a:lnTo>
                <a:lnTo>
                  <a:pt x="8092" y="17647"/>
                </a:lnTo>
                <a:lnTo>
                  <a:pt x="7638" y="17539"/>
                </a:lnTo>
                <a:lnTo>
                  <a:pt x="7140" y="17539"/>
                </a:lnTo>
                <a:lnTo>
                  <a:pt x="6958" y="17287"/>
                </a:lnTo>
                <a:lnTo>
                  <a:pt x="6686" y="17143"/>
                </a:lnTo>
                <a:lnTo>
                  <a:pt x="6505" y="16856"/>
                </a:lnTo>
                <a:lnTo>
                  <a:pt x="5961" y="16856"/>
                </a:lnTo>
                <a:lnTo>
                  <a:pt x="5598" y="16712"/>
                </a:lnTo>
                <a:lnTo>
                  <a:pt x="5825" y="16497"/>
                </a:lnTo>
                <a:lnTo>
                  <a:pt x="5740" y="16290"/>
                </a:lnTo>
                <a:lnTo>
                  <a:pt x="5236" y="15957"/>
                </a:lnTo>
                <a:lnTo>
                  <a:pt x="4737" y="15742"/>
                </a:lnTo>
                <a:lnTo>
                  <a:pt x="4329" y="15742"/>
                </a:lnTo>
                <a:lnTo>
                  <a:pt x="3966" y="15921"/>
                </a:lnTo>
                <a:lnTo>
                  <a:pt x="3859" y="15715"/>
                </a:lnTo>
                <a:lnTo>
                  <a:pt x="3961" y="15324"/>
                </a:lnTo>
                <a:lnTo>
                  <a:pt x="3507" y="15041"/>
                </a:lnTo>
                <a:lnTo>
                  <a:pt x="2861" y="14965"/>
                </a:lnTo>
                <a:lnTo>
                  <a:pt x="2363" y="14951"/>
                </a:lnTo>
                <a:lnTo>
                  <a:pt x="2057" y="14785"/>
                </a:lnTo>
                <a:lnTo>
                  <a:pt x="2193" y="14394"/>
                </a:lnTo>
                <a:lnTo>
                  <a:pt x="2029" y="14156"/>
                </a:lnTo>
                <a:lnTo>
                  <a:pt x="1649" y="14044"/>
                </a:lnTo>
                <a:lnTo>
                  <a:pt x="1230" y="13707"/>
                </a:lnTo>
                <a:lnTo>
                  <a:pt x="1043" y="13302"/>
                </a:lnTo>
                <a:lnTo>
                  <a:pt x="561" y="13100"/>
                </a:lnTo>
                <a:lnTo>
                  <a:pt x="374" y="12844"/>
                </a:lnTo>
                <a:lnTo>
                  <a:pt x="408" y="12444"/>
                </a:lnTo>
                <a:lnTo>
                  <a:pt x="544" y="12089"/>
                </a:lnTo>
                <a:lnTo>
                  <a:pt x="544" y="10701"/>
                </a:lnTo>
                <a:lnTo>
                  <a:pt x="357" y="10297"/>
                </a:lnTo>
                <a:lnTo>
                  <a:pt x="408" y="9636"/>
                </a:lnTo>
                <a:lnTo>
                  <a:pt x="51" y="9183"/>
                </a:lnTo>
                <a:lnTo>
                  <a:pt x="0" y="8841"/>
                </a:lnTo>
                <a:lnTo>
                  <a:pt x="91" y="8239"/>
                </a:lnTo>
                <a:lnTo>
                  <a:pt x="465" y="7817"/>
                </a:lnTo>
                <a:lnTo>
                  <a:pt x="958" y="7696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 sz="1200"/>
          </a:p>
        </p:txBody>
      </p:sp>
      <p:sp>
        <p:nvSpPr>
          <p:cNvPr id="23" name="Freeform 10"/>
          <p:cNvSpPr/>
          <p:nvPr userDrawn="1"/>
        </p:nvSpPr>
        <p:spPr>
          <a:xfrm>
            <a:off x="8542411" y="756699"/>
            <a:ext cx="2429396" cy="1367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01" y="1296"/>
                </a:moveTo>
                <a:lnTo>
                  <a:pt x="21043" y="1287"/>
                </a:lnTo>
                <a:lnTo>
                  <a:pt x="20717" y="1717"/>
                </a:lnTo>
                <a:lnTo>
                  <a:pt x="19654" y="1645"/>
                </a:lnTo>
                <a:lnTo>
                  <a:pt x="19164" y="1788"/>
                </a:lnTo>
                <a:lnTo>
                  <a:pt x="18306" y="1931"/>
                </a:lnTo>
                <a:lnTo>
                  <a:pt x="16468" y="1931"/>
                </a:lnTo>
                <a:lnTo>
                  <a:pt x="15814" y="2217"/>
                </a:lnTo>
                <a:lnTo>
                  <a:pt x="14344" y="2003"/>
                </a:lnTo>
                <a:lnTo>
                  <a:pt x="13363" y="2003"/>
                </a:lnTo>
                <a:lnTo>
                  <a:pt x="12832" y="1931"/>
                </a:lnTo>
                <a:lnTo>
                  <a:pt x="12260" y="1788"/>
                </a:lnTo>
                <a:lnTo>
                  <a:pt x="11689" y="1430"/>
                </a:lnTo>
                <a:lnTo>
                  <a:pt x="10626" y="1717"/>
                </a:lnTo>
                <a:lnTo>
                  <a:pt x="10095" y="1287"/>
                </a:lnTo>
                <a:lnTo>
                  <a:pt x="9483" y="1216"/>
                </a:lnTo>
                <a:lnTo>
                  <a:pt x="8911" y="858"/>
                </a:lnTo>
                <a:lnTo>
                  <a:pt x="8257" y="1001"/>
                </a:lnTo>
                <a:lnTo>
                  <a:pt x="7195" y="1144"/>
                </a:lnTo>
                <a:lnTo>
                  <a:pt x="6169" y="760"/>
                </a:lnTo>
                <a:lnTo>
                  <a:pt x="5438" y="572"/>
                </a:lnTo>
                <a:lnTo>
                  <a:pt x="4621" y="286"/>
                </a:lnTo>
                <a:lnTo>
                  <a:pt x="3968" y="0"/>
                </a:lnTo>
                <a:lnTo>
                  <a:pt x="3682" y="215"/>
                </a:lnTo>
                <a:lnTo>
                  <a:pt x="3477" y="644"/>
                </a:lnTo>
                <a:lnTo>
                  <a:pt x="3232" y="787"/>
                </a:lnTo>
                <a:lnTo>
                  <a:pt x="3069" y="1430"/>
                </a:lnTo>
                <a:lnTo>
                  <a:pt x="2742" y="1931"/>
                </a:lnTo>
                <a:lnTo>
                  <a:pt x="2211" y="1931"/>
                </a:lnTo>
                <a:lnTo>
                  <a:pt x="1884" y="2360"/>
                </a:lnTo>
                <a:lnTo>
                  <a:pt x="1476" y="2861"/>
                </a:lnTo>
                <a:lnTo>
                  <a:pt x="970" y="3558"/>
                </a:lnTo>
                <a:lnTo>
                  <a:pt x="1180" y="4166"/>
                </a:lnTo>
                <a:lnTo>
                  <a:pt x="771" y="4497"/>
                </a:lnTo>
                <a:lnTo>
                  <a:pt x="674" y="5051"/>
                </a:lnTo>
                <a:lnTo>
                  <a:pt x="694" y="5865"/>
                </a:lnTo>
                <a:lnTo>
                  <a:pt x="771" y="6848"/>
                </a:lnTo>
                <a:lnTo>
                  <a:pt x="1782" y="8002"/>
                </a:lnTo>
                <a:lnTo>
                  <a:pt x="2242" y="8002"/>
                </a:lnTo>
                <a:lnTo>
                  <a:pt x="2395" y="8762"/>
                </a:lnTo>
                <a:lnTo>
                  <a:pt x="2252" y="10076"/>
                </a:lnTo>
                <a:lnTo>
                  <a:pt x="1808" y="10907"/>
                </a:lnTo>
                <a:lnTo>
                  <a:pt x="1215" y="11390"/>
                </a:lnTo>
                <a:lnTo>
                  <a:pt x="689" y="12052"/>
                </a:lnTo>
                <a:lnTo>
                  <a:pt x="368" y="12704"/>
                </a:lnTo>
                <a:lnTo>
                  <a:pt x="357" y="13473"/>
                </a:lnTo>
                <a:lnTo>
                  <a:pt x="0" y="14072"/>
                </a:lnTo>
                <a:lnTo>
                  <a:pt x="204" y="14796"/>
                </a:lnTo>
                <a:lnTo>
                  <a:pt x="414" y="15440"/>
                </a:lnTo>
                <a:lnTo>
                  <a:pt x="357" y="16111"/>
                </a:lnTo>
                <a:lnTo>
                  <a:pt x="449" y="16772"/>
                </a:lnTo>
                <a:lnTo>
                  <a:pt x="649" y="17371"/>
                </a:lnTo>
                <a:lnTo>
                  <a:pt x="924" y="17505"/>
                </a:lnTo>
                <a:lnTo>
                  <a:pt x="1195" y="17228"/>
                </a:lnTo>
                <a:lnTo>
                  <a:pt x="1440" y="17577"/>
                </a:lnTo>
                <a:lnTo>
                  <a:pt x="1843" y="17738"/>
                </a:lnTo>
                <a:lnTo>
                  <a:pt x="1854" y="17720"/>
                </a:lnTo>
                <a:lnTo>
                  <a:pt x="2145" y="18086"/>
                </a:lnTo>
                <a:lnTo>
                  <a:pt x="2533" y="18444"/>
                </a:lnTo>
                <a:lnTo>
                  <a:pt x="2911" y="18516"/>
                </a:lnTo>
                <a:lnTo>
                  <a:pt x="3186" y="19186"/>
                </a:lnTo>
                <a:lnTo>
                  <a:pt x="3222" y="20053"/>
                </a:lnTo>
                <a:lnTo>
                  <a:pt x="3416" y="20617"/>
                </a:lnTo>
                <a:lnTo>
                  <a:pt x="3493" y="21198"/>
                </a:lnTo>
                <a:lnTo>
                  <a:pt x="3820" y="21448"/>
                </a:lnTo>
                <a:lnTo>
                  <a:pt x="4131" y="21099"/>
                </a:lnTo>
                <a:lnTo>
                  <a:pt x="4213" y="20554"/>
                </a:lnTo>
                <a:lnTo>
                  <a:pt x="4499" y="20527"/>
                </a:lnTo>
                <a:lnTo>
                  <a:pt x="4744" y="21028"/>
                </a:lnTo>
                <a:lnTo>
                  <a:pt x="4785" y="21385"/>
                </a:lnTo>
                <a:lnTo>
                  <a:pt x="5316" y="21457"/>
                </a:lnTo>
                <a:lnTo>
                  <a:pt x="5765" y="21385"/>
                </a:lnTo>
                <a:lnTo>
                  <a:pt x="6541" y="21600"/>
                </a:lnTo>
                <a:lnTo>
                  <a:pt x="7113" y="21242"/>
                </a:lnTo>
                <a:lnTo>
                  <a:pt x="7277" y="20670"/>
                </a:lnTo>
                <a:lnTo>
                  <a:pt x="7481" y="20170"/>
                </a:lnTo>
                <a:lnTo>
                  <a:pt x="7930" y="19955"/>
                </a:lnTo>
                <a:lnTo>
                  <a:pt x="8339" y="20026"/>
                </a:lnTo>
                <a:lnTo>
                  <a:pt x="8911" y="19812"/>
                </a:lnTo>
                <a:lnTo>
                  <a:pt x="9197" y="19383"/>
                </a:lnTo>
                <a:lnTo>
                  <a:pt x="9401" y="18954"/>
                </a:lnTo>
                <a:lnTo>
                  <a:pt x="9769" y="19025"/>
                </a:lnTo>
                <a:lnTo>
                  <a:pt x="10218" y="19097"/>
                </a:lnTo>
                <a:lnTo>
                  <a:pt x="10708" y="18238"/>
                </a:lnTo>
                <a:lnTo>
                  <a:pt x="10999" y="18149"/>
                </a:lnTo>
                <a:lnTo>
                  <a:pt x="11449" y="18417"/>
                </a:lnTo>
                <a:lnTo>
                  <a:pt x="11729" y="18095"/>
                </a:lnTo>
                <a:lnTo>
                  <a:pt x="12204" y="17076"/>
                </a:lnTo>
                <a:lnTo>
                  <a:pt x="12628" y="17237"/>
                </a:lnTo>
                <a:lnTo>
                  <a:pt x="13200" y="17023"/>
                </a:lnTo>
                <a:lnTo>
                  <a:pt x="13609" y="16593"/>
                </a:lnTo>
                <a:lnTo>
                  <a:pt x="14140" y="16379"/>
                </a:lnTo>
                <a:lnTo>
                  <a:pt x="14711" y="16093"/>
                </a:lnTo>
                <a:lnTo>
                  <a:pt x="15283" y="16093"/>
                </a:lnTo>
                <a:lnTo>
                  <a:pt x="15774" y="16164"/>
                </a:lnTo>
                <a:lnTo>
                  <a:pt x="16223" y="16093"/>
                </a:lnTo>
                <a:lnTo>
                  <a:pt x="16631" y="15592"/>
                </a:lnTo>
                <a:lnTo>
                  <a:pt x="17163" y="15521"/>
                </a:lnTo>
                <a:lnTo>
                  <a:pt x="17653" y="15306"/>
                </a:lnTo>
                <a:lnTo>
                  <a:pt x="18184" y="14591"/>
                </a:lnTo>
                <a:lnTo>
                  <a:pt x="18429" y="14090"/>
                </a:lnTo>
                <a:lnTo>
                  <a:pt x="18878" y="13589"/>
                </a:lnTo>
                <a:lnTo>
                  <a:pt x="19123" y="12946"/>
                </a:lnTo>
                <a:lnTo>
                  <a:pt x="19654" y="12731"/>
                </a:lnTo>
                <a:lnTo>
                  <a:pt x="20104" y="12016"/>
                </a:lnTo>
                <a:lnTo>
                  <a:pt x="20717" y="11587"/>
                </a:lnTo>
                <a:lnTo>
                  <a:pt x="21003" y="10943"/>
                </a:lnTo>
                <a:lnTo>
                  <a:pt x="21329" y="10442"/>
                </a:lnTo>
                <a:lnTo>
                  <a:pt x="21401" y="9584"/>
                </a:lnTo>
                <a:lnTo>
                  <a:pt x="21329" y="8797"/>
                </a:lnTo>
                <a:lnTo>
                  <a:pt x="21166" y="8154"/>
                </a:lnTo>
                <a:lnTo>
                  <a:pt x="21043" y="7653"/>
                </a:lnTo>
                <a:lnTo>
                  <a:pt x="20880" y="7295"/>
                </a:lnTo>
                <a:lnTo>
                  <a:pt x="20349" y="6643"/>
                </a:lnTo>
                <a:lnTo>
                  <a:pt x="20349" y="6079"/>
                </a:lnTo>
                <a:lnTo>
                  <a:pt x="20267" y="5221"/>
                </a:lnTo>
                <a:lnTo>
                  <a:pt x="19736" y="4935"/>
                </a:lnTo>
                <a:lnTo>
                  <a:pt x="19818" y="4148"/>
                </a:lnTo>
                <a:lnTo>
                  <a:pt x="19900" y="3585"/>
                </a:lnTo>
                <a:lnTo>
                  <a:pt x="21554" y="2092"/>
                </a:lnTo>
                <a:lnTo>
                  <a:pt x="21600" y="1681"/>
                </a:lnTo>
                <a:lnTo>
                  <a:pt x="21401" y="1296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/>
            </a:pPr>
            <a:endParaRPr sz="1200"/>
          </a:p>
        </p:txBody>
      </p:sp>
      <p:sp>
        <p:nvSpPr>
          <p:cNvPr id="24" name="Freeform 11"/>
          <p:cNvSpPr/>
          <p:nvPr userDrawn="1"/>
        </p:nvSpPr>
        <p:spPr>
          <a:xfrm>
            <a:off x="8632514" y="1776230"/>
            <a:ext cx="2542457" cy="2604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9501"/>
                </a:moveTo>
                <a:lnTo>
                  <a:pt x="0" y="9140"/>
                </a:lnTo>
                <a:lnTo>
                  <a:pt x="336" y="8853"/>
                </a:lnTo>
                <a:lnTo>
                  <a:pt x="585" y="8520"/>
                </a:lnTo>
                <a:lnTo>
                  <a:pt x="429" y="8252"/>
                </a:lnTo>
                <a:lnTo>
                  <a:pt x="702" y="7937"/>
                </a:lnTo>
                <a:lnTo>
                  <a:pt x="546" y="7505"/>
                </a:lnTo>
                <a:lnTo>
                  <a:pt x="868" y="7125"/>
                </a:lnTo>
                <a:lnTo>
                  <a:pt x="1116" y="6697"/>
                </a:lnTo>
                <a:lnTo>
                  <a:pt x="1394" y="6359"/>
                </a:lnTo>
                <a:lnTo>
                  <a:pt x="1111" y="6068"/>
                </a:lnTo>
                <a:lnTo>
                  <a:pt x="833" y="5857"/>
                </a:lnTo>
                <a:lnTo>
                  <a:pt x="1277" y="5490"/>
                </a:lnTo>
                <a:lnTo>
                  <a:pt x="1175" y="5152"/>
                </a:lnTo>
                <a:lnTo>
                  <a:pt x="1316" y="4767"/>
                </a:lnTo>
                <a:lnTo>
                  <a:pt x="1696" y="4589"/>
                </a:lnTo>
                <a:lnTo>
                  <a:pt x="1906" y="4443"/>
                </a:lnTo>
                <a:lnTo>
                  <a:pt x="2222" y="4612"/>
                </a:lnTo>
                <a:lnTo>
                  <a:pt x="2266" y="4405"/>
                </a:lnTo>
                <a:lnTo>
                  <a:pt x="2149" y="4077"/>
                </a:lnTo>
                <a:lnTo>
                  <a:pt x="2140" y="3372"/>
                </a:lnTo>
                <a:lnTo>
                  <a:pt x="2588" y="2686"/>
                </a:lnTo>
                <a:lnTo>
                  <a:pt x="2910" y="2799"/>
                </a:lnTo>
                <a:lnTo>
                  <a:pt x="3202" y="2640"/>
                </a:lnTo>
                <a:lnTo>
                  <a:pt x="3265" y="2348"/>
                </a:lnTo>
                <a:lnTo>
                  <a:pt x="3543" y="2330"/>
                </a:lnTo>
                <a:lnTo>
                  <a:pt x="3772" y="2574"/>
                </a:lnTo>
                <a:lnTo>
                  <a:pt x="3816" y="2780"/>
                </a:lnTo>
                <a:lnTo>
                  <a:pt x="4357" y="2813"/>
                </a:lnTo>
                <a:lnTo>
                  <a:pt x="4815" y="2780"/>
                </a:lnTo>
                <a:lnTo>
                  <a:pt x="5497" y="2898"/>
                </a:lnTo>
                <a:lnTo>
                  <a:pt x="6029" y="2710"/>
                </a:lnTo>
                <a:lnTo>
                  <a:pt x="6190" y="2400"/>
                </a:lnTo>
                <a:lnTo>
                  <a:pt x="6394" y="2132"/>
                </a:lnTo>
                <a:lnTo>
                  <a:pt x="6799" y="2048"/>
                </a:lnTo>
                <a:lnTo>
                  <a:pt x="7213" y="2052"/>
                </a:lnTo>
                <a:lnTo>
                  <a:pt x="7739" y="1968"/>
                </a:lnTo>
                <a:lnTo>
                  <a:pt x="8046" y="1700"/>
                </a:lnTo>
                <a:lnTo>
                  <a:pt x="8217" y="1503"/>
                </a:lnTo>
                <a:lnTo>
                  <a:pt x="8997" y="1573"/>
                </a:lnTo>
                <a:lnTo>
                  <a:pt x="9474" y="1132"/>
                </a:lnTo>
                <a:lnTo>
                  <a:pt x="9752" y="1076"/>
                </a:lnTo>
                <a:lnTo>
                  <a:pt x="10176" y="1216"/>
                </a:lnTo>
                <a:lnTo>
                  <a:pt x="10454" y="1038"/>
                </a:lnTo>
                <a:lnTo>
                  <a:pt x="10897" y="517"/>
                </a:lnTo>
                <a:lnTo>
                  <a:pt x="11302" y="587"/>
                </a:lnTo>
                <a:lnTo>
                  <a:pt x="11848" y="488"/>
                </a:lnTo>
                <a:lnTo>
                  <a:pt x="12238" y="258"/>
                </a:lnTo>
                <a:lnTo>
                  <a:pt x="12813" y="136"/>
                </a:lnTo>
                <a:lnTo>
                  <a:pt x="13281" y="5"/>
                </a:lnTo>
                <a:lnTo>
                  <a:pt x="13490" y="0"/>
                </a:lnTo>
                <a:lnTo>
                  <a:pt x="13334" y="338"/>
                </a:lnTo>
                <a:lnTo>
                  <a:pt x="13490" y="639"/>
                </a:lnTo>
                <a:lnTo>
                  <a:pt x="13568" y="977"/>
                </a:lnTo>
                <a:lnTo>
                  <a:pt x="13685" y="1277"/>
                </a:lnTo>
                <a:lnTo>
                  <a:pt x="13529" y="1616"/>
                </a:lnTo>
                <a:lnTo>
                  <a:pt x="13412" y="1954"/>
                </a:lnTo>
                <a:lnTo>
                  <a:pt x="13685" y="2292"/>
                </a:lnTo>
                <a:lnTo>
                  <a:pt x="13880" y="2555"/>
                </a:lnTo>
                <a:lnTo>
                  <a:pt x="13646" y="2780"/>
                </a:lnTo>
                <a:lnTo>
                  <a:pt x="14036" y="3156"/>
                </a:lnTo>
                <a:lnTo>
                  <a:pt x="14270" y="2968"/>
                </a:lnTo>
                <a:lnTo>
                  <a:pt x="14465" y="3344"/>
                </a:lnTo>
                <a:lnTo>
                  <a:pt x="14816" y="3607"/>
                </a:lnTo>
                <a:lnTo>
                  <a:pt x="14777" y="3945"/>
                </a:lnTo>
                <a:lnTo>
                  <a:pt x="15245" y="4208"/>
                </a:lnTo>
                <a:lnTo>
                  <a:pt x="15557" y="4546"/>
                </a:lnTo>
                <a:lnTo>
                  <a:pt x="15440" y="4885"/>
                </a:lnTo>
                <a:lnTo>
                  <a:pt x="15518" y="5223"/>
                </a:lnTo>
                <a:lnTo>
                  <a:pt x="15869" y="5486"/>
                </a:lnTo>
                <a:lnTo>
                  <a:pt x="16083" y="5293"/>
                </a:lnTo>
                <a:lnTo>
                  <a:pt x="16414" y="5148"/>
                </a:lnTo>
                <a:lnTo>
                  <a:pt x="16946" y="5152"/>
                </a:lnTo>
                <a:lnTo>
                  <a:pt x="17233" y="5998"/>
                </a:lnTo>
                <a:lnTo>
                  <a:pt x="17545" y="5899"/>
                </a:lnTo>
                <a:lnTo>
                  <a:pt x="17857" y="6049"/>
                </a:lnTo>
                <a:lnTo>
                  <a:pt x="17974" y="6387"/>
                </a:lnTo>
                <a:lnTo>
                  <a:pt x="17896" y="6763"/>
                </a:lnTo>
                <a:lnTo>
                  <a:pt x="17779" y="7177"/>
                </a:lnTo>
                <a:lnTo>
                  <a:pt x="17818" y="7440"/>
                </a:lnTo>
                <a:lnTo>
                  <a:pt x="17808" y="7684"/>
                </a:lnTo>
                <a:lnTo>
                  <a:pt x="18286" y="8041"/>
                </a:lnTo>
                <a:lnTo>
                  <a:pt x="18422" y="8276"/>
                </a:lnTo>
                <a:lnTo>
                  <a:pt x="18296" y="8445"/>
                </a:lnTo>
                <a:lnTo>
                  <a:pt x="18422" y="8698"/>
                </a:lnTo>
                <a:lnTo>
                  <a:pt x="18403" y="9168"/>
                </a:lnTo>
                <a:lnTo>
                  <a:pt x="18637" y="9356"/>
                </a:lnTo>
                <a:lnTo>
                  <a:pt x="18871" y="9656"/>
                </a:lnTo>
                <a:lnTo>
                  <a:pt x="19222" y="9506"/>
                </a:lnTo>
                <a:lnTo>
                  <a:pt x="19612" y="9619"/>
                </a:lnTo>
                <a:lnTo>
                  <a:pt x="20040" y="9732"/>
                </a:lnTo>
                <a:lnTo>
                  <a:pt x="20430" y="9619"/>
                </a:lnTo>
                <a:lnTo>
                  <a:pt x="20742" y="9619"/>
                </a:lnTo>
                <a:lnTo>
                  <a:pt x="20976" y="9919"/>
                </a:lnTo>
                <a:lnTo>
                  <a:pt x="21288" y="10107"/>
                </a:lnTo>
                <a:lnTo>
                  <a:pt x="21600" y="10182"/>
                </a:lnTo>
                <a:lnTo>
                  <a:pt x="21405" y="10408"/>
                </a:lnTo>
                <a:lnTo>
                  <a:pt x="21444" y="10746"/>
                </a:lnTo>
                <a:lnTo>
                  <a:pt x="21171" y="11084"/>
                </a:lnTo>
                <a:lnTo>
                  <a:pt x="21054" y="11422"/>
                </a:lnTo>
                <a:lnTo>
                  <a:pt x="20703" y="11836"/>
                </a:lnTo>
                <a:lnTo>
                  <a:pt x="20547" y="12183"/>
                </a:lnTo>
                <a:lnTo>
                  <a:pt x="19962" y="12211"/>
                </a:lnTo>
                <a:lnTo>
                  <a:pt x="19690" y="12023"/>
                </a:lnTo>
                <a:lnTo>
                  <a:pt x="19417" y="11911"/>
                </a:lnTo>
                <a:lnTo>
                  <a:pt x="19183" y="12099"/>
                </a:lnTo>
                <a:lnTo>
                  <a:pt x="19066" y="12437"/>
                </a:lnTo>
                <a:lnTo>
                  <a:pt x="18676" y="12625"/>
                </a:lnTo>
                <a:lnTo>
                  <a:pt x="18364" y="12399"/>
                </a:lnTo>
                <a:lnTo>
                  <a:pt x="17974" y="12662"/>
                </a:lnTo>
                <a:lnTo>
                  <a:pt x="17584" y="12775"/>
                </a:lnTo>
                <a:lnTo>
                  <a:pt x="16882" y="12737"/>
                </a:lnTo>
                <a:lnTo>
                  <a:pt x="16297" y="12737"/>
                </a:lnTo>
                <a:lnTo>
                  <a:pt x="15635" y="12888"/>
                </a:lnTo>
                <a:lnTo>
                  <a:pt x="15206" y="13000"/>
                </a:lnTo>
                <a:lnTo>
                  <a:pt x="14933" y="13024"/>
                </a:lnTo>
                <a:lnTo>
                  <a:pt x="14738" y="13376"/>
                </a:lnTo>
                <a:lnTo>
                  <a:pt x="14660" y="13789"/>
                </a:lnTo>
                <a:lnTo>
                  <a:pt x="14621" y="14278"/>
                </a:lnTo>
                <a:lnTo>
                  <a:pt x="14777" y="14729"/>
                </a:lnTo>
                <a:lnTo>
                  <a:pt x="14699" y="14992"/>
                </a:lnTo>
                <a:lnTo>
                  <a:pt x="14465" y="15255"/>
                </a:lnTo>
                <a:lnTo>
                  <a:pt x="14582" y="15743"/>
                </a:lnTo>
                <a:lnTo>
                  <a:pt x="14153" y="16119"/>
                </a:lnTo>
                <a:lnTo>
                  <a:pt x="13841" y="16194"/>
                </a:lnTo>
                <a:lnTo>
                  <a:pt x="13490" y="16044"/>
                </a:lnTo>
                <a:lnTo>
                  <a:pt x="13217" y="16194"/>
                </a:lnTo>
                <a:lnTo>
                  <a:pt x="13100" y="16495"/>
                </a:lnTo>
                <a:lnTo>
                  <a:pt x="13607" y="16870"/>
                </a:lnTo>
                <a:lnTo>
                  <a:pt x="14036" y="16908"/>
                </a:lnTo>
                <a:lnTo>
                  <a:pt x="14426" y="17133"/>
                </a:lnTo>
                <a:lnTo>
                  <a:pt x="14543" y="17547"/>
                </a:lnTo>
                <a:lnTo>
                  <a:pt x="14348" y="17998"/>
                </a:lnTo>
                <a:lnTo>
                  <a:pt x="14114" y="18298"/>
                </a:lnTo>
                <a:lnTo>
                  <a:pt x="14192" y="18674"/>
                </a:lnTo>
                <a:lnTo>
                  <a:pt x="14270" y="19087"/>
                </a:lnTo>
                <a:lnTo>
                  <a:pt x="14270" y="19726"/>
                </a:lnTo>
                <a:lnTo>
                  <a:pt x="14114" y="20214"/>
                </a:lnTo>
                <a:lnTo>
                  <a:pt x="14075" y="20928"/>
                </a:lnTo>
                <a:lnTo>
                  <a:pt x="14114" y="21342"/>
                </a:lnTo>
                <a:lnTo>
                  <a:pt x="13802" y="21379"/>
                </a:lnTo>
                <a:lnTo>
                  <a:pt x="13495" y="21318"/>
                </a:lnTo>
                <a:lnTo>
                  <a:pt x="13178" y="21154"/>
                </a:lnTo>
                <a:lnTo>
                  <a:pt x="12710" y="21342"/>
                </a:lnTo>
                <a:lnTo>
                  <a:pt x="12340" y="21600"/>
                </a:lnTo>
                <a:lnTo>
                  <a:pt x="11697" y="21304"/>
                </a:lnTo>
                <a:lnTo>
                  <a:pt x="11229" y="21154"/>
                </a:lnTo>
                <a:lnTo>
                  <a:pt x="10800" y="21116"/>
                </a:lnTo>
                <a:lnTo>
                  <a:pt x="10449" y="20853"/>
                </a:lnTo>
                <a:lnTo>
                  <a:pt x="10371" y="20327"/>
                </a:lnTo>
                <a:lnTo>
                  <a:pt x="10137" y="19951"/>
                </a:lnTo>
                <a:lnTo>
                  <a:pt x="9786" y="20440"/>
                </a:lnTo>
                <a:lnTo>
                  <a:pt x="9357" y="20553"/>
                </a:lnTo>
                <a:lnTo>
                  <a:pt x="9045" y="20252"/>
                </a:lnTo>
                <a:lnTo>
                  <a:pt x="8812" y="20402"/>
                </a:lnTo>
                <a:lnTo>
                  <a:pt x="8539" y="20365"/>
                </a:lnTo>
                <a:lnTo>
                  <a:pt x="8149" y="20327"/>
                </a:lnTo>
                <a:lnTo>
                  <a:pt x="7798" y="19989"/>
                </a:lnTo>
                <a:lnTo>
                  <a:pt x="7408" y="19726"/>
                </a:lnTo>
                <a:lnTo>
                  <a:pt x="7135" y="19388"/>
                </a:lnTo>
                <a:lnTo>
                  <a:pt x="6784" y="18937"/>
                </a:lnTo>
                <a:lnTo>
                  <a:pt x="6589" y="18524"/>
                </a:lnTo>
                <a:lnTo>
                  <a:pt x="6823" y="18223"/>
                </a:lnTo>
                <a:lnTo>
                  <a:pt x="7096" y="17885"/>
                </a:lnTo>
                <a:lnTo>
                  <a:pt x="7159" y="17382"/>
                </a:lnTo>
                <a:lnTo>
                  <a:pt x="6667" y="17321"/>
                </a:lnTo>
                <a:lnTo>
                  <a:pt x="6589" y="16870"/>
                </a:lnTo>
                <a:lnTo>
                  <a:pt x="6394" y="16344"/>
                </a:lnTo>
                <a:lnTo>
                  <a:pt x="6438" y="15978"/>
                </a:lnTo>
                <a:lnTo>
                  <a:pt x="6745" y="15894"/>
                </a:lnTo>
                <a:lnTo>
                  <a:pt x="7213" y="16006"/>
                </a:lnTo>
                <a:lnTo>
                  <a:pt x="7564" y="15969"/>
                </a:lnTo>
                <a:lnTo>
                  <a:pt x="7759" y="15706"/>
                </a:lnTo>
                <a:lnTo>
                  <a:pt x="7447" y="15368"/>
                </a:lnTo>
                <a:lnTo>
                  <a:pt x="7306" y="14992"/>
                </a:lnTo>
                <a:lnTo>
                  <a:pt x="7369" y="14691"/>
                </a:lnTo>
                <a:lnTo>
                  <a:pt x="7525" y="14315"/>
                </a:lnTo>
                <a:lnTo>
                  <a:pt x="7213" y="14165"/>
                </a:lnTo>
                <a:lnTo>
                  <a:pt x="6940" y="13977"/>
                </a:lnTo>
                <a:lnTo>
                  <a:pt x="6433" y="13489"/>
                </a:lnTo>
                <a:lnTo>
                  <a:pt x="5887" y="13564"/>
                </a:lnTo>
                <a:lnTo>
                  <a:pt x="5575" y="13226"/>
                </a:lnTo>
                <a:lnTo>
                  <a:pt x="5497" y="12813"/>
                </a:lnTo>
                <a:lnTo>
                  <a:pt x="5497" y="12136"/>
                </a:lnTo>
                <a:lnTo>
                  <a:pt x="5147" y="11873"/>
                </a:lnTo>
                <a:lnTo>
                  <a:pt x="4835" y="11648"/>
                </a:lnTo>
                <a:lnTo>
                  <a:pt x="4484" y="11385"/>
                </a:lnTo>
                <a:lnTo>
                  <a:pt x="4445" y="11084"/>
                </a:lnTo>
                <a:lnTo>
                  <a:pt x="4289" y="10821"/>
                </a:lnTo>
                <a:lnTo>
                  <a:pt x="3899" y="10558"/>
                </a:lnTo>
                <a:lnTo>
                  <a:pt x="3548" y="10295"/>
                </a:lnTo>
                <a:lnTo>
                  <a:pt x="3275" y="10333"/>
                </a:lnTo>
                <a:lnTo>
                  <a:pt x="2846" y="10483"/>
                </a:lnTo>
                <a:lnTo>
                  <a:pt x="2495" y="10483"/>
                </a:lnTo>
                <a:lnTo>
                  <a:pt x="1949" y="10521"/>
                </a:lnTo>
                <a:lnTo>
                  <a:pt x="1443" y="10295"/>
                </a:lnTo>
                <a:lnTo>
                  <a:pt x="1053" y="10032"/>
                </a:lnTo>
                <a:lnTo>
                  <a:pt x="624" y="9844"/>
                </a:lnTo>
                <a:lnTo>
                  <a:pt x="234" y="9919"/>
                </a:lnTo>
                <a:lnTo>
                  <a:pt x="0" y="9501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 sz="1200"/>
          </a:p>
        </p:txBody>
      </p:sp>
      <p:sp>
        <p:nvSpPr>
          <p:cNvPr id="25" name="Freeform 12"/>
          <p:cNvSpPr/>
          <p:nvPr userDrawn="1"/>
        </p:nvSpPr>
        <p:spPr>
          <a:xfrm>
            <a:off x="10200458" y="815606"/>
            <a:ext cx="1553598" cy="2212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64" y="21379"/>
                </a:moveTo>
                <a:lnTo>
                  <a:pt x="13995" y="21600"/>
                </a:lnTo>
                <a:lnTo>
                  <a:pt x="14698" y="21157"/>
                </a:lnTo>
                <a:lnTo>
                  <a:pt x="15209" y="20538"/>
                </a:lnTo>
                <a:lnTo>
                  <a:pt x="15976" y="19697"/>
                </a:lnTo>
                <a:lnTo>
                  <a:pt x="16488" y="19298"/>
                </a:lnTo>
                <a:lnTo>
                  <a:pt x="17127" y="18767"/>
                </a:lnTo>
                <a:lnTo>
                  <a:pt x="18341" y="18590"/>
                </a:lnTo>
                <a:lnTo>
                  <a:pt x="19236" y="18148"/>
                </a:lnTo>
                <a:lnTo>
                  <a:pt x="20322" y="17793"/>
                </a:lnTo>
                <a:lnTo>
                  <a:pt x="20705" y="17484"/>
                </a:lnTo>
                <a:lnTo>
                  <a:pt x="21217" y="17085"/>
                </a:lnTo>
                <a:lnTo>
                  <a:pt x="21344" y="16554"/>
                </a:lnTo>
                <a:lnTo>
                  <a:pt x="21472" y="15934"/>
                </a:lnTo>
                <a:lnTo>
                  <a:pt x="21600" y="15359"/>
                </a:lnTo>
                <a:lnTo>
                  <a:pt x="21472" y="14828"/>
                </a:lnTo>
                <a:lnTo>
                  <a:pt x="21408" y="14164"/>
                </a:lnTo>
                <a:lnTo>
                  <a:pt x="20961" y="13987"/>
                </a:lnTo>
                <a:lnTo>
                  <a:pt x="20833" y="13500"/>
                </a:lnTo>
                <a:lnTo>
                  <a:pt x="21153" y="13013"/>
                </a:lnTo>
                <a:lnTo>
                  <a:pt x="21344" y="12659"/>
                </a:lnTo>
                <a:lnTo>
                  <a:pt x="20777" y="12310"/>
                </a:lnTo>
                <a:lnTo>
                  <a:pt x="20386" y="11995"/>
                </a:lnTo>
                <a:lnTo>
                  <a:pt x="20130" y="11597"/>
                </a:lnTo>
                <a:lnTo>
                  <a:pt x="19938" y="11021"/>
                </a:lnTo>
                <a:lnTo>
                  <a:pt x="19619" y="10623"/>
                </a:lnTo>
                <a:lnTo>
                  <a:pt x="18980" y="9561"/>
                </a:lnTo>
                <a:lnTo>
                  <a:pt x="18788" y="9030"/>
                </a:lnTo>
                <a:lnTo>
                  <a:pt x="18533" y="8675"/>
                </a:lnTo>
                <a:lnTo>
                  <a:pt x="18341" y="8011"/>
                </a:lnTo>
                <a:lnTo>
                  <a:pt x="18021" y="7613"/>
                </a:lnTo>
                <a:lnTo>
                  <a:pt x="17957" y="7170"/>
                </a:lnTo>
                <a:lnTo>
                  <a:pt x="17510" y="6639"/>
                </a:lnTo>
                <a:lnTo>
                  <a:pt x="17766" y="6108"/>
                </a:lnTo>
                <a:lnTo>
                  <a:pt x="17382" y="5533"/>
                </a:lnTo>
                <a:lnTo>
                  <a:pt x="17254" y="4957"/>
                </a:lnTo>
                <a:lnTo>
                  <a:pt x="16999" y="4426"/>
                </a:lnTo>
                <a:lnTo>
                  <a:pt x="17254" y="3851"/>
                </a:lnTo>
                <a:lnTo>
                  <a:pt x="17063" y="3364"/>
                </a:lnTo>
                <a:lnTo>
                  <a:pt x="17007" y="2711"/>
                </a:lnTo>
                <a:lnTo>
                  <a:pt x="16168" y="2080"/>
                </a:lnTo>
                <a:lnTo>
                  <a:pt x="15401" y="1328"/>
                </a:lnTo>
                <a:lnTo>
                  <a:pt x="14123" y="1107"/>
                </a:lnTo>
                <a:lnTo>
                  <a:pt x="13228" y="885"/>
                </a:lnTo>
                <a:lnTo>
                  <a:pt x="12525" y="177"/>
                </a:lnTo>
                <a:lnTo>
                  <a:pt x="11759" y="0"/>
                </a:lnTo>
                <a:lnTo>
                  <a:pt x="10800" y="133"/>
                </a:lnTo>
                <a:lnTo>
                  <a:pt x="10425" y="227"/>
                </a:lnTo>
                <a:lnTo>
                  <a:pt x="10696" y="476"/>
                </a:lnTo>
                <a:lnTo>
                  <a:pt x="10624" y="725"/>
                </a:lnTo>
                <a:lnTo>
                  <a:pt x="8028" y="1660"/>
                </a:lnTo>
                <a:lnTo>
                  <a:pt x="7788" y="2468"/>
                </a:lnTo>
                <a:lnTo>
                  <a:pt x="8635" y="2650"/>
                </a:lnTo>
                <a:lnTo>
                  <a:pt x="8747" y="3132"/>
                </a:lnTo>
                <a:lnTo>
                  <a:pt x="8771" y="3535"/>
                </a:lnTo>
                <a:lnTo>
                  <a:pt x="9618" y="3961"/>
                </a:lnTo>
                <a:lnTo>
                  <a:pt x="9873" y="4177"/>
                </a:lnTo>
                <a:lnTo>
                  <a:pt x="10289" y="4863"/>
                </a:lnTo>
                <a:lnTo>
                  <a:pt x="10401" y="5295"/>
                </a:lnTo>
                <a:lnTo>
                  <a:pt x="10305" y="5870"/>
                </a:lnTo>
                <a:lnTo>
                  <a:pt x="9786" y="6202"/>
                </a:lnTo>
                <a:lnTo>
                  <a:pt x="9346" y="6601"/>
                </a:lnTo>
                <a:lnTo>
                  <a:pt x="8396" y="6855"/>
                </a:lnTo>
                <a:lnTo>
                  <a:pt x="7677" y="7303"/>
                </a:lnTo>
                <a:lnTo>
                  <a:pt x="6830" y="7431"/>
                </a:lnTo>
                <a:lnTo>
                  <a:pt x="6478" y="7834"/>
                </a:lnTo>
                <a:lnTo>
                  <a:pt x="5751" y="8133"/>
                </a:lnTo>
                <a:lnTo>
                  <a:pt x="5352" y="8465"/>
                </a:lnTo>
                <a:lnTo>
                  <a:pt x="4537" y="8897"/>
                </a:lnTo>
                <a:lnTo>
                  <a:pt x="3810" y="9024"/>
                </a:lnTo>
                <a:lnTo>
                  <a:pt x="2924" y="9074"/>
                </a:lnTo>
                <a:lnTo>
                  <a:pt x="2301" y="9395"/>
                </a:lnTo>
                <a:lnTo>
                  <a:pt x="1470" y="9428"/>
                </a:lnTo>
                <a:lnTo>
                  <a:pt x="943" y="9378"/>
                </a:lnTo>
                <a:lnTo>
                  <a:pt x="248" y="9378"/>
                </a:lnTo>
                <a:lnTo>
                  <a:pt x="0" y="9771"/>
                </a:lnTo>
                <a:lnTo>
                  <a:pt x="248" y="10136"/>
                </a:lnTo>
                <a:lnTo>
                  <a:pt x="391" y="10551"/>
                </a:lnTo>
                <a:lnTo>
                  <a:pt x="559" y="10883"/>
                </a:lnTo>
                <a:lnTo>
                  <a:pt x="104" y="11685"/>
                </a:lnTo>
                <a:lnTo>
                  <a:pt x="895" y="12377"/>
                </a:lnTo>
                <a:lnTo>
                  <a:pt x="511" y="12659"/>
                </a:lnTo>
                <a:lnTo>
                  <a:pt x="1126" y="13107"/>
                </a:lnTo>
                <a:lnTo>
                  <a:pt x="1518" y="12891"/>
                </a:lnTo>
                <a:lnTo>
                  <a:pt x="1893" y="13356"/>
                </a:lnTo>
                <a:lnTo>
                  <a:pt x="2420" y="13611"/>
                </a:lnTo>
                <a:lnTo>
                  <a:pt x="2372" y="14037"/>
                </a:lnTo>
                <a:lnTo>
                  <a:pt x="3115" y="14341"/>
                </a:lnTo>
                <a:lnTo>
                  <a:pt x="3651" y="14723"/>
                </a:lnTo>
                <a:lnTo>
                  <a:pt x="3451" y="15149"/>
                </a:lnTo>
                <a:lnTo>
                  <a:pt x="3579" y="15547"/>
                </a:lnTo>
                <a:lnTo>
                  <a:pt x="4178" y="15846"/>
                </a:lnTo>
                <a:lnTo>
                  <a:pt x="4481" y="15619"/>
                </a:lnTo>
                <a:lnTo>
                  <a:pt x="5057" y="15453"/>
                </a:lnTo>
                <a:lnTo>
                  <a:pt x="5680" y="15791"/>
                </a:lnTo>
                <a:lnTo>
                  <a:pt x="5855" y="16377"/>
                </a:lnTo>
                <a:lnTo>
                  <a:pt x="6375" y="16427"/>
                </a:lnTo>
                <a:lnTo>
                  <a:pt x="6902" y="16333"/>
                </a:lnTo>
                <a:lnTo>
                  <a:pt x="7405" y="16510"/>
                </a:lnTo>
                <a:lnTo>
                  <a:pt x="7605" y="16892"/>
                </a:lnTo>
                <a:lnTo>
                  <a:pt x="7461" y="17378"/>
                </a:lnTo>
                <a:lnTo>
                  <a:pt x="7285" y="17838"/>
                </a:lnTo>
                <a:lnTo>
                  <a:pt x="7333" y="18125"/>
                </a:lnTo>
                <a:lnTo>
                  <a:pt x="7333" y="18452"/>
                </a:lnTo>
                <a:lnTo>
                  <a:pt x="8124" y="18856"/>
                </a:lnTo>
                <a:lnTo>
                  <a:pt x="8348" y="19149"/>
                </a:lnTo>
                <a:lnTo>
                  <a:pt x="8132" y="19332"/>
                </a:lnTo>
                <a:lnTo>
                  <a:pt x="8348" y="19636"/>
                </a:lnTo>
                <a:lnTo>
                  <a:pt x="8300" y="20184"/>
                </a:lnTo>
                <a:lnTo>
                  <a:pt x="8699" y="20433"/>
                </a:lnTo>
                <a:lnTo>
                  <a:pt x="9067" y="20765"/>
                </a:lnTo>
                <a:lnTo>
                  <a:pt x="9618" y="20576"/>
                </a:lnTo>
                <a:lnTo>
                  <a:pt x="11024" y="20859"/>
                </a:lnTo>
                <a:lnTo>
                  <a:pt x="11551" y="20731"/>
                </a:lnTo>
                <a:lnTo>
                  <a:pt x="12134" y="20715"/>
                </a:lnTo>
                <a:lnTo>
                  <a:pt x="12509" y="21047"/>
                </a:lnTo>
                <a:lnTo>
                  <a:pt x="13013" y="21296"/>
                </a:lnTo>
                <a:lnTo>
                  <a:pt x="13564" y="21379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/>
            </a:pPr>
            <a:endParaRPr sz="1200"/>
          </a:p>
        </p:txBody>
      </p:sp>
      <p:sp>
        <p:nvSpPr>
          <p:cNvPr id="26" name="Freeform 13"/>
          <p:cNvSpPr/>
          <p:nvPr userDrawn="1"/>
        </p:nvSpPr>
        <p:spPr>
          <a:xfrm>
            <a:off x="10172334" y="3002498"/>
            <a:ext cx="1686172" cy="21863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206" y="15872"/>
                </a:moveTo>
                <a:lnTo>
                  <a:pt x="2603" y="16208"/>
                </a:lnTo>
                <a:lnTo>
                  <a:pt x="3080" y="16242"/>
                </a:lnTo>
                <a:lnTo>
                  <a:pt x="3411" y="16225"/>
                </a:lnTo>
                <a:lnTo>
                  <a:pt x="3485" y="16074"/>
                </a:lnTo>
                <a:lnTo>
                  <a:pt x="3551" y="15822"/>
                </a:lnTo>
                <a:lnTo>
                  <a:pt x="4139" y="15593"/>
                </a:lnTo>
                <a:lnTo>
                  <a:pt x="4411" y="15822"/>
                </a:lnTo>
                <a:lnTo>
                  <a:pt x="4985" y="16046"/>
                </a:lnTo>
                <a:lnTo>
                  <a:pt x="5176" y="16315"/>
                </a:lnTo>
                <a:lnTo>
                  <a:pt x="5587" y="16584"/>
                </a:lnTo>
                <a:lnTo>
                  <a:pt x="5198" y="16919"/>
                </a:lnTo>
                <a:lnTo>
                  <a:pt x="5176" y="17255"/>
                </a:lnTo>
                <a:lnTo>
                  <a:pt x="5690" y="17558"/>
                </a:lnTo>
                <a:lnTo>
                  <a:pt x="6234" y="17882"/>
                </a:lnTo>
                <a:lnTo>
                  <a:pt x="6881" y="17927"/>
                </a:lnTo>
                <a:lnTo>
                  <a:pt x="7175" y="18151"/>
                </a:lnTo>
                <a:lnTo>
                  <a:pt x="7595" y="18157"/>
                </a:lnTo>
                <a:lnTo>
                  <a:pt x="7822" y="18375"/>
                </a:lnTo>
                <a:lnTo>
                  <a:pt x="7999" y="18599"/>
                </a:lnTo>
                <a:lnTo>
                  <a:pt x="8058" y="18957"/>
                </a:lnTo>
                <a:lnTo>
                  <a:pt x="8234" y="19226"/>
                </a:lnTo>
                <a:lnTo>
                  <a:pt x="8234" y="19629"/>
                </a:lnTo>
                <a:lnTo>
                  <a:pt x="7999" y="19764"/>
                </a:lnTo>
                <a:lnTo>
                  <a:pt x="7528" y="19853"/>
                </a:lnTo>
                <a:lnTo>
                  <a:pt x="7117" y="19988"/>
                </a:lnTo>
                <a:lnTo>
                  <a:pt x="7470" y="20256"/>
                </a:lnTo>
                <a:lnTo>
                  <a:pt x="7705" y="20525"/>
                </a:lnTo>
                <a:lnTo>
                  <a:pt x="7815" y="20833"/>
                </a:lnTo>
                <a:lnTo>
                  <a:pt x="8117" y="20704"/>
                </a:lnTo>
                <a:lnTo>
                  <a:pt x="8602" y="20564"/>
                </a:lnTo>
                <a:lnTo>
                  <a:pt x="8999" y="20883"/>
                </a:lnTo>
                <a:lnTo>
                  <a:pt x="9234" y="21197"/>
                </a:lnTo>
                <a:lnTo>
                  <a:pt x="10366" y="21281"/>
                </a:lnTo>
                <a:lnTo>
                  <a:pt x="11719" y="21337"/>
                </a:lnTo>
                <a:lnTo>
                  <a:pt x="12410" y="21018"/>
                </a:lnTo>
                <a:lnTo>
                  <a:pt x="13020" y="20497"/>
                </a:lnTo>
                <a:lnTo>
                  <a:pt x="13425" y="20161"/>
                </a:lnTo>
                <a:lnTo>
                  <a:pt x="14366" y="20295"/>
                </a:lnTo>
                <a:lnTo>
                  <a:pt x="15057" y="20256"/>
                </a:lnTo>
                <a:lnTo>
                  <a:pt x="15939" y="20839"/>
                </a:lnTo>
                <a:lnTo>
                  <a:pt x="16468" y="21242"/>
                </a:lnTo>
                <a:lnTo>
                  <a:pt x="16704" y="21600"/>
                </a:lnTo>
                <a:lnTo>
                  <a:pt x="17645" y="21152"/>
                </a:lnTo>
                <a:lnTo>
                  <a:pt x="17968" y="20598"/>
                </a:lnTo>
                <a:lnTo>
                  <a:pt x="18086" y="20223"/>
                </a:lnTo>
                <a:lnTo>
                  <a:pt x="18645" y="20077"/>
                </a:lnTo>
                <a:lnTo>
                  <a:pt x="18939" y="20111"/>
                </a:lnTo>
                <a:lnTo>
                  <a:pt x="20188" y="19999"/>
                </a:lnTo>
                <a:lnTo>
                  <a:pt x="20681" y="19859"/>
                </a:lnTo>
                <a:lnTo>
                  <a:pt x="21174" y="19181"/>
                </a:lnTo>
                <a:lnTo>
                  <a:pt x="21350" y="18509"/>
                </a:lnTo>
                <a:lnTo>
                  <a:pt x="21232" y="17927"/>
                </a:lnTo>
                <a:lnTo>
                  <a:pt x="21188" y="17205"/>
                </a:lnTo>
                <a:lnTo>
                  <a:pt x="20659" y="16667"/>
                </a:lnTo>
                <a:lnTo>
                  <a:pt x="20188" y="15979"/>
                </a:lnTo>
                <a:lnTo>
                  <a:pt x="20703" y="15912"/>
                </a:lnTo>
                <a:lnTo>
                  <a:pt x="21306" y="15637"/>
                </a:lnTo>
                <a:lnTo>
                  <a:pt x="21600" y="15234"/>
                </a:lnTo>
                <a:lnTo>
                  <a:pt x="20703" y="14792"/>
                </a:lnTo>
                <a:lnTo>
                  <a:pt x="20291" y="14344"/>
                </a:lnTo>
                <a:lnTo>
                  <a:pt x="19938" y="13851"/>
                </a:lnTo>
                <a:lnTo>
                  <a:pt x="19880" y="13314"/>
                </a:lnTo>
                <a:lnTo>
                  <a:pt x="19291" y="12642"/>
                </a:lnTo>
                <a:lnTo>
                  <a:pt x="18645" y="11970"/>
                </a:lnTo>
                <a:lnTo>
                  <a:pt x="18115" y="11343"/>
                </a:lnTo>
                <a:lnTo>
                  <a:pt x="17880" y="10626"/>
                </a:lnTo>
                <a:lnTo>
                  <a:pt x="17880" y="9820"/>
                </a:lnTo>
                <a:lnTo>
                  <a:pt x="17939" y="9641"/>
                </a:lnTo>
                <a:lnTo>
                  <a:pt x="17718" y="9098"/>
                </a:lnTo>
                <a:lnTo>
                  <a:pt x="17365" y="8740"/>
                </a:lnTo>
                <a:lnTo>
                  <a:pt x="17071" y="8202"/>
                </a:lnTo>
                <a:lnTo>
                  <a:pt x="16718" y="7665"/>
                </a:lnTo>
                <a:lnTo>
                  <a:pt x="16424" y="7082"/>
                </a:lnTo>
                <a:lnTo>
                  <a:pt x="16777" y="6411"/>
                </a:lnTo>
                <a:lnTo>
                  <a:pt x="16895" y="5828"/>
                </a:lnTo>
                <a:lnTo>
                  <a:pt x="17189" y="5425"/>
                </a:lnTo>
                <a:lnTo>
                  <a:pt x="17071" y="4888"/>
                </a:lnTo>
                <a:lnTo>
                  <a:pt x="17071" y="4305"/>
                </a:lnTo>
                <a:lnTo>
                  <a:pt x="17483" y="3723"/>
                </a:lnTo>
                <a:lnTo>
                  <a:pt x="17659" y="3096"/>
                </a:lnTo>
                <a:lnTo>
                  <a:pt x="17365" y="2743"/>
                </a:lnTo>
                <a:lnTo>
                  <a:pt x="17248" y="2424"/>
                </a:lnTo>
                <a:lnTo>
                  <a:pt x="16836" y="2111"/>
                </a:lnTo>
                <a:lnTo>
                  <a:pt x="16483" y="1797"/>
                </a:lnTo>
                <a:lnTo>
                  <a:pt x="16064" y="1400"/>
                </a:lnTo>
                <a:lnTo>
                  <a:pt x="15366" y="1305"/>
                </a:lnTo>
                <a:lnTo>
                  <a:pt x="14660" y="1036"/>
                </a:lnTo>
                <a:lnTo>
                  <a:pt x="14013" y="1081"/>
                </a:lnTo>
                <a:lnTo>
                  <a:pt x="13778" y="677"/>
                </a:lnTo>
                <a:lnTo>
                  <a:pt x="13248" y="218"/>
                </a:lnTo>
                <a:lnTo>
                  <a:pt x="12829" y="0"/>
                </a:lnTo>
                <a:lnTo>
                  <a:pt x="12550" y="252"/>
                </a:lnTo>
                <a:lnTo>
                  <a:pt x="12594" y="677"/>
                </a:lnTo>
                <a:lnTo>
                  <a:pt x="12167" y="1075"/>
                </a:lnTo>
                <a:lnTo>
                  <a:pt x="12013" y="1484"/>
                </a:lnTo>
                <a:lnTo>
                  <a:pt x="11462" y="1999"/>
                </a:lnTo>
                <a:lnTo>
                  <a:pt x="11263" y="2374"/>
                </a:lnTo>
                <a:lnTo>
                  <a:pt x="10344" y="2419"/>
                </a:lnTo>
                <a:lnTo>
                  <a:pt x="9969" y="2189"/>
                </a:lnTo>
                <a:lnTo>
                  <a:pt x="9550" y="2055"/>
                </a:lnTo>
                <a:lnTo>
                  <a:pt x="9175" y="2290"/>
                </a:lnTo>
                <a:lnTo>
                  <a:pt x="9021" y="2693"/>
                </a:lnTo>
                <a:lnTo>
                  <a:pt x="8403" y="2911"/>
                </a:lnTo>
                <a:lnTo>
                  <a:pt x="7962" y="2654"/>
                </a:lnTo>
                <a:lnTo>
                  <a:pt x="7359" y="2956"/>
                </a:lnTo>
                <a:lnTo>
                  <a:pt x="6793" y="3096"/>
                </a:lnTo>
                <a:lnTo>
                  <a:pt x="5705" y="3057"/>
                </a:lnTo>
                <a:lnTo>
                  <a:pt x="4845" y="3046"/>
                </a:lnTo>
                <a:lnTo>
                  <a:pt x="3852" y="3230"/>
                </a:lnTo>
                <a:lnTo>
                  <a:pt x="3220" y="3359"/>
                </a:lnTo>
                <a:lnTo>
                  <a:pt x="2757" y="3393"/>
                </a:lnTo>
                <a:lnTo>
                  <a:pt x="2492" y="3813"/>
                </a:lnTo>
                <a:lnTo>
                  <a:pt x="2353" y="4283"/>
                </a:lnTo>
                <a:lnTo>
                  <a:pt x="2294" y="4871"/>
                </a:lnTo>
                <a:lnTo>
                  <a:pt x="2536" y="5408"/>
                </a:lnTo>
                <a:lnTo>
                  <a:pt x="2441" y="5733"/>
                </a:lnTo>
                <a:lnTo>
                  <a:pt x="2066" y="6030"/>
                </a:lnTo>
                <a:lnTo>
                  <a:pt x="2242" y="6635"/>
                </a:lnTo>
                <a:lnTo>
                  <a:pt x="1588" y="7088"/>
                </a:lnTo>
                <a:lnTo>
                  <a:pt x="1095" y="7161"/>
                </a:lnTo>
                <a:lnTo>
                  <a:pt x="610" y="6993"/>
                </a:lnTo>
                <a:lnTo>
                  <a:pt x="176" y="7178"/>
                </a:lnTo>
                <a:lnTo>
                  <a:pt x="0" y="7530"/>
                </a:lnTo>
                <a:lnTo>
                  <a:pt x="772" y="7961"/>
                </a:lnTo>
                <a:lnTo>
                  <a:pt x="1426" y="8034"/>
                </a:lnTo>
                <a:lnTo>
                  <a:pt x="2007" y="8297"/>
                </a:lnTo>
                <a:lnTo>
                  <a:pt x="2198" y="8784"/>
                </a:lnTo>
                <a:lnTo>
                  <a:pt x="1875" y="9322"/>
                </a:lnTo>
                <a:lnTo>
                  <a:pt x="1559" y="9675"/>
                </a:lnTo>
                <a:lnTo>
                  <a:pt x="1764" y="10570"/>
                </a:lnTo>
                <a:lnTo>
                  <a:pt x="1779" y="11354"/>
                </a:lnTo>
                <a:lnTo>
                  <a:pt x="1559" y="11981"/>
                </a:lnTo>
                <a:lnTo>
                  <a:pt x="1492" y="12866"/>
                </a:lnTo>
                <a:lnTo>
                  <a:pt x="1544" y="13291"/>
                </a:lnTo>
                <a:lnTo>
                  <a:pt x="1720" y="13622"/>
                </a:lnTo>
                <a:lnTo>
                  <a:pt x="1919" y="14081"/>
                </a:lnTo>
                <a:lnTo>
                  <a:pt x="2117" y="14551"/>
                </a:lnTo>
                <a:lnTo>
                  <a:pt x="2338" y="15307"/>
                </a:lnTo>
                <a:lnTo>
                  <a:pt x="2088" y="15576"/>
                </a:lnTo>
                <a:lnTo>
                  <a:pt x="2206" y="15872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/>
            </a:pPr>
            <a:endParaRPr sz="1200"/>
          </a:p>
        </p:txBody>
      </p:sp>
      <p:sp>
        <p:nvSpPr>
          <p:cNvPr id="27" name="Freeform 14"/>
          <p:cNvSpPr/>
          <p:nvPr userDrawn="1"/>
        </p:nvSpPr>
        <p:spPr>
          <a:xfrm>
            <a:off x="7804925" y="2923197"/>
            <a:ext cx="1737250" cy="16442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234" y="1644"/>
                </a:moveTo>
                <a:lnTo>
                  <a:pt x="7934" y="952"/>
                </a:lnTo>
                <a:lnTo>
                  <a:pt x="8569" y="893"/>
                </a:lnTo>
                <a:lnTo>
                  <a:pt x="9602" y="684"/>
                </a:lnTo>
                <a:lnTo>
                  <a:pt x="9980" y="223"/>
                </a:lnTo>
                <a:lnTo>
                  <a:pt x="10301" y="0"/>
                </a:lnTo>
                <a:lnTo>
                  <a:pt x="10622" y="662"/>
                </a:lnTo>
                <a:lnTo>
                  <a:pt x="11199" y="536"/>
                </a:lnTo>
                <a:lnTo>
                  <a:pt x="11862" y="848"/>
                </a:lnTo>
                <a:lnTo>
                  <a:pt x="12447" y="1272"/>
                </a:lnTo>
                <a:lnTo>
                  <a:pt x="13152" y="1599"/>
                </a:lnTo>
                <a:lnTo>
                  <a:pt x="13872" y="1555"/>
                </a:lnTo>
                <a:lnTo>
                  <a:pt x="14478" y="1540"/>
                </a:lnTo>
                <a:lnTo>
                  <a:pt x="15013" y="1317"/>
                </a:lnTo>
                <a:lnTo>
                  <a:pt x="15462" y="1250"/>
                </a:lnTo>
                <a:lnTo>
                  <a:pt x="15997" y="1666"/>
                </a:lnTo>
                <a:lnTo>
                  <a:pt x="16524" y="2045"/>
                </a:lnTo>
                <a:lnTo>
                  <a:pt x="16760" y="2469"/>
                </a:lnTo>
                <a:lnTo>
                  <a:pt x="16845" y="2983"/>
                </a:lnTo>
                <a:lnTo>
                  <a:pt x="18307" y="4143"/>
                </a:lnTo>
                <a:lnTo>
                  <a:pt x="18328" y="5214"/>
                </a:lnTo>
                <a:lnTo>
                  <a:pt x="18435" y="5913"/>
                </a:lnTo>
                <a:lnTo>
                  <a:pt x="18905" y="6441"/>
                </a:lnTo>
                <a:lnTo>
                  <a:pt x="19697" y="6307"/>
                </a:lnTo>
                <a:lnTo>
                  <a:pt x="20331" y="6969"/>
                </a:lnTo>
                <a:lnTo>
                  <a:pt x="20802" y="7356"/>
                </a:lnTo>
                <a:lnTo>
                  <a:pt x="21293" y="7609"/>
                </a:lnTo>
                <a:lnTo>
                  <a:pt x="21087" y="8160"/>
                </a:lnTo>
                <a:lnTo>
                  <a:pt x="20958" y="8680"/>
                </a:lnTo>
                <a:lnTo>
                  <a:pt x="21172" y="9283"/>
                </a:lnTo>
                <a:lnTo>
                  <a:pt x="21600" y="9818"/>
                </a:lnTo>
                <a:lnTo>
                  <a:pt x="21343" y="10235"/>
                </a:lnTo>
                <a:lnTo>
                  <a:pt x="20787" y="10279"/>
                </a:lnTo>
                <a:lnTo>
                  <a:pt x="20124" y="10123"/>
                </a:lnTo>
                <a:lnTo>
                  <a:pt x="19690" y="10264"/>
                </a:lnTo>
                <a:lnTo>
                  <a:pt x="19632" y="10837"/>
                </a:lnTo>
                <a:lnTo>
                  <a:pt x="19889" y="11603"/>
                </a:lnTo>
                <a:lnTo>
                  <a:pt x="20039" y="12377"/>
                </a:lnTo>
                <a:lnTo>
                  <a:pt x="20737" y="12488"/>
                </a:lnTo>
                <a:lnTo>
                  <a:pt x="20659" y="13292"/>
                </a:lnTo>
                <a:lnTo>
                  <a:pt x="19946" y="14236"/>
                </a:lnTo>
                <a:lnTo>
                  <a:pt x="19697" y="14757"/>
                </a:lnTo>
                <a:lnTo>
                  <a:pt x="19518" y="15293"/>
                </a:lnTo>
                <a:lnTo>
                  <a:pt x="19347" y="15947"/>
                </a:lnTo>
                <a:lnTo>
                  <a:pt x="18549" y="16304"/>
                </a:lnTo>
                <a:lnTo>
                  <a:pt x="17979" y="16721"/>
                </a:lnTo>
                <a:lnTo>
                  <a:pt x="17594" y="16981"/>
                </a:lnTo>
                <a:lnTo>
                  <a:pt x="16496" y="17018"/>
                </a:lnTo>
                <a:lnTo>
                  <a:pt x="16382" y="17554"/>
                </a:lnTo>
                <a:lnTo>
                  <a:pt x="16268" y="17970"/>
                </a:lnTo>
                <a:lnTo>
                  <a:pt x="16610" y="18744"/>
                </a:lnTo>
                <a:lnTo>
                  <a:pt x="16610" y="19755"/>
                </a:lnTo>
                <a:lnTo>
                  <a:pt x="16211" y="19815"/>
                </a:lnTo>
                <a:lnTo>
                  <a:pt x="15754" y="19755"/>
                </a:lnTo>
                <a:lnTo>
                  <a:pt x="15355" y="19339"/>
                </a:lnTo>
                <a:lnTo>
                  <a:pt x="15070" y="19517"/>
                </a:lnTo>
                <a:lnTo>
                  <a:pt x="15127" y="19993"/>
                </a:lnTo>
                <a:lnTo>
                  <a:pt x="15013" y="20350"/>
                </a:lnTo>
                <a:lnTo>
                  <a:pt x="14650" y="20990"/>
                </a:lnTo>
                <a:lnTo>
                  <a:pt x="14215" y="21600"/>
                </a:lnTo>
                <a:lnTo>
                  <a:pt x="13587" y="21540"/>
                </a:lnTo>
                <a:lnTo>
                  <a:pt x="13302" y="21302"/>
                </a:lnTo>
                <a:lnTo>
                  <a:pt x="12846" y="21005"/>
                </a:lnTo>
                <a:lnTo>
                  <a:pt x="12390" y="21064"/>
                </a:lnTo>
                <a:lnTo>
                  <a:pt x="11876" y="21064"/>
                </a:lnTo>
                <a:lnTo>
                  <a:pt x="11819" y="20707"/>
                </a:lnTo>
                <a:lnTo>
                  <a:pt x="11591" y="20291"/>
                </a:lnTo>
                <a:lnTo>
                  <a:pt x="11363" y="19934"/>
                </a:lnTo>
                <a:lnTo>
                  <a:pt x="10850" y="19696"/>
                </a:lnTo>
                <a:lnTo>
                  <a:pt x="10679" y="19220"/>
                </a:lnTo>
                <a:lnTo>
                  <a:pt x="10280" y="18982"/>
                </a:lnTo>
                <a:lnTo>
                  <a:pt x="9823" y="19220"/>
                </a:lnTo>
                <a:lnTo>
                  <a:pt x="9481" y="19636"/>
                </a:lnTo>
                <a:lnTo>
                  <a:pt x="8968" y="19339"/>
                </a:lnTo>
                <a:lnTo>
                  <a:pt x="8512" y="18982"/>
                </a:lnTo>
                <a:lnTo>
                  <a:pt x="7884" y="18684"/>
                </a:lnTo>
                <a:lnTo>
                  <a:pt x="7086" y="18327"/>
                </a:lnTo>
                <a:lnTo>
                  <a:pt x="6630" y="18446"/>
                </a:lnTo>
                <a:lnTo>
                  <a:pt x="6002" y="18565"/>
                </a:lnTo>
                <a:lnTo>
                  <a:pt x="5375" y="18744"/>
                </a:lnTo>
                <a:lnTo>
                  <a:pt x="4919" y="18744"/>
                </a:lnTo>
                <a:lnTo>
                  <a:pt x="4463" y="18327"/>
                </a:lnTo>
                <a:lnTo>
                  <a:pt x="3949" y="17792"/>
                </a:lnTo>
                <a:lnTo>
                  <a:pt x="3322" y="18208"/>
                </a:lnTo>
                <a:lnTo>
                  <a:pt x="2638" y="17613"/>
                </a:lnTo>
                <a:lnTo>
                  <a:pt x="1611" y="17554"/>
                </a:lnTo>
                <a:lnTo>
                  <a:pt x="984" y="17494"/>
                </a:lnTo>
                <a:lnTo>
                  <a:pt x="642" y="17152"/>
                </a:lnTo>
                <a:lnTo>
                  <a:pt x="699" y="16326"/>
                </a:lnTo>
                <a:lnTo>
                  <a:pt x="642" y="15865"/>
                </a:lnTo>
                <a:lnTo>
                  <a:pt x="0" y="14809"/>
                </a:lnTo>
                <a:lnTo>
                  <a:pt x="399" y="14370"/>
                </a:lnTo>
                <a:lnTo>
                  <a:pt x="977" y="14058"/>
                </a:lnTo>
                <a:lnTo>
                  <a:pt x="1490" y="13515"/>
                </a:lnTo>
                <a:lnTo>
                  <a:pt x="2003" y="13136"/>
                </a:lnTo>
                <a:lnTo>
                  <a:pt x="2502" y="12979"/>
                </a:lnTo>
                <a:lnTo>
                  <a:pt x="2481" y="12206"/>
                </a:lnTo>
                <a:lnTo>
                  <a:pt x="2566" y="11373"/>
                </a:lnTo>
                <a:lnTo>
                  <a:pt x="2260" y="10889"/>
                </a:lnTo>
                <a:lnTo>
                  <a:pt x="2474" y="10592"/>
                </a:lnTo>
                <a:lnTo>
                  <a:pt x="2459" y="9997"/>
                </a:lnTo>
                <a:lnTo>
                  <a:pt x="2866" y="9588"/>
                </a:lnTo>
                <a:lnTo>
                  <a:pt x="3158" y="8390"/>
                </a:lnTo>
                <a:lnTo>
                  <a:pt x="3500" y="7914"/>
                </a:lnTo>
                <a:lnTo>
                  <a:pt x="3956" y="7624"/>
                </a:lnTo>
                <a:lnTo>
                  <a:pt x="4448" y="7899"/>
                </a:lnTo>
                <a:lnTo>
                  <a:pt x="4826" y="7743"/>
                </a:lnTo>
                <a:lnTo>
                  <a:pt x="5446" y="7252"/>
                </a:lnTo>
                <a:lnTo>
                  <a:pt x="5710" y="6493"/>
                </a:lnTo>
                <a:lnTo>
                  <a:pt x="5731" y="6069"/>
                </a:lnTo>
                <a:lnTo>
                  <a:pt x="5275" y="5623"/>
                </a:lnTo>
                <a:lnTo>
                  <a:pt x="5304" y="5036"/>
                </a:lnTo>
                <a:lnTo>
                  <a:pt x="5304" y="4664"/>
                </a:lnTo>
                <a:lnTo>
                  <a:pt x="5710" y="4277"/>
                </a:lnTo>
                <a:lnTo>
                  <a:pt x="6451" y="4455"/>
                </a:lnTo>
                <a:lnTo>
                  <a:pt x="6993" y="4351"/>
                </a:lnTo>
                <a:lnTo>
                  <a:pt x="7143" y="3726"/>
                </a:lnTo>
                <a:lnTo>
                  <a:pt x="6908" y="3146"/>
                </a:lnTo>
                <a:lnTo>
                  <a:pt x="7592" y="2789"/>
                </a:lnTo>
                <a:lnTo>
                  <a:pt x="8276" y="2246"/>
                </a:lnTo>
                <a:lnTo>
                  <a:pt x="8234" y="1644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/>
            </a:pPr>
            <a:endParaRPr sz="1200"/>
          </a:p>
        </p:txBody>
      </p:sp>
      <p:sp>
        <p:nvSpPr>
          <p:cNvPr id="28" name="Freeform 15"/>
          <p:cNvSpPr/>
          <p:nvPr userDrawn="1"/>
        </p:nvSpPr>
        <p:spPr>
          <a:xfrm>
            <a:off x="5607398" y="3553043"/>
            <a:ext cx="1994364" cy="1810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95" y="17125"/>
                </a:moveTo>
                <a:lnTo>
                  <a:pt x="16093" y="16746"/>
                </a:lnTo>
                <a:lnTo>
                  <a:pt x="16590" y="16638"/>
                </a:lnTo>
                <a:lnTo>
                  <a:pt x="17137" y="15935"/>
                </a:lnTo>
                <a:lnTo>
                  <a:pt x="17535" y="15826"/>
                </a:lnTo>
                <a:lnTo>
                  <a:pt x="17833" y="15556"/>
                </a:lnTo>
                <a:lnTo>
                  <a:pt x="17933" y="14853"/>
                </a:lnTo>
                <a:lnTo>
                  <a:pt x="17833" y="13934"/>
                </a:lnTo>
                <a:lnTo>
                  <a:pt x="18082" y="13501"/>
                </a:lnTo>
                <a:lnTo>
                  <a:pt x="18132" y="12852"/>
                </a:lnTo>
                <a:lnTo>
                  <a:pt x="18629" y="12365"/>
                </a:lnTo>
                <a:lnTo>
                  <a:pt x="18629" y="11662"/>
                </a:lnTo>
                <a:lnTo>
                  <a:pt x="19076" y="11067"/>
                </a:lnTo>
                <a:lnTo>
                  <a:pt x="19574" y="10634"/>
                </a:lnTo>
                <a:lnTo>
                  <a:pt x="20121" y="10039"/>
                </a:lnTo>
                <a:lnTo>
                  <a:pt x="20369" y="9390"/>
                </a:lnTo>
                <a:lnTo>
                  <a:pt x="20369" y="8687"/>
                </a:lnTo>
                <a:lnTo>
                  <a:pt x="20320" y="7984"/>
                </a:lnTo>
                <a:lnTo>
                  <a:pt x="20717" y="7930"/>
                </a:lnTo>
                <a:lnTo>
                  <a:pt x="21115" y="7930"/>
                </a:lnTo>
                <a:lnTo>
                  <a:pt x="21563" y="7714"/>
                </a:lnTo>
                <a:lnTo>
                  <a:pt x="21600" y="6842"/>
                </a:lnTo>
                <a:lnTo>
                  <a:pt x="21569" y="6024"/>
                </a:lnTo>
                <a:lnTo>
                  <a:pt x="21308" y="4807"/>
                </a:lnTo>
                <a:lnTo>
                  <a:pt x="20463" y="4908"/>
                </a:lnTo>
                <a:lnTo>
                  <a:pt x="20164" y="4523"/>
                </a:lnTo>
                <a:lnTo>
                  <a:pt x="20021" y="3921"/>
                </a:lnTo>
                <a:lnTo>
                  <a:pt x="20282" y="3272"/>
                </a:lnTo>
                <a:lnTo>
                  <a:pt x="20201" y="2583"/>
                </a:lnTo>
                <a:lnTo>
                  <a:pt x="19698" y="2292"/>
                </a:lnTo>
                <a:lnTo>
                  <a:pt x="19437" y="1927"/>
                </a:lnTo>
                <a:lnTo>
                  <a:pt x="18989" y="1812"/>
                </a:lnTo>
                <a:lnTo>
                  <a:pt x="18567" y="1785"/>
                </a:lnTo>
                <a:lnTo>
                  <a:pt x="18076" y="1825"/>
                </a:lnTo>
                <a:lnTo>
                  <a:pt x="17728" y="2157"/>
                </a:lnTo>
                <a:lnTo>
                  <a:pt x="17504" y="2555"/>
                </a:lnTo>
                <a:lnTo>
                  <a:pt x="16845" y="3008"/>
                </a:lnTo>
                <a:lnTo>
                  <a:pt x="16192" y="3022"/>
                </a:lnTo>
                <a:lnTo>
                  <a:pt x="15670" y="2839"/>
                </a:lnTo>
                <a:lnTo>
                  <a:pt x="15148" y="2839"/>
                </a:lnTo>
                <a:lnTo>
                  <a:pt x="14961" y="2495"/>
                </a:lnTo>
                <a:lnTo>
                  <a:pt x="14663" y="2272"/>
                </a:lnTo>
                <a:lnTo>
                  <a:pt x="14446" y="1825"/>
                </a:lnTo>
                <a:lnTo>
                  <a:pt x="13849" y="1812"/>
                </a:lnTo>
                <a:lnTo>
                  <a:pt x="13451" y="1609"/>
                </a:lnTo>
                <a:lnTo>
                  <a:pt x="13712" y="1285"/>
                </a:lnTo>
                <a:lnTo>
                  <a:pt x="13606" y="953"/>
                </a:lnTo>
                <a:lnTo>
                  <a:pt x="13097" y="487"/>
                </a:lnTo>
                <a:lnTo>
                  <a:pt x="12537" y="149"/>
                </a:lnTo>
                <a:lnTo>
                  <a:pt x="12059" y="142"/>
                </a:lnTo>
                <a:lnTo>
                  <a:pt x="11680" y="392"/>
                </a:lnTo>
                <a:lnTo>
                  <a:pt x="11443" y="872"/>
                </a:lnTo>
                <a:lnTo>
                  <a:pt x="11101" y="1034"/>
                </a:lnTo>
                <a:lnTo>
                  <a:pt x="10803" y="1278"/>
                </a:lnTo>
                <a:lnTo>
                  <a:pt x="10617" y="1095"/>
                </a:lnTo>
                <a:lnTo>
                  <a:pt x="10213" y="811"/>
                </a:lnTo>
                <a:lnTo>
                  <a:pt x="9821" y="433"/>
                </a:lnTo>
                <a:lnTo>
                  <a:pt x="9318" y="68"/>
                </a:lnTo>
                <a:lnTo>
                  <a:pt x="8771" y="0"/>
                </a:lnTo>
                <a:lnTo>
                  <a:pt x="8398" y="453"/>
                </a:lnTo>
                <a:lnTo>
                  <a:pt x="7820" y="1082"/>
                </a:lnTo>
                <a:lnTo>
                  <a:pt x="7764" y="1582"/>
                </a:lnTo>
                <a:lnTo>
                  <a:pt x="7509" y="2055"/>
                </a:lnTo>
                <a:lnTo>
                  <a:pt x="7527" y="2522"/>
                </a:lnTo>
                <a:lnTo>
                  <a:pt x="7136" y="2900"/>
                </a:lnTo>
                <a:lnTo>
                  <a:pt x="6775" y="3150"/>
                </a:lnTo>
                <a:lnTo>
                  <a:pt x="6067" y="3995"/>
                </a:lnTo>
                <a:lnTo>
                  <a:pt x="4991" y="3414"/>
                </a:lnTo>
                <a:lnTo>
                  <a:pt x="4538" y="3306"/>
                </a:lnTo>
                <a:lnTo>
                  <a:pt x="4183" y="3637"/>
                </a:lnTo>
                <a:lnTo>
                  <a:pt x="4096" y="4205"/>
                </a:lnTo>
                <a:lnTo>
                  <a:pt x="3817" y="4509"/>
                </a:lnTo>
                <a:lnTo>
                  <a:pt x="3425" y="4482"/>
                </a:lnTo>
                <a:lnTo>
                  <a:pt x="2940" y="4428"/>
                </a:lnTo>
                <a:lnTo>
                  <a:pt x="2524" y="4685"/>
                </a:lnTo>
                <a:lnTo>
                  <a:pt x="1970" y="5111"/>
                </a:lnTo>
                <a:lnTo>
                  <a:pt x="1293" y="5233"/>
                </a:lnTo>
                <a:lnTo>
                  <a:pt x="1473" y="6254"/>
                </a:lnTo>
                <a:lnTo>
                  <a:pt x="1374" y="6957"/>
                </a:lnTo>
                <a:lnTo>
                  <a:pt x="1324" y="7768"/>
                </a:lnTo>
                <a:lnTo>
                  <a:pt x="1324" y="8579"/>
                </a:lnTo>
                <a:lnTo>
                  <a:pt x="1125" y="9174"/>
                </a:lnTo>
                <a:lnTo>
                  <a:pt x="876" y="10094"/>
                </a:lnTo>
                <a:lnTo>
                  <a:pt x="479" y="10634"/>
                </a:lnTo>
                <a:lnTo>
                  <a:pt x="81" y="11337"/>
                </a:lnTo>
                <a:lnTo>
                  <a:pt x="0" y="11892"/>
                </a:lnTo>
                <a:lnTo>
                  <a:pt x="628" y="12149"/>
                </a:lnTo>
                <a:lnTo>
                  <a:pt x="1274" y="12149"/>
                </a:lnTo>
                <a:lnTo>
                  <a:pt x="1871" y="11770"/>
                </a:lnTo>
                <a:lnTo>
                  <a:pt x="2020" y="11175"/>
                </a:lnTo>
                <a:lnTo>
                  <a:pt x="2020" y="10688"/>
                </a:lnTo>
                <a:lnTo>
                  <a:pt x="1772" y="10148"/>
                </a:lnTo>
                <a:lnTo>
                  <a:pt x="2517" y="10472"/>
                </a:lnTo>
                <a:lnTo>
                  <a:pt x="2865" y="10743"/>
                </a:lnTo>
                <a:lnTo>
                  <a:pt x="3164" y="11283"/>
                </a:lnTo>
                <a:lnTo>
                  <a:pt x="3611" y="11878"/>
                </a:lnTo>
                <a:lnTo>
                  <a:pt x="4009" y="12419"/>
                </a:lnTo>
                <a:lnTo>
                  <a:pt x="4040" y="12899"/>
                </a:lnTo>
                <a:lnTo>
                  <a:pt x="4954" y="13122"/>
                </a:lnTo>
                <a:lnTo>
                  <a:pt x="5799" y="13230"/>
                </a:lnTo>
                <a:lnTo>
                  <a:pt x="6346" y="13393"/>
                </a:lnTo>
                <a:lnTo>
                  <a:pt x="6993" y="13663"/>
                </a:lnTo>
                <a:lnTo>
                  <a:pt x="7440" y="13988"/>
                </a:lnTo>
                <a:lnTo>
                  <a:pt x="8037" y="14366"/>
                </a:lnTo>
                <a:lnTo>
                  <a:pt x="8435" y="14312"/>
                </a:lnTo>
                <a:lnTo>
                  <a:pt x="8814" y="14927"/>
                </a:lnTo>
                <a:lnTo>
                  <a:pt x="9380" y="15177"/>
                </a:lnTo>
                <a:lnTo>
                  <a:pt x="9728" y="14799"/>
                </a:lnTo>
                <a:lnTo>
                  <a:pt x="10374" y="15123"/>
                </a:lnTo>
                <a:lnTo>
                  <a:pt x="10722" y="14583"/>
                </a:lnTo>
                <a:lnTo>
                  <a:pt x="11220" y="14745"/>
                </a:lnTo>
                <a:lnTo>
                  <a:pt x="11767" y="15556"/>
                </a:lnTo>
                <a:lnTo>
                  <a:pt x="10822" y="16421"/>
                </a:lnTo>
                <a:lnTo>
                  <a:pt x="10175" y="16854"/>
                </a:lnTo>
                <a:lnTo>
                  <a:pt x="10175" y="17503"/>
                </a:lnTo>
                <a:lnTo>
                  <a:pt x="10424" y="17990"/>
                </a:lnTo>
                <a:lnTo>
                  <a:pt x="11120" y="18098"/>
                </a:lnTo>
                <a:lnTo>
                  <a:pt x="12214" y="19396"/>
                </a:lnTo>
                <a:lnTo>
                  <a:pt x="12662" y="20153"/>
                </a:lnTo>
                <a:lnTo>
                  <a:pt x="12662" y="20802"/>
                </a:lnTo>
                <a:lnTo>
                  <a:pt x="13401" y="21600"/>
                </a:lnTo>
                <a:lnTo>
                  <a:pt x="14352" y="21559"/>
                </a:lnTo>
                <a:lnTo>
                  <a:pt x="14850" y="20748"/>
                </a:lnTo>
                <a:lnTo>
                  <a:pt x="15347" y="20153"/>
                </a:lnTo>
                <a:lnTo>
                  <a:pt x="15944" y="20153"/>
                </a:lnTo>
                <a:lnTo>
                  <a:pt x="16391" y="19829"/>
                </a:lnTo>
                <a:lnTo>
                  <a:pt x="16540" y="19234"/>
                </a:lnTo>
                <a:lnTo>
                  <a:pt x="16093" y="18801"/>
                </a:lnTo>
                <a:lnTo>
                  <a:pt x="15794" y="18368"/>
                </a:lnTo>
                <a:lnTo>
                  <a:pt x="15546" y="17665"/>
                </a:lnTo>
                <a:lnTo>
                  <a:pt x="15695" y="17125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/>
            </a:pPr>
            <a:endParaRPr sz="1200"/>
          </a:p>
        </p:txBody>
      </p:sp>
      <p:sp>
        <p:nvSpPr>
          <p:cNvPr id="29" name="Freeform 16"/>
          <p:cNvSpPr/>
          <p:nvPr userDrawn="1"/>
        </p:nvSpPr>
        <p:spPr>
          <a:xfrm>
            <a:off x="7045061" y="4200442"/>
            <a:ext cx="1158167" cy="1282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265" y="15315"/>
                </a:moveTo>
                <a:lnTo>
                  <a:pt x="8676" y="16412"/>
                </a:lnTo>
                <a:lnTo>
                  <a:pt x="7307" y="16412"/>
                </a:lnTo>
                <a:lnTo>
                  <a:pt x="6451" y="16565"/>
                </a:lnTo>
                <a:lnTo>
                  <a:pt x="5424" y="16488"/>
                </a:lnTo>
                <a:lnTo>
                  <a:pt x="4996" y="16031"/>
                </a:lnTo>
                <a:lnTo>
                  <a:pt x="4568" y="15420"/>
                </a:lnTo>
                <a:lnTo>
                  <a:pt x="3627" y="15344"/>
                </a:lnTo>
                <a:lnTo>
                  <a:pt x="3113" y="14734"/>
                </a:lnTo>
                <a:lnTo>
                  <a:pt x="2257" y="14123"/>
                </a:lnTo>
                <a:lnTo>
                  <a:pt x="1230" y="14200"/>
                </a:lnTo>
                <a:lnTo>
                  <a:pt x="0" y="14019"/>
                </a:lnTo>
                <a:lnTo>
                  <a:pt x="171" y="13284"/>
                </a:lnTo>
                <a:lnTo>
                  <a:pt x="834" y="12769"/>
                </a:lnTo>
                <a:lnTo>
                  <a:pt x="1744" y="12588"/>
                </a:lnTo>
                <a:lnTo>
                  <a:pt x="2664" y="11615"/>
                </a:lnTo>
                <a:lnTo>
                  <a:pt x="3370" y="11453"/>
                </a:lnTo>
                <a:lnTo>
                  <a:pt x="3894" y="11034"/>
                </a:lnTo>
                <a:lnTo>
                  <a:pt x="4044" y="10023"/>
                </a:lnTo>
                <a:lnTo>
                  <a:pt x="3862" y="8754"/>
                </a:lnTo>
                <a:lnTo>
                  <a:pt x="4333" y="8163"/>
                </a:lnTo>
                <a:lnTo>
                  <a:pt x="4397" y="7267"/>
                </a:lnTo>
                <a:lnTo>
                  <a:pt x="5264" y="6580"/>
                </a:lnTo>
                <a:lnTo>
                  <a:pt x="5264" y="5550"/>
                </a:lnTo>
                <a:lnTo>
                  <a:pt x="6034" y="4721"/>
                </a:lnTo>
                <a:lnTo>
                  <a:pt x="6975" y="4043"/>
                </a:lnTo>
                <a:lnTo>
                  <a:pt x="7842" y="3290"/>
                </a:lnTo>
                <a:lnTo>
                  <a:pt x="8227" y="2375"/>
                </a:lnTo>
                <a:lnTo>
                  <a:pt x="8248" y="1287"/>
                </a:lnTo>
                <a:lnTo>
                  <a:pt x="8152" y="381"/>
                </a:lnTo>
                <a:lnTo>
                  <a:pt x="8858" y="324"/>
                </a:lnTo>
                <a:lnTo>
                  <a:pt x="9575" y="296"/>
                </a:lnTo>
                <a:lnTo>
                  <a:pt x="10303" y="0"/>
                </a:lnTo>
                <a:lnTo>
                  <a:pt x="10880" y="601"/>
                </a:lnTo>
                <a:lnTo>
                  <a:pt x="11233" y="1173"/>
                </a:lnTo>
                <a:lnTo>
                  <a:pt x="11758" y="1469"/>
                </a:lnTo>
                <a:lnTo>
                  <a:pt x="12367" y="1755"/>
                </a:lnTo>
                <a:lnTo>
                  <a:pt x="12945" y="1316"/>
                </a:lnTo>
                <a:lnTo>
                  <a:pt x="13897" y="1440"/>
                </a:lnTo>
                <a:lnTo>
                  <a:pt x="14486" y="954"/>
                </a:lnTo>
                <a:lnTo>
                  <a:pt x="15085" y="515"/>
                </a:lnTo>
                <a:lnTo>
                  <a:pt x="15609" y="944"/>
                </a:lnTo>
                <a:lnTo>
                  <a:pt x="16593" y="1001"/>
                </a:lnTo>
                <a:lnTo>
                  <a:pt x="18166" y="1097"/>
                </a:lnTo>
                <a:lnTo>
                  <a:pt x="19097" y="1860"/>
                </a:lnTo>
                <a:lnTo>
                  <a:pt x="20059" y="1297"/>
                </a:lnTo>
                <a:lnTo>
                  <a:pt x="20808" y="1984"/>
                </a:lnTo>
                <a:lnTo>
                  <a:pt x="21547" y="2546"/>
                </a:lnTo>
                <a:lnTo>
                  <a:pt x="21600" y="3290"/>
                </a:lnTo>
                <a:lnTo>
                  <a:pt x="21429" y="3977"/>
                </a:lnTo>
                <a:lnTo>
                  <a:pt x="21001" y="4587"/>
                </a:lnTo>
                <a:lnTo>
                  <a:pt x="21514" y="5808"/>
                </a:lnTo>
                <a:lnTo>
                  <a:pt x="20744" y="6113"/>
                </a:lnTo>
                <a:lnTo>
                  <a:pt x="20231" y="6571"/>
                </a:lnTo>
                <a:lnTo>
                  <a:pt x="20487" y="7486"/>
                </a:lnTo>
                <a:lnTo>
                  <a:pt x="20744" y="8020"/>
                </a:lnTo>
                <a:lnTo>
                  <a:pt x="20231" y="8554"/>
                </a:lnTo>
                <a:lnTo>
                  <a:pt x="19717" y="9165"/>
                </a:lnTo>
                <a:lnTo>
                  <a:pt x="19803" y="9851"/>
                </a:lnTo>
                <a:lnTo>
                  <a:pt x="20316" y="10233"/>
                </a:lnTo>
                <a:lnTo>
                  <a:pt x="20830" y="10767"/>
                </a:lnTo>
                <a:lnTo>
                  <a:pt x="20744" y="11530"/>
                </a:lnTo>
                <a:lnTo>
                  <a:pt x="20059" y="11682"/>
                </a:lnTo>
                <a:lnTo>
                  <a:pt x="19289" y="11987"/>
                </a:lnTo>
                <a:lnTo>
                  <a:pt x="19118" y="12750"/>
                </a:lnTo>
                <a:lnTo>
                  <a:pt x="18177" y="13437"/>
                </a:lnTo>
                <a:lnTo>
                  <a:pt x="18262" y="14276"/>
                </a:lnTo>
                <a:lnTo>
                  <a:pt x="18262" y="15039"/>
                </a:lnTo>
                <a:lnTo>
                  <a:pt x="18519" y="15516"/>
                </a:lnTo>
                <a:lnTo>
                  <a:pt x="18519" y="15954"/>
                </a:lnTo>
                <a:lnTo>
                  <a:pt x="17834" y="16565"/>
                </a:lnTo>
                <a:lnTo>
                  <a:pt x="17160" y="17032"/>
                </a:lnTo>
                <a:lnTo>
                  <a:pt x="15951" y="17862"/>
                </a:lnTo>
                <a:lnTo>
                  <a:pt x="15010" y="18319"/>
                </a:lnTo>
                <a:lnTo>
                  <a:pt x="14411" y="18701"/>
                </a:lnTo>
                <a:lnTo>
                  <a:pt x="14325" y="19235"/>
                </a:lnTo>
                <a:lnTo>
                  <a:pt x="14325" y="20074"/>
                </a:lnTo>
                <a:lnTo>
                  <a:pt x="13640" y="20761"/>
                </a:lnTo>
                <a:lnTo>
                  <a:pt x="12613" y="21524"/>
                </a:lnTo>
                <a:lnTo>
                  <a:pt x="11758" y="21600"/>
                </a:lnTo>
                <a:lnTo>
                  <a:pt x="10645" y="21295"/>
                </a:lnTo>
                <a:lnTo>
                  <a:pt x="10206" y="20742"/>
                </a:lnTo>
                <a:lnTo>
                  <a:pt x="10046" y="19922"/>
                </a:lnTo>
                <a:lnTo>
                  <a:pt x="9703" y="19388"/>
                </a:lnTo>
                <a:lnTo>
                  <a:pt x="8848" y="19311"/>
                </a:lnTo>
                <a:lnTo>
                  <a:pt x="8313" y="18463"/>
                </a:lnTo>
                <a:lnTo>
                  <a:pt x="9275" y="18014"/>
                </a:lnTo>
                <a:lnTo>
                  <a:pt x="10206" y="16746"/>
                </a:lnTo>
                <a:lnTo>
                  <a:pt x="9789" y="15878"/>
                </a:lnTo>
                <a:lnTo>
                  <a:pt x="9265" y="15315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/>
            </a:pPr>
            <a:endParaRPr sz="1200"/>
          </a:p>
        </p:txBody>
      </p:sp>
      <p:sp>
        <p:nvSpPr>
          <p:cNvPr id="30" name="Freeform 17"/>
          <p:cNvSpPr/>
          <p:nvPr userDrawn="1"/>
        </p:nvSpPr>
        <p:spPr>
          <a:xfrm>
            <a:off x="7799186" y="4315990"/>
            <a:ext cx="1248846" cy="17824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68" y="13038"/>
                </a:moveTo>
                <a:lnTo>
                  <a:pt x="258" y="12448"/>
                </a:lnTo>
                <a:lnTo>
                  <a:pt x="327" y="12070"/>
                </a:lnTo>
                <a:lnTo>
                  <a:pt x="952" y="11741"/>
                </a:lnTo>
                <a:lnTo>
                  <a:pt x="1814" y="11432"/>
                </a:lnTo>
                <a:lnTo>
                  <a:pt x="2736" y="10924"/>
                </a:lnTo>
                <a:lnTo>
                  <a:pt x="3479" y="10525"/>
                </a:lnTo>
                <a:lnTo>
                  <a:pt x="4153" y="10079"/>
                </a:lnTo>
                <a:lnTo>
                  <a:pt x="4163" y="9729"/>
                </a:lnTo>
                <a:lnTo>
                  <a:pt x="3916" y="9399"/>
                </a:lnTo>
                <a:lnTo>
                  <a:pt x="3896" y="8816"/>
                </a:lnTo>
                <a:lnTo>
                  <a:pt x="3836" y="8260"/>
                </a:lnTo>
                <a:lnTo>
                  <a:pt x="4699" y="7765"/>
                </a:lnTo>
                <a:lnTo>
                  <a:pt x="4877" y="7230"/>
                </a:lnTo>
                <a:lnTo>
                  <a:pt x="5561" y="6983"/>
                </a:lnTo>
                <a:lnTo>
                  <a:pt x="6186" y="6880"/>
                </a:lnTo>
                <a:lnTo>
                  <a:pt x="6324" y="6330"/>
                </a:lnTo>
                <a:lnTo>
                  <a:pt x="5789" y="5960"/>
                </a:lnTo>
                <a:lnTo>
                  <a:pt x="5343" y="5664"/>
                </a:lnTo>
                <a:lnTo>
                  <a:pt x="5264" y="5197"/>
                </a:lnTo>
                <a:lnTo>
                  <a:pt x="5789" y="4696"/>
                </a:lnTo>
                <a:lnTo>
                  <a:pt x="6215" y="4346"/>
                </a:lnTo>
                <a:lnTo>
                  <a:pt x="5997" y="3962"/>
                </a:lnTo>
                <a:lnTo>
                  <a:pt x="5759" y="3323"/>
                </a:lnTo>
                <a:lnTo>
                  <a:pt x="6215" y="2966"/>
                </a:lnTo>
                <a:lnTo>
                  <a:pt x="6949" y="2767"/>
                </a:lnTo>
                <a:lnTo>
                  <a:pt x="6453" y="1840"/>
                </a:lnTo>
                <a:lnTo>
                  <a:pt x="6860" y="1442"/>
                </a:lnTo>
                <a:lnTo>
                  <a:pt x="6989" y="913"/>
                </a:lnTo>
                <a:lnTo>
                  <a:pt x="6959" y="391"/>
                </a:lnTo>
                <a:lnTo>
                  <a:pt x="7573" y="391"/>
                </a:lnTo>
                <a:lnTo>
                  <a:pt x="8416" y="233"/>
                </a:lnTo>
                <a:lnTo>
                  <a:pt x="9298" y="144"/>
                </a:lnTo>
                <a:lnTo>
                  <a:pt x="9962" y="0"/>
                </a:lnTo>
                <a:lnTo>
                  <a:pt x="11925" y="604"/>
                </a:lnTo>
                <a:lnTo>
                  <a:pt x="12579" y="954"/>
                </a:lnTo>
                <a:lnTo>
                  <a:pt x="13283" y="1215"/>
                </a:lnTo>
                <a:lnTo>
                  <a:pt x="13729" y="851"/>
                </a:lnTo>
                <a:lnTo>
                  <a:pt x="14364" y="618"/>
                </a:lnTo>
                <a:lnTo>
                  <a:pt x="14929" y="810"/>
                </a:lnTo>
                <a:lnTo>
                  <a:pt x="15186" y="1284"/>
                </a:lnTo>
                <a:lnTo>
                  <a:pt x="15930" y="1510"/>
                </a:lnTo>
                <a:lnTo>
                  <a:pt x="16525" y="2170"/>
                </a:lnTo>
                <a:lnTo>
                  <a:pt x="16594" y="2520"/>
                </a:lnTo>
                <a:lnTo>
                  <a:pt x="17219" y="2534"/>
                </a:lnTo>
                <a:lnTo>
                  <a:pt x="17873" y="2479"/>
                </a:lnTo>
                <a:lnTo>
                  <a:pt x="18408" y="2685"/>
                </a:lnTo>
                <a:lnTo>
                  <a:pt x="19023" y="2987"/>
                </a:lnTo>
                <a:lnTo>
                  <a:pt x="19855" y="3048"/>
                </a:lnTo>
                <a:lnTo>
                  <a:pt x="19935" y="3639"/>
                </a:lnTo>
                <a:lnTo>
                  <a:pt x="19935" y="4023"/>
                </a:lnTo>
                <a:lnTo>
                  <a:pt x="19697" y="4353"/>
                </a:lnTo>
                <a:lnTo>
                  <a:pt x="20014" y="4573"/>
                </a:lnTo>
                <a:lnTo>
                  <a:pt x="20331" y="4737"/>
                </a:lnTo>
                <a:lnTo>
                  <a:pt x="20728" y="5232"/>
                </a:lnTo>
                <a:lnTo>
                  <a:pt x="20966" y="5836"/>
                </a:lnTo>
                <a:lnTo>
                  <a:pt x="20569" y="6275"/>
                </a:lnTo>
                <a:lnTo>
                  <a:pt x="20460" y="6729"/>
                </a:lnTo>
                <a:lnTo>
                  <a:pt x="21283" y="7264"/>
                </a:lnTo>
                <a:lnTo>
                  <a:pt x="21362" y="7539"/>
                </a:lnTo>
                <a:lnTo>
                  <a:pt x="21600" y="7923"/>
                </a:lnTo>
                <a:lnTo>
                  <a:pt x="21203" y="8253"/>
                </a:lnTo>
                <a:lnTo>
                  <a:pt x="20728" y="8198"/>
                </a:lnTo>
                <a:lnTo>
                  <a:pt x="20331" y="8418"/>
                </a:lnTo>
                <a:lnTo>
                  <a:pt x="19697" y="8363"/>
                </a:lnTo>
                <a:lnTo>
                  <a:pt x="18983" y="8527"/>
                </a:lnTo>
                <a:lnTo>
                  <a:pt x="18111" y="8692"/>
                </a:lnTo>
                <a:lnTo>
                  <a:pt x="17318" y="8692"/>
                </a:lnTo>
                <a:lnTo>
                  <a:pt x="16842" y="8857"/>
                </a:lnTo>
                <a:lnTo>
                  <a:pt x="16604" y="9901"/>
                </a:lnTo>
                <a:lnTo>
                  <a:pt x="15652" y="10010"/>
                </a:lnTo>
                <a:lnTo>
                  <a:pt x="14939" y="10285"/>
                </a:lnTo>
                <a:lnTo>
                  <a:pt x="15177" y="10779"/>
                </a:lnTo>
                <a:lnTo>
                  <a:pt x="15652" y="11329"/>
                </a:lnTo>
                <a:lnTo>
                  <a:pt x="15018" y="11933"/>
                </a:lnTo>
                <a:lnTo>
                  <a:pt x="14383" y="12153"/>
                </a:lnTo>
                <a:lnTo>
                  <a:pt x="13749" y="12702"/>
                </a:lnTo>
                <a:lnTo>
                  <a:pt x="13115" y="13141"/>
                </a:lnTo>
                <a:lnTo>
                  <a:pt x="12401" y="13581"/>
                </a:lnTo>
                <a:lnTo>
                  <a:pt x="12480" y="14075"/>
                </a:lnTo>
                <a:lnTo>
                  <a:pt x="12480" y="14569"/>
                </a:lnTo>
                <a:lnTo>
                  <a:pt x="13194" y="14624"/>
                </a:lnTo>
                <a:lnTo>
                  <a:pt x="13590" y="14899"/>
                </a:lnTo>
                <a:lnTo>
                  <a:pt x="13511" y="15338"/>
                </a:lnTo>
                <a:lnTo>
                  <a:pt x="14146" y="15613"/>
                </a:lnTo>
                <a:lnTo>
                  <a:pt x="14621" y="16217"/>
                </a:lnTo>
                <a:lnTo>
                  <a:pt x="15097" y="16492"/>
                </a:lnTo>
                <a:lnTo>
                  <a:pt x="15573" y="16602"/>
                </a:lnTo>
                <a:lnTo>
                  <a:pt x="16128" y="17096"/>
                </a:lnTo>
                <a:lnTo>
                  <a:pt x="15970" y="17700"/>
                </a:lnTo>
                <a:lnTo>
                  <a:pt x="16683" y="18414"/>
                </a:lnTo>
                <a:lnTo>
                  <a:pt x="16525" y="19073"/>
                </a:lnTo>
                <a:lnTo>
                  <a:pt x="15652" y="19293"/>
                </a:lnTo>
                <a:lnTo>
                  <a:pt x="15018" y="19787"/>
                </a:lnTo>
                <a:lnTo>
                  <a:pt x="14066" y="19897"/>
                </a:lnTo>
                <a:lnTo>
                  <a:pt x="13511" y="20611"/>
                </a:lnTo>
                <a:lnTo>
                  <a:pt x="13432" y="21106"/>
                </a:lnTo>
                <a:lnTo>
                  <a:pt x="13115" y="21600"/>
                </a:lnTo>
                <a:lnTo>
                  <a:pt x="12560" y="21216"/>
                </a:lnTo>
                <a:lnTo>
                  <a:pt x="11132" y="21380"/>
                </a:lnTo>
                <a:lnTo>
                  <a:pt x="10508" y="20907"/>
                </a:lnTo>
                <a:lnTo>
                  <a:pt x="10508" y="20083"/>
                </a:lnTo>
                <a:lnTo>
                  <a:pt x="9328" y="20083"/>
                </a:lnTo>
                <a:lnTo>
                  <a:pt x="8832" y="19623"/>
                </a:lnTo>
                <a:lnTo>
                  <a:pt x="8594" y="19018"/>
                </a:lnTo>
                <a:lnTo>
                  <a:pt x="8456" y="18236"/>
                </a:lnTo>
                <a:lnTo>
                  <a:pt x="7405" y="17810"/>
                </a:lnTo>
                <a:lnTo>
                  <a:pt x="6453" y="17535"/>
                </a:lnTo>
                <a:lnTo>
                  <a:pt x="6106" y="17000"/>
                </a:lnTo>
                <a:lnTo>
                  <a:pt x="6057" y="16492"/>
                </a:lnTo>
                <a:lnTo>
                  <a:pt x="6106" y="15771"/>
                </a:lnTo>
                <a:lnTo>
                  <a:pt x="5660" y="15283"/>
                </a:lnTo>
                <a:lnTo>
                  <a:pt x="5026" y="15174"/>
                </a:lnTo>
                <a:lnTo>
                  <a:pt x="4233" y="14844"/>
                </a:lnTo>
                <a:lnTo>
                  <a:pt x="3202" y="14954"/>
                </a:lnTo>
                <a:lnTo>
                  <a:pt x="2567" y="14624"/>
                </a:lnTo>
                <a:lnTo>
                  <a:pt x="1616" y="14240"/>
                </a:lnTo>
                <a:lnTo>
                  <a:pt x="902" y="13910"/>
                </a:lnTo>
                <a:lnTo>
                  <a:pt x="0" y="13272"/>
                </a:lnTo>
                <a:lnTo>
                  <a:pt x="268" y="13038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 sz="1200"/>
          </a:p>
        </p:txBody>
      </p:sp>
      <p:sp>
        <p:nvSpPr>
          <p:cNvPr id="31" name="Freeform 18"/>
          <p:cNvSpPr/>
          <p:nvPr userDrawn="1"/>
        </p:nvSpPr>
        <p:spPr>
          <a:xfrm>
            <a:off x="8949317" y="4010697"/>
            <a:ext cx="1426187" cy="12545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4" y="6849"/>
                </a:moveTo>
                <a:lnTo>
                  <a:pt x="1406" y="6664"/>
                </a:lnTo>
                <a:lnTo>
                  <a:pt x="1858" y="7171"/>
                </a:lnTo>
                <a:lnTo>
                  <a:pt x="2509" y="7249"/>
                </a:lnTo>
                <a:lnTo>
                  <a:pt x="2917" y="7171"/>
                </a:lnTo>
                <a:lnTo>
                  <a:pt x="2900" y="5846"/>
                </a:lnTo>
                <a:lnTo>
                  <a:pt x="2509" y="4852"/>
                </a:lnTo>
                <a:lnTo>
                  <a:pt x="2769" y="3624"/>
                </a:lnTo>
                <a:lnTo>
                  <a:pt x="4115" y="3546"/>
                </a:lnTo>
                <a:lnTo>
                  <a:pt x="5261" y="2689"/>
                </a:lnTo>
                <a:lnTo>
                  <a:pt x="6251" y="2202"/>
                </a:lnTo>
                <a:lnTo>
                  <a:pt x="6694" y="565"/>
                </a:lnTo>
                <a:lnTo>
                  <a:pt x="6937" y="0"/>
                </a:lnTo>
                <a:lnTo>
                  <a:pt x="7301" y="887"/>
                </a:lnTo>
                <a:lnTo>
                  <a:pt x="8395" y="2514"/>
                </a:lnTo>
                <a:lnTo>
                  <a:pt x="9098" y="3050"/>
                </a:lnTo>
                <a:lnTo>
                  <a:pt x="9723" y="3751"/>
                </a:lnTo>
                <a:lnTo>
                  <a:pt x="10922" y="3897"/>
                </a:lnTo>
                <a:lnTo>
                  <a:pt x="11330" y="3605"/>
                </a:lnTo>
                <a:lnTo>
                  <a:pt x="11859" y="4209"/>
                </a:lnTo>
                <a:lnTo>
                  <a:pt x="12658" y="3985"/>
                </a:lnTo>
                <a:lnTo>
                  <a:pt x="13266" y="2962"/>
                </a:lnTo>
                <a:lnTo>
                  <a:pt x="13656" y="3693"/>
                </a:lnTo>
                <a:lnTo>
                  <a:pt x="13813" y="4823"/>
                </a:lnTo>
                <a:lnTo>
                  <a:pt x="14429" y="5359"/>
                </a:lnTo>
                <a:lnTo>
                  <a:pt x="15236" y="5466"/>
                </a:lnTo>
                <a:lnTo>
                  <a:pt x="16070" y="5797"/>
                </a:lnTo>
                <a:lnTo>
                  <a:pt x="17198" y="6401"/>
                </a:lnTo>
                <a:lnTo>
                  <a:pt x="17797" y="5885"/>
                </a:lnTo>
                <a:lnTo>
                  <a:pt x="18683" y="5466"/>
                </a:lnTo>
                <a:lnTo>
                  <a:pt x="19221" y="5787"/>
                </a:lnTo>
                <a:lnTo>
                  <a:pt x="19794" y="5943"/>
                </a:lnTo>
                <a:lnTo>
                  <a:pt x="20367" y="5846"/>
                </a:lnTo>
                <a:lnTo>
                  <a:pt x="20784" y="7161"/>
                </a:lnTo>
                <a:lnTo>
                  <a:pt x="21044" y="8106"/>
                </a:lnTo>
                <a:lnTo>
                  <a:pt x="21279" y="9334"/>
                </a:lnTo>
                <a:lnTo>
                  <a:pt x="21001" y="9801"/>
                </a:lnTo>
                <a:lnTo>
                  <a:pt x="21131" y="10347"/>
                </a:lnTo>
                <a:lnTo>
                  <a:pt x="21600" y="10883"/>
                </a:lnTo>
                <a:lnTo>
                  <a:pt x="21149" y="11195"/>
                </a:lnTo>
                <a:lnTo>
                  <a:pt x="20836" y="11545"/>
                </a:lnTo>
                <a:lnTo>
                  <a:pt x="20905" y="12247"/>
                </a:lnTo>
                <a:lnTo>
                  <a:pt x="20836" y="13026"/>
                </a:lnTo>
                <a:lnTo>
                  <a:pt x="20072" y="13650"/>
                </a:lnTo>
                <a:lnTo>
                  <a:pt x="19447" y="14273"/>
                </a:lnTo>
                <a:lnTo>
                  <a:pt x="18614" y="15209"/>
                </a:lnTo>
                <a:lnTo>
                  <a:pt x="17988" y="15520"/>
                </a:lnTo>
                <a:lnTo>
                  <a:pt x="17294" y="16144"/>
                </a:lnTo>
                <a:lnTo>
                  <a:pt x="16808" y="16845"/>
                </a:lnTo>
                <a:lnTo>
                  <a:pt x="16113" y="17157"/>
                </a:lnTo>
                <a:lnTo>
                  <a:pt x="15419" y="17547"/>
                </a:lnTo>
                <a:lnTo>
                  <a:pt x="15071" y="18171"/>
                </a:lnTo>
                <a:lnTo>
                  <a:pt x="14377" y="18872"/>
                </a:lnTo>
                <a:lnTo>
                  <a:pt x="13266" y="19496"/>
                </a:lnTo>
                <a:lnTo>
                  <a:pt x="12432" y="19729"/>
                </a:lnTo>
                <a:lnTo>
                  <a:pt x="11390" y="19573"/>
                </a:lnTo>
                <a:lnTo>
                  <a:pt x="10765" y="20197"/>
                </a:lnTo>
                <a:lnTo>
                  <a:pt x="9793" y="20353"/>
                </a:lnTo>
                <a:lnTo>
                  <a:pt x="9446" y="21054"/>
                </a:lnTo>
                <a:lnTo>
                  <a:pt x="8543" y="21366"/>
                </a:lnTo>
                <a:lnTo>
                  <a:pt x="7779" y="21288"/>
                </a:lnTo>
                <a:lnTo>
                  <a:pt x="7084" y="21600"/>
                </a:lnTo>
                <a:lnTo>
                  <a:pt x="6598" y="21288"/>
                </a:lnTo>
                <a:lnTo>
                  <a:pt x="6042" y="20197"/>
                </a:lnTo>
                <a:lnTo>
                  <a:pt x="5626" y="19340"/>
                </a:lnTo>
                <a:lnTo>
                  <a:pt x="5556" y="18326"/>
                </a:lnTo>
                <a:lnTo>
                  <a:pt x="5140" y="17625"/>
                </a:lnTo>
                <a:lnTo>
                  <a:pt x="5278" y="17001"/>
                </a:lnTo>
                <a:lnTo>
                  <a:pt x="4584" y="16378"/>
                </a:lnTo>
                <a:lnTo>
                  <a:pt x="3889" y="16222"/>
                </a:lnTo>
                <a:lnTo>
                  <a:pt x="3264" y="15988"/>
                </a:lnTo>
                <a:lnTo>
                  <a:pt x="2570" y="15754"/>
                </a:lnTo>
                <a:lnTo>
                  <a:pt x="2084" y="16222"/>
                </a:lnTo>
                <a:lnTo>
                  <a:pt x="1511" y="16514"/>
                </a:lnTo>
                <a:lnTo>
                  <a:pt x="1328" y="15998"/>
                </a:lnTo>
                <a:lnTo>
                  <a:pt x="1259" y="15559"/>
                </a:lnTo>
                <a:lnTo>
                  <a:pt x="547" y="14848"/>
                </a:lnTo>
                <a:lnTo>
                  <a:pt x="651" y="14127"/>
                </a:lnTo>
                <a:lnTo>
                  <a:pt x="972" y="13572"/>
                </a:lnTo>
                <a:lnTo>
                  <a:pt x="764" y="12695"/>
                </a:lnTo>
                <a:lnTo>
                  <a:pt x="425" y="12023"/>
                </a:lnTo>
                <a:lnTo>
                  <a:pt x="78" y="11000"/>
                </a:lnTo>
                <a:lnTo>
                  <a:pt x="0" y="9616"/>
                </a:lnTo>
                <a:lnTo>
                  <a:pt x="530" y="8778"/>
                </a:lnTo>
                <a:lnTo>
                  <a:pt x="964" y="7950"/>
                </a:lnTo>
                <a:lnTo>
                  <a:pt x="1120" y="7463"/>
                </a:lnTo>
                <a:lnTo>
                  <a:pt x="1024" y="6849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/>
            </a:pPr>
            <a:endParaRPr sz="1200"/>
          </a:p>
        </p:txBody>
      </p:sp>
      <p:sp>
        <p:nvSpPr>
          <p:cNvPr id="32" name="Freeform 19"/>
          <p:cNvSpPr/>
          <p:nvPr userDrawn="1"/>
        </p:nvSpPr>
        <p:spPr>
          <a:xfrm>
            <a:off x="8517156" y="4926009"/>
            <a:ext cx="1536380" cy="14097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320" y="14820"/>
                </a:moveTo>
                <a:lnTo>
                  <a:pt x="3465" y="13951"/>
                </a:lnTo>
                <a:lnTo>
                  <a:pt x="2876" y="13040"/>
                </a:lnTo>
                <a:lnTo>
                  <a:pt x="3021" y="12267"/>
                </a:lnTo>
                <a:lnTo>
                  <a:pt x="2545" y="11659"/>
                </a:lnTo>
                <a:lnTo>
                  <a:pt x="2173" y="11529"/>
                </a:lnTo>
                <a:lnTo>
                  <a:pt x="1793" y="11191"/>
                </a:lnTo>
                <a:lnTo>
                  <a:pt x="1373" y="10409"/>
                </a:lnTo>
                <a:lnTo>
                  <a:pt x="889" y="10053"/>
                </a:lnTo>
                <a:lnTo>
                  <a:pt x="937" y="9498"/>
                </a:lnTo>
                <a:lnTo>
                  <a:pt x="630" y="9168"/>
                </a:lnTo>
                <a:lnTo>
                  <a:pt x="65" y="9081"/>
                </a:lnTo>
                <a:lnTo>
                  <a:pt x="24" y="8456"/>
                </a:lnTo>
                <a:lnTo>
                  <a:pt x="0" y="7840"/>
                </a:lnTo>
                <a:lnTo>
                  <a:pt x="1010" y="6798"/>
                </a:lnTo>
                <a:lnTo>
                  <a:pt x="1591" y="6034"/>
                </a:lnTo>
                <a:lnTo>
                  <a:pt x="2076" y="5773"/>
                </a:lnTo>
                <a:lnTo>
                  <a:pt x="2617" y="4992"/>
                </a:lnTo>
                <a:lnTo>
                  <a:pt x="2229" y="4289"/>
                </a:lnTo>
                <a:lnTo>
                  <a:pt x="2036" y="3672"/>
                </a:lnTo>
                <a:lnTo>
                  <a:pt x="2617" y="3325"/>
                </a:lnTo>
                <a:lnTo>
                  <a:pt x="3393" y="3195"/>
                </a:lnTo>
                <a:lnTo>
                  <a:pt x="3578" y="1867"/>
                </a:lnTo>
                <a:lnTo>
                  <a:pt x="3990" y="1658"/>
                </a:lnTo>
                <a:lnTo>
                  <a:pt x="4629" y="1658"/>
                </a:lnTo>
                <a:lnTo>
                  <a:pt x="5905" y="1241"/>
                </a:lnTo>
                <a:lnTo>
                  <a:pt x="6462" y="1302"/>
                </a:lnTo>
                <a:lnTo>
                  <a:pt x="6761" y="1042"/>
                </a:lnTo>
                <a:lnTo>
                  <a:pt x="7141" y="1111"/>
                </a:lnTo>
                <a:lnTo>
                  <a:pt x="7464" y="668"/>
                </a:lnTo>
                <a:lnTo>
                  <a:pt x="7997" y="391"/>
                </a:lnTo>
                <a:lnTo>
                  <a:pt x="8409" y="0"/>
                </a:lnTo>
                <a:lnTo>
                  <a:pt x="9685" y="391"/>
                </a:lnTo>
                <a:lnTo>
                  <a:pt x="10340" y="564"/>
                </a:lnTo>
                <a:lnTo>
                  <a:pt x="10945" y="1094"/>
                </a:lnTo>
                <a:lnTo>
                  <a:pt x="10824" y="1667"/>
                </a:lnTo>
                <a:lnTo>
                  <a:pt x="11220" y="2257"/>
                </a:lnTo>
                <a:lnTo>
                  <a:pt x="11285" y="3177"/>
                </a:lnTo>
                <a:lnTo>
                  <a:pt x="12206" y="4923"/>
                </a:lnTo>
                <a:lnTo>
                  <a:pt x="12626" y="5200"/>
                </a:lnTo>
                <a:lnTo>
                  <a:pt x="13272" y="4923"/>
                </a:lnTo>
                <a:lnTo>
                  <a:pt x="14047" y="5001"/>
                </a:lnTo>
                <a:lnTo>
                  <a:pt x="14847" y="4714"/>
                </a:lnTo>
                <a:lnTo>
                  <a:pt x="15162" y="4089"/>
                </a:lnTo>
                <a:lnTo>
                  <a:pt x="16067" y="3950"/>
                </a:lnTo>
                <a:lnTo>
                  <a:pt x="16624" y="3403"/>
                </a:lnTo>
                <a:lnTo>
                  <a:pt x="17593" y="3516"/>
                </a:lnTo>
                <a:lnTo>
                  <a:pt x="18345" y="3351"/>
                </a:lnTo>
                <a:lnTo>
                  <a:pt x="19185" y="2908"/>
                </a:lnTo>
                <a:lnTo>
                  <a:pt x="19451" y="3308"/>
                </a:lnTo>
                <a:lnTo>
                  <a:pt x="19403" y="4306"/>
                </a:lnTo>
                <a:lnTo>
                  <a:pt x="19144" y="4792"/>
                </a:lnTo>
                <a:lnTo>
                  <a:pt x="19144" y="5904"/>
                </a:lnTo>
                <a:lnTo>
                  <a:pt x="19427" y="6867"/>
                </a:lnTo>
                <a:lnTo>
                  <a:pt x="19492" y="7909"/>
                </a:lnTo>
                <a:lnTo>
                  <a:pt x="19298" y="8812"/>
                </a:lnTo>
                <a:lnTo>
                  <a:pt x="19233" y="9784"/>
                </a:lnTo>
                <a:lnTo>
                  <a:pt x="19169" y="10895"/>
                </a:lnTo>
                <a:lnTo>
                  <a:pt x="19815" y="11590"/>
                </a:lnTo>
                <a:lnTo>
                  <a:pt x="20526" y="12076"/>
                </a:lnTo>
                <a:lnTo>
                  <a:pt x="20978" y="12493"/>
                </a:lnTo>
                <a:lnTo>
                  <a:pt x="20954" y="13057"/>
                </a:lnTo>
                <a:lnTo>
                  <a:pt x="21018" y="13821"/>
                </a:lnTo>
                <a:lnTo>
                  <a:pt x="20760" y="14377"/>
                </a:lnTo>
                <a:lnTo>
                  <a:pt x="20833" y="15106"/>
                </a:lnTo>
                <a:lnTo>
                  <a:pt x="21212" y="15766"/>
                </a:lnTo>
                <a:lnTo>
                  <a:pt x="21600" y="16391"/>
                </a:lnTo>
                <a:lnTo>
                  <a:pt x="21471" y="16877"/>
                </a:lnTo>
                <a:lnTo>
                  <a:pt x="21212" y="17502"/>
                </a:lnTo>
                <a:lnTo>
                  <a:pt x="19984" y="17433"/>
                </a:lnTo>
                <a:lnTo>
                  <a:pt x="19403" y="17919"/>
                </a:lnTo>
                <a:lnTo>
                  <a:pt x="18684" y="17441"/>
                </a:lnTo>
                <a:lnTo>
                  <a:pt x="18498" y="18127"/>
                </a:lnTo>
                <a:lnTo>
                  <a:pt x="17917" y="18752"/>
                </a:lnTo>
                <a:lnTo>
                  <a:pt x="17488" y="19525"/>
                </a:lnTo>
                <a:lnTo>
                  <a:pt x="16947" y="19655"/>
                </a:lnTo>
                <a:lnTo>
                  <a:pt x="16559" y="19377"/>
                </a:lnTo>
                <a:lnTo>
                  <a:pt x="15978" y="18822"/>
                </a:lnTo>
                <a:lnTo>
                  <a:pt x="15461" y="18544"/>
                </a:lnTo>
                <a:lnTo>
                  <a:pt x="15202" y="18058"/>
                </a:lnTo>
                <a:lnTo>
                  <a:pt x="15138" y="17641"/>
                </a:lnTo>
                <a:lnTo>
                  <a:pt x="14556" y="17711"/>
                </a:lnTo>
                <a:lnTo>
                  <a:pt x="14039" y="17919"/>
                </a:lnTo>
                <a:lnTo>
                  <a:pt x="13393" y="18336"/>
                </a:lnTo>
                <a:lnTo>
                  <a:pt x="12811" y="18266"/>
                </a:lnTo>
                <a:lnTo>
                  <a:pt x="12359" y="17850"/>
                </a:lnTo>
                <a:lnTo>
                  <a:pt x="11761" y="17962"/>
                </a:lnTo>
                <a:lnTo>
                  <a:pt x="11196" y="18544"/>
                </a:lnTo>
                <a:lnTo>
                  <a:pt x="10485" y="18961"/>
                </a:lnTo>
                <a:lnTo>
                  <a:pt x="9645" y="19586"/>
                </a:lnTo>
                <a:lnTo>
                  <a:pt x="9451" y="20141"/>
                </a:lnTo>
                <a:lnTo>
                  <a:pt x="9322" y="20697"/>
                </a:lnTo>
                <a:lnTo>
                  <a:pt x="8902" y="21600"/>
                </a:lnTo>
                <a:lnTo>
                  <a:pt x="8054" y="21175"/>
                </a:lnTo>
                <a:lnTo>
                  <a:pt x="7666" y="20550"/>
                </a:lnTo>
                <a:lnTo>
                  <a:pt x="7020" y="20550"/>
                </a:lnTo>
                <a:lnTo>
                  <a:pt x="6696" y="20966"/>
                </a:lnTo>
                <a:lnTo>
                  <a:pt x="6042" y="21340"/>
                </a:lnTo>
                <a:lnTo>
                  <a:pt x="5663" y="20966"/>
                </a:lnTo>
                <a:lnTo>
                  <a:pt x="5921" y="20202"/>
                </a:lnTo>
                <a:lnTo>
                  <a:pt x="6309" y="19508"/>
                </a:lnTo>
                <a:lnTo>
                  <a:pt x="5986" y="18744"/>
                </a:lnTo>
                <a:lnTo>
                  <a:pt x="5921" y="17910"/>
                </a:lnTo>
                <a:lnTo>
                  <a:pt x="5275" y="17771"/>
                </a:lnTo>
                <a:lnTo>
                  <a:pt x="4241" y="17146"/>
                </a:lnTo>
                <a:lnTo>
                  <a:pt x="3893" y="16400"/>
                </a:lnTo>
                <a:lnTo>
                  <a:pt x="3788" y="15479"/>
                </a:lnTo>
                <a:lnTo>
                  <a:pt x="3482" y="15228"/>
                </a:lnTo>
                <a:lnTo>
                  <a:pt x="3320" y="14820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/>
            </a:pPr>
            <a:endParaRPr sz="1200"/>
          </a:p>
        </p:txBody>
      </p:sp>
      <p:sp>
        <p:nvSpPr>
          <p:cNvPr id="33" name="Freeform 20"/>
          <p:cNvSpPr/>
          <p:nvPr userDrawn="1"/>
        </p:nvSpPr>
        <p:spPr>
          <a:xfrm>
            <a:off x="9878491" y="4581633"/>
            <a:ext cx="1598937" cy="1926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7" y="5969"/>
                </a:moveTo>
                <a:lnTo>
                  <a:pt x="310" y="5874"/>
                </a:lnTo>
                <a:lnTo>
                  <a:pt x="891" y="5441"/>
                </a:lnTo>
                <a:lnTo>
                  <a:pt x="1209" y="5022"/>
                </a:lnTo>
                <a:lnTo>
                  <a:pt x="1821" y="4774"/>
                </a:lnTo>
                <a:lnTo>
                  <a:pt x="2441" y="4564"/>
                </a:lnTo>
                <a:lnTo>
                  <a:pt x="2868" y="4125"/>
                </a:lnTo>
                <a:lnTo>
                  <a:pt x="3511" y="3687"/>
                </a:lnTo>
                <a:lnTo>
                  <a:pt x="4046" y="3496"/>
                </a:lnTo>
                <a:lnTo>
                  <a:pt x="5278" y="2543"/>
                </a:lnTo>
                <a:lnTo>
                  <a:pt x="6053" y="2060"/>
                </a:lnTo>
                <a:lnTo>
                  <a:pt x="6092" y="1583"/>
                </a:lnTo>
                <a:lnTo>
                  <a:pt x="6045" y="1112"/>
                </a:lnTo>
                <a:lnTo>
                  <a:pt x="6324" y="884"/>
                </a:lnTo>
                <a:lnTo>
                  <a:pt x="6704" y="687"/>
                </a:lnTo>
                <a:lnTo>
                  <a:pt x="7184" y="712"/>
                </a:lnTo>
                <a:lnTo>
                  <a:pt x="7564" y="712"/>
                </a:lnTo>
                <a:lnTo>
                  <a:pt x="7657" y="502"/>
                </a:lnTo>
                <a:lnTo>
                  <a:pt x="7719" y="248"/>
                </a:lnTo>
                <a:lnTo>
                  <a:pt x="8347" y="0"/>
                </a:lnTo>
                <a:lnTo>
                  <a:pt x="8649" y="248"/>
                </a:lnTo>
                <a:lnTo>
                  <a:pt x="9254" y="521"/>
                </a:lnTo>
                <a:lnTo>
                  <a:pt x="9424" y="801"/>
                </a:lnTo>
                <a:lnTo>
                  <a:pt x="9882" y="1106"/>
                </a:lnTo>
                <a:lnTo>
                  <a:pt x="9448" y="1507"/>
                </a:lnTo>
                <a:lnTo>
                  <a:pt x="9424" y="1869"/>
                </a:lnTo>
                <a:lnTo>
                  <a:pt x="10556" y="2581"/>
                </a:lnTo>
                <a:lnTo>
                  <a:pt x="11230" y="2638"/>
                </a:lnTo>
                <a:lnTo>
                  <a:pt x="11587" y="2905"/>
                </a:lnTo>
                <a:lnTo>
                  <a:pt x="11997" y="2905"/>
                </a:lnTo>
                <a:lnTo>
                  <a:pt x="12230" y="3153"/>
                </a:lnTo>
                <a:lnTo>
                  <a:pt x="12424" y="3420"/>
                </a:lnTo>
                <a:lnTo>
                  <a:pt x="12470" y="3782"/>
                </a:lnTo>
                <a:lnTo>
                  <a:pt x="12656" y="4100"/>
                </a:lnTo>
                <a:lnTo>
                  <a:pt x="12672" y="4545"/>
                </a:lnTo>
                <a:lnTo>
                  <a:pt x="12439" y="4717"/>
                </a:lnTo>
                <a:lnTo>
                  <a:pt x="11889" y="4831"/>
                </a:lnTo>
                <a:lnTo>
                  <a:pt x="11494" y="4958"/>
                </a:lnTo>
                <a:lnTo>
                  <a:pt x="11842" y="5270"/>
                </a:lnTo>
                <a:lnTo>
                  <a:pt x="12075" y="5556"/>
                </a:lnTo>
                <a:lnTo>
                  <a:pt x="12230" y="5918"/>
                </a:lnTo>
                <a:lnTo>
                  <a:pt x="12563" y="5785"/>
                </a:lnTo>
                <a:lnTo>
                  <a:pt x="13044" y="5632"/>
                </a:lnTo>
                <a:lnTo>
                  <a:pt x="13485" y="6007"/>
                </a:lnTo>
                <a:lnTo>
                  <a:pt x="13718" y="6357"/>
                </a:lnTo>
                <a:lnTo>
                  <a:pt x="14950" y="6446"/>
                </a:lnTo>
                <a:lnTo>
                  <a:pt x="16345" y="6522"/>
                </a:lnTo>
                <a:lnTo>
                  <a:pt x="17074" y="6141"/>
                </a:lnTo>
                <a:lnTo>
                  <a:pt x="18120" y="5168"/>
                </a:lnTo>
                <a:lnTo>
                  <a:pt x="19112" y="5321"/>
                </a:lnTo>
                <a:lnTo>
                  <a:pt x="19864" y="5282"/>
                </a:lnTo>
                <a:lnTo>
                  <a:pt x="20740" y="5918"/>
                </a:lnTo>
                <a:lnTo>
                  <a:pt x="21329" y="6376"/>
                </a:lnTo>
                <a:lnTo>
                  <a:pt x="21600" y="6808"/>
                </a:lnTo>
                <a:lnTo>
                  <a:pt x="21050" y="7259"/>
                </a:lnTo>
                <a:lnTo>
                  <a:pt x="20616" y="7870"/>
                </a:lnTo>
                <a:lnTo>
                  <a:pt x="19810" y="8327"/>
                </a:lnTo>
                <a:lnTo>
                  <a:pt x="19314" y="9090"/>
                </a:lnTo>
                <a:lnTo>
                  <a:pt x="18353" y="9344"/>
                </a:lnTo>
                <a:lnTo>
                  <a:pt x="18384" y="9955"/>
                </a:lnTo>
                <a:lnTo>
                  <a:pt x="17888" y="10514"/>
                </a:lnTo>
                <a:lnTo>
                  <a:pt x="17330" y="11022"/>
                </a:lnTo>
                <a:lnTo>
                  <a:pt x="16896" y="11785"/>
                </a:lnTo>
                <a:lnTo>
                  <a:pt x="16276" y="12294"/>
                </a:lnTo>
                <a:lnTo>
                  <a:pt x="15532" y="12955"/>
                </a:lnTo>
                <a:lnTo>
                  <a:pt x="14850" y="13616"/>
                </a:lnTo>
                <a:lnTo>
                  <a:pt x="14540" y="14328"/>
                </a:lnTo>
                <a:lnTo>
                  <a:pt x="14043" y="14887"/>
                </a:lnTo>
                <a:lnTo>
                  <a:pt x="13485" y="15498"/>
                </a:lnTo>
                <a:lnTo>
                  <a:pt x="14291" y="16057"/>
                </a:lnTo>
                <a:lnTo>
                  <a:pt x="14105" y="19261"/>
                </a:lnTo>
                <a:lnTo>
                  <a:pt x="14478" y="19820"/>
                </a:lnTo>
                <a:lnTo>
                  <a:pt x="14912" y="20278"/>
                </a:lnTo>
                <a:lnTo>
                  <a:pt x="15834" y="20564"/>
                </a:lnTo>
                <a:lnTo>
                  <a:pt x="15408" y="21091"/>
                </a:lnTo>
                <a:lnTo>
                  <a:pt x="14912" y="21600"/>
                </a:lnTo>
                <a:lnTo>
                  <a:pt x="14602" y="21142"/>
                </a:lnTo>
                <a:lnTo>
                  <a:pt x="14353" y="20837"/>
                </a:lnTo>
                <a:lnTo>
                  <a:pt x="13609" y="20939"/>
                </a:lnTo>
                <a:lnTo>
                  <a:pt x="12989" y="21041"/>
                </a:lnTo>
                <a:lnTo>
                  <a:pt x="12369" y="20481"/>
                </a:lnTo>
                <a:lnTo>
                  <a:pt x="11501" y="20481"/>
                </a:lnTo>
                <a:lnTo>
                  <a:pt x="10881" y="20278"/>
                </a:lnTo>
                <a:lnTo>
                  <a:pt x="10323" y="19922"/>
                </a:lnTo>
                <a:lnTo>
                  <a:pt x="9455" y="19871"/>
                </a:lnTo>
                <a:lnTo>
                  <a:pt x="8835" y="19566"/>
                </a:lnTo>
                <a:lnTo>
                  <a:pt x="8277" y="19362"/>
                </a:lnTo>
                <a:lnTo>
                  <a:pt x="7781" y="19006"/>
                </a:lnTo>
                <a:lnTo>
                  <a:pt x="7533" y="18549"/>
                </a:lnTo>
                <a:lnTo>
                  <a:pt x="7223" y="17888"/>
                </a:lnTo>
                <a:lnTo>
                  <a:pt x="6541" y="17532"/>
                </a:lnTo>
                <a:lnTo>
                  <a:pt x="5859" y="17379"/>
                </a:lnTo>
                <a:lnTo>
                  <a:pt x="5301" y="17532"/>
                </a:lnTo>
                <a:lnTo>
                  <a:pt x="4991" y="17074"/>
                </a:lnTo>
                <a:lnTo>
                  <a:pt x="4433" y="16921"/>
                </a:lnTo>
                <a:lnTo>
                  <a:pt x="3937" y="16616"/>
                </a:lnTo>
                <a:lnTo>
                  <a:pt x="3441" y="16515"/>
                </a:lnTo>
                <a:lnTo>
                  <a:pt x="2759" y="16667"/>
                </a:lnTo>
                <a:lnTo>
                  <a:pt x="2007" y="16667"/>
                </a:lnTo>
                <a:lnTo>
                  <a:pt x="2232" y="16229"/>
                </a:lnTo>
                <a:lnTo>
                  <a:pt x="2372" y="15854"/>
                </a:lnTo>
                <a:lnTo>
                  <a:pt x="1628" y="14932"/>
                </a:lnTo>
                <a:lnTo>
                  <a:pt x="1558" y="14379"/>
                </a:lnTo>
                <a:lnTo>
                  <a:pt x="1798" y="13966"/>
                </a:lnTo>
                <a:lnTo>
                  <a:pt x="1744" y="13463"/>
                </a:lnTo>
                <a:lnTo>
                  <a:pt x="1775" y="12987"/>
                </a:lnTo>
                <a:lnTo>
                  <a:pt x="1263" y="12669"/>
                </a:lnTo>
                <a:lnTo>
                  <a:pt x="698" y="12376"/>
                </a:lnTo>
                <a:lnTo>
                  <a:pt x="23" y="11811"/>
                </a:lnTo>
                <a:lnTo>
                  <a:pt x="147" y="10323"/>
                </a:lnTo>
                <a:lnTo>
                  <a:pt x="333" y="9656"/>
                </a:lnTo>
                <a:lnTo>
                  <a:pt x="279" y="8855"/>
                </a:lnTo>
                <a:lnTo>
                  <a:pt x="0" y="8162"/>
                </a:lnTo>
                <a:lnTo>
                  <a:pt x="8" y="7386"/>
                </a:lnTo>
                <a:lnTo>
                  <a:pt x="256" y="6980"/>
                </a:lnTo>
                <a:lnTo>
                  <a:pt x="310" y="6280"/>
                </a:lnTo>
                <a:lnTo>
                  <a:pt x="47" y="5969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/>
            </a:pPr>
            <a:endParaRPr sz="1200"/>
          </a:p>
        </p:txBody>
      </p:sp>
      <p:sp>
        <p:nvSpPr>
          <p:cNvPr id="34" name="Freeform 37"/>
          <p:cNvSpPr/>
          <p:nvPr userDrawn="1"/>
        </p:nvSpPr>
        <p:spPr>
          <a:xfrm>
            <a:off x="5234349" y="1228516"/>
            <a:ext cx="313934" cy="1806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551" y="15100"/>
                </a:moveTo>
                <a:lnTo>
                  <a:pt x="2422" y="15641"/>
                </a:lnTo>
                <a:lnTo>
                  <a:pt x="0" y="18418"/>
                </a:lnTo>
                <a:lnTo>
                  <a:pt x="1787" y="21532"/>
                </a:lnTo>
                <a:lnTo>
                  <a:pt x="4646" y="21600"/>
                </a:lnTo>
                <a:lnTo>
                  <a:pt x="7822" y="20517"/>
                </a:lnTo>
                <a:lnTo>
                  <a:pt x="9410" y="17266"/>
                </a:lnTo>
                <a:lnTo>
                  <a:pt x="11634" y="17808"/>
                </a:lnTo>
                <a:lnTo>
                  <a:pt x="14413" y="18418"/>
                </a:lnTo>
                <a:lnTo>
                  <a:pt x="17987" y="16183"/>
                </a:lnTo>
                <a:lnTo>
                  <a:pt x="20210" y="11850"/>
                </a:lnTo>
                <a:lnTo>
                  <a:pt x="21481" y="8058"/>
                </a:lnTo>
                <a:lnTo>
                  <a:pt x="21600" y="3115"/>
                </a:lnTo>
                <a:lnTo>
                  <a:pt x="21600" y="0"/>
                </a:lnTo>
                <a:lnTo>
                  <a:pt x="18622" y="2099"/>
                </a:lnTo>
                <a:lnTo>
                  <a:pt x="14810" y="5349"/>
                </a:lnTo>
                <a:lnTo>
                  <a:pt x="10681" y="8599"/>
                </a:lnTo>
                <a:lnTo>
                  <a:pt x="8140" y="11850"/>
                </a:lnTo>
                <a:lnTo>
                  <a:pt x="6551" y="15100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/>
            </a:pPr>
            <a:endParaRPr sz="1200"/>
          </a:p>
        </p:txBody>
      </p:sp>
      <p:sp>
        <p:nvSpPr>
          <p:cNvPr id="35" name="Freeform 38"/>
          <p:cNvSpPr/>
          <p:nvPr userDrawn="1"/>
        </p:nvSpPr>
        <p:spPr>
          <a:xfrm>
            <a:off x="5454734" y="2166483"/>
            <a:ext cx="1231628" cy="18272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799" y="21600"/>
                </a:moveTo>
                <a:lnTo>
                  <a:pt x="4316" y="20957"/>
                </a:lnTo>
                <a:lnTo>
                  <a:pt x="3592" y="20422"/>
                </a:lnTo>
                <a:lnTo>
                  <a:pt x="2706" y="19886"/>
                </a:lnTo>
                <a:lnTo>
                  <a:pt x="1730" y="19678"/>
                </a:lnTo>
                <a:lnTo>
                  <a:pt x="2384" y="18440"/>
                </a:lnTo>
                <a:lnTo>
                  <a:pt x="1580" y="17958"/>
                </a:lnTo>
                <a:lnTo>
                  <a:pt x="1046" y="17295"/>
                </a:lnTo>
                <a:lnTo>
                  <a:pt x="644" y="16545"/>
                </a:lnTo>
                <a:lnTo>
                  <a:pt x="543" y="15668"/>
                </a:lnTo>
                <a:lnTo>
                  <a:pt x="1610" y="15045"/>
                </a:lnTo>
                <a:lnTo>
                  <a:pt x="1851" y="14081"/>
                </a:lnTo>
                <a:lnTo>
                  <a:pt x="2576" y="13599"/>
                </a:lnTo>
                <a:lnTo>
                  <a:pt x="1771" y="12849"/>
                </a:lnTo>
                <a:lnTo>
                  <a:pt x="1137" y="12065"/>
                </a:lnTo>
                <a:lnTo>
                  <a:pt x="1730" y="11061"/>
                </a:lnTo>
                <a:lnTo>
                  <a:pt x="563" y="10385"/>
                </a:lnTo>
                <a:lnTo>
                  <a:pt x="161" y="9796"/>
                </a:lnTo>
                <a:lnTo>
                  <a:pt x="0" y="9099"/>
                </a:lnTo>
                <a:lnTo>
                  <a:pt x="80" y="8403"/>
                </a:lnTo>
                <a:lnTo>
                  <a:pt x="885" y="7867"/>
                </a:lnTo>
                <a:lnTo>
                  <a:pt x="885" y="7064"/>
                </a:lnTo>
                <a:lnTo>
                  <a:pt x="654" y="6307"/>
                </a:lnTo>
                <a:lnTo>
                  <a:pt x="1127" y="5785"/>
                </a:lnTo>
                <a:lnTo>
                  <a:pt x="2576" y="5818"/>
                </a:lnTo>
                <a:lnTo>
                  <a:pt x="3149" y="5236"/>
                </a:lnTo>
                <a:lnTo>
                  <a:pt x="3058" y="4520"/>
                </a:lnTo>
                <a:lnTo>
                  <a:pt x="3883" y="4051"/>
                </a:lnTo>
                <a:lnTo>
                  <a:pt x="4205" y="3334"/>
                </a:lnTo>
                <a:lnTo>
                  <a:pt x="5151" y="3314"/>
                </a:lnTo>
                <a:lnTo>
                  <a:pt x="5926" y="3515"/>
                </a:lnTo>
                <a:lnTo>
                  <a:pt x="6891" y="3375"/>
                </a:lnTo>
                <a:lnTo>
                  <a:pt x="7857" y="2892"/>
                </a:lnTo>
                <a:lnTo>
                  <a:pt x="9246" y="2069"/>
                </a:lnTo>
                <a:lnTo>
                  <a:pt x="10332" y="1808"/>
                </a:lnTo>
                <a:lnTo>
                  <a:pt x="11338" y="1339"/>
                </a:lnTo>
                <a:lnTo>
                  <a:pt x="12113" y="1500"/>
                </a:lnTo>
                <a:lnTo>
                  <a:pt x="12606" y="1868"/>
                </a:lnTo>
                <a:lnTo>
                  <a:pt x="13471" y="1620"/>
                </a:lnTo>
                <a:lnTo>
                  <a:pt x="14205" y="1299"/>
                </a:lnTo>
                <a:lnTo>
                  <a:pt x="15342" y="234"/>
                </a:lnTo>
                <a:lnTo>
                  <a:pt x="15926" y="0"/>
                </a:lnTo>
                <a:lnTo>
                  <a:pt x="16771" y="261"/>
                </a:lnTo>
                <a:lnTo>
                  <a:pt x="16982" y="857"/>
                </a:lnTo>
                <a:lnTo>
                  <a:pt x="16560" y="957"/>
                </a:lnTo>
                <a:lnTo>
                  <a:pt x="16489" y="1440"/>
                </a:lnTo>
                <a:lnTo>
                  <a:pt x="15986" y="1620"/>
                </a:lnTo>
                <a:lnTo>
                  <a:pt x="16389" y="2049"/>
                </a:lnTo>
                <a:lnTo>
                  <a:pt x="16872" y="2906"/>
                </a:lnTo>
                <a:lnTo>
                  <a:pt x="16308" y="3281"/>
                </a:lnTo>
                <a:lnTo>
                  <a:pt x="15664" y="3656"/>
                </a:lnTo>
                <a:lnTo>
                  <a:pt x="16228" y="4566"/>
                </a:lnTo>
                <a:lnTo>
                  <a:pt x="15342" y="4727"/>
                </a:lnTo>
                <a:lnTo>
                  <a:pt x="14698" y="5370"/>
                </a:lnTo>
                <a:lnTo>
                  <a:pt x="14537" y="6227"/>
                </a:lnTo>
                <a:lnTo>
                  <a:pt x="14618" y="6763"/>
                </a:lnTo>
                <a:lnTo>
                  <a:pt x="15262" y="7459"/>
                </a:lnTo>
                <a:lnTo>
                  <a:pt x="15181" y="8423"/>
                </a:lnTo>
                <a:lnTo>
                  <a:pt x="15503" y="9066"/>
                </a:lnTo>
                <a:lnTo>
                  <a:pt x="15503" y="11101"/>
                </a:lnTo>
                <a:lnTo>
                  <a:pt x="15262" y="11637"/>
                </a:lnTo>
                <a:lnTo>
                  <a:pt x="15181" y="12226"/>
                </a:lnTo>
                <a:lnTo>
                  <a:pt x="15503" y="12601"/>
                </a:lnTo>
                <a:lnTo>
                  <a:pt x="16389" y="12923"/>
                </a:lnTo>
                <a:lnTo>
                  <a:pt x="16711" y="13512"/>
                </a:lnTo>
                <a:lnTo>
                  <a:pt x="17435" y="13994"/>
                </a:lnTo>
                <a:lnTo>
                  <a:pt x="18159" y="14208"/>
                </a:lnTo>
                <a:lnTo>
                  <a:pt x="18401" y="14529"/>
                </a:lnTo>
                <a:lnTo>
                  <a:pt x="18159" y="15119"/>
                </a:lnTo>
                <a:lnTo>
                  <a:pt x="18723" y="15386"/>
                </a:lnTo>
                <a:lnTo>
                  <a:pt x="19608" y="15386"/>
                </a:lnTo>
                <a:lnTo>
                  <a:pt x="20735" y="15494"/>
                </a:lnTo>
                <a:lnTo>
                  <a:pt x="21540" y="15922"/>
                </a:lnTo>
                <a:lnTo>
                  <a:pt x="21379" y="16511"/>
                </a:lnTo>
                <a:lnTo>
                  <a:pt x="21600" y="16813"/>
                </a:lnTo>
                <a:lnTo>
                  <a:pt x="21218" y="17261"/>
                </a:lnTo>
                <a:lnTo>
                  <a:pt x="20654" y="17422"/>
                </a:lnTo>
                <a:lnTo>
                  <a:pt x="20171" y="17690"/>
                </a:lnTo>
                <a:lnTo>
                  <a:pt x="19849" y="17476"/>
                </a:lnTo>
                <a:lnTo>
                  <a:pt x="19206" y="17208"/>
                </a:lnTo>
                <a:lnTo>
                  <a:pt x="18672" y="16873"/>
                </a:lnTo>
                <a:lnTo>
                  <a:pt x="17777" y="16471"/>
                </a:lnTo>
                <a:lnTo>
                  <a:pt x="16872" y="16404"/>
                </a:lnTo>
                <a:lnTo>
                  <a:pt x="16228" y="16886"/>
                </a:lnTo>
                <a:lnTo>
                  <a:pt x="15342" y="17476"/>
                </a:lnTo>
                <a:lnTo>
                  <a:pt x="15262" y="17958"/>
                </a:lnTo>
                <a:lnTo>
                  <a:pt x="14859" y="18440"/>
                </a:lnTo>
                <a:lnTo>
                  <a:pt x="14859" y="18922"/>
                </a:lnTo>
                <a:lnTo>
                  <a:pt x="14216" y="19277"/>
                </a:lnTo>
                <a:lnTo>
                  <a:pt x="13652" y="19511"/>
                </a:lnTo>
                <a:lnTo>
                  <a:pt x="13008" y="19993"/>
                </a:lnTo>
                <a:lnTo>
                  <a:pt x="12525" y="20368"/>
                </a:lnTo>
                <a:lnTo>
                  <a:pt x="10755" y="19779"/>
                </a:lnTo>
                <a:lnTo>
                  <a:pt x="10050" y="19678"/>
                </a:lnTo>
                <a:lnTo>
                  <a:pt x="9467" y="19993"/>
                </a:lnTo>
                <a:lnTo>
                  <a:pt x="9306" y="20582"/>
                </a:lnTo>
                <a:lnTo>
                  <a:pt x="8863" y="20877"/>
                </a:lnTo>
                <a:lnTo>
                  <a:pt x="8179" y="20850"/>
                </a:lnTo>
                <a:lnTo>
                  <a:pt x="7455" y="20797"/>
                </a:lnTo>
                <a:lnTo>
                  <a:pt x="6811" y="21011"/>
                </a:lnTo>
                <a:lnTo>
                  <a:pt x="5926" y="21439"/>
                </a:lnTo>
                <a:lnTo>
                  <a:pt x="4799" y="21600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98">
              <a:lnSpc>
                <a:spcPct val="100000"/>
              </a:lnSpc>
              <a:defRPr sz="1200"/>
            </a:pPr>
            <a:endParaRPr sz="1200"/>
          </a:p>
        </p:txBody>
      </p: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1" y="650463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z="1400" smtClean="0"/>
              <a:pPr/>
              <a:t>‹#›</a:t>
            </a:fld>
            <a:endParaRPr lang="pl-PL" sz="1400" dirty="0"/>
          </a:p>
        </p:txBody>
      </p:sp>
      <p:sp>
        <p:nvSpPr>
          <p:cNvPr id="39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5" y="1853730"/>
            <a:ext cx="4067758" cy="432464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6" indent="0">
              <a:buFontTx/>
              <a:buNone/>
              <a:defRPr/>
            </a:lvl2pPr>
            <a:lvl3pPr marL="914411" indent="0">
              <a:buFontTx/>
              <a:buNone/>
              <a:defRPr/>
            </a:lvl3pPr>
            <a:lvl4pPr marL="1371617" indent="0">
              <a:buFontTx/>
              <a:buNone/>
              <a:defRPr/>
            </a:lvl4pPr>
            <a:lvl5pPr marL="1828823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0339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24021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Grafika 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7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1" y="650463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z="1400" smtClean="0"/>
              <a:pPr/>
              <a:t>‹#›</a:t>
            </a:fld>
            <a:endParaRPr lang="pl-PL" sz="1400" dirty="0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sz="quarter" idx="16"/>
          </p:nvPr>
        </p:nvSpPr>
        <p:spPr>
          <a:xfrm>
            <a:off x="503239" y="2074863"/>
            <a:ext cx="11393486" cy="38925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1364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726816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7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1" y="650463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z="1400" smtClean="0"/>
              <a:pPr/>
              <a:t>‹#›</a:t>
            </a:fld>
            <a:endParaRPr lang="pl-PL" sz="1400" dirty="0"/>
          </a:p>
        </p:txBody>
      </p:sp>
      <p:sp>
        <p:nvSpPr>
          <p:cNvPr id="4" name="Symbol zastępczy tabeli 3"/>
          <p:cNvSpPr>
            <a:spLocks noGrp="1"/>
          </p:cNvSpPr>
          <p:nvPr>
            <p:ph type="tbl" sz="quarter" idx="16"/>
          </p:nvPr>
        </p:nvSpPr>
        <p:spPr>
          <a:xfrm>
            <a:off x="503238" y="1985963"/>
            <a:ext cx="11137900" cy="3922712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2893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4075976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 obsz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7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1" y="650463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z="1400" smtClean="0"/>
              <a:pPr/>
              <a:t>‹#›</a:t>
            </a:fld>
            <a:endParaRPr lang="pl-PL" sz="1400" dirty="0"/>
          </a:p>
        </p:txBody>
      </p:sp>
      <p:sp>
        <p:nvSpPr>
          <p:cNvPr id="8" name="Prostokąt 7"/>
          <p:cNvSpPr/>
          <p:nvPr userDrawn="1"/>
        </p:nvSpPr>
        <p:spPr>
          <a:xfrm>
            <a:off x="600076" y="4196544"/>
            <a:ext cx="3393893" cy="350861"/>
          </a:xfrm>
          <a:prstGeom prst="rect">
            <a:avLst/>
          </a:prstGeom>
          <a:solidFill>
            <a:srgbClr val="F7A600">
              <a:alpha val="50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11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Prostokąt 8"/>
          <p:cNvSpPr/>
          <p:nvPr userDrawn="1"/>
        </p:nvSpPr>
        <p:spPr>
          <a:xfrm>
            <a:off x="8201027" y="4196544"/>
            <a:ext cx="3393893" cy="350861"/>
          </a:xfrm>
          <a:prstGeom prst="rect">
            <a:avLst/>
          </a:prstGeom>
          <a:solidFill>
            <a:srgbClr val="F7A600">
              <a:alpha val="50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11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Prostokąt 9"/>
          <p:cNvSpPr/>
          <p:nvPr userDrawn="1"/>
        </p:nvSpPr>
        <p:spPr>
          <a:xfrm>
            <a:off x="4400552" y="4218085"/>
            <a:ext cx="3393893" cy="350861"/>
          </a:xfrm>
          <a:prstGeom prst="rect">
            <a:avLst/>
          </a:prstGeom>
          <a:solidFill>
            <a:srgbClr val="312783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11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1488804" y="1519235"/>
            <a:ext cx="1616436" cy="1832078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20" name="Symbol zastępczy obrazu 2"/>
          <p:cNvSpPr>
            <a:spLocks noGrp="1"/>
          </p:cNvSpPr>
          <p:nvPr>
            <p:ph type="pic" sz="quarter" idx="17"/>
          </p:nvPr>
        </p:nvSpPr>
        <p:spPr>
          <a:xfrm>
            <a:off x="9170266" y="1516591"/>
            <a:ext cx="1616436" cy="1832078"/>
          </a:xfrm>
        </p:spPr>
        <p:txBody>
          <a:bodyPr/>
          <a:lstStyle/>
          <a:p>
            <a:endParaRPr lang="pl-PL"/>
          </a:p>
        </p:txBody>
      </p:sp>
      <p:sp>
        <p:nvSpPr>
          <p:cNvPr id="21" name="Symbol zastępczy obrazu 2"/>
          <p:cNvSpPr>
            <a:spLocks noGrp="1"/>
          </p:cNvSpPr>
          <p:nvPr>
            <p:ph type="pic" sz="quarter" idx="18"/>
          </p:nvPr>
        </p:nvSpPr>
        <p:spPr>
          <a:xfrm>
            <a:off x="5289279" y="1516591"/>
            <a:ext cx="1616436" cy="1832078"/>
          </a:xfrm>
        </p:spPr>
        <p:txBody>
          <a:bodyPr/>
          <a:lstStyle/>
          <a:p>
            <a:endParaRPr lang="pl-PL"/>
          </a:p>
        </p:txBody>
      </p:sp>
      <p:sp>
        <p:nvSpPr>
          <p:cNvPr id="22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888603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/>
            </a:lvl1pPr>
            <a:lvl2pPr marL="457206" indent="0">
              <a:buFontTx/>
              <a:buNone/>
              <a:defRPr/>
            </a:lvl2pPr>
            <a:lvl3pPr marL="914411" indent="0">
              <a:buFontTx/>
              <a:buNone/>
              <a:defRPr/>
            </a:lvl3pPr>
            <a:lvl4pPr marL="1371617" indent="0">
              <a:buFontTx/>
              <a:buNone/>
              <a:defRPr/>
            </a:lvl4pPr>
            <a:lvl5pPr marL="1828823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23" name="Symbol zastępczy tekstu 19"/>
          <p:cNvSpPr>
            <a:spLocks noGrp="1"/>
          </p:cNvSpPr>
          <p:nvPr>
            <p:ph type="body" sz="quarter" idx="19" hasCustomPrompt="1"/>
          </p:nvPr>
        </p:nvSpPr>
        <p:spPr>
          <a:xfrm>
            <a:off x="8540437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/>
            </a:lvl1pPr>
            <a:lvl2pPr marL="457206" indent="0">
              <a:buFontTx/>
              <a:buNone/>
              <a:defRPr/>
            </a:lvl2pPr>
            <a:lvl3pPr marL="914411" indent="0">
              <a:buFontTx/>
              <a:buNone/>
              <a:defRPr/>
            </a:lvl3pPr>
            <a:lvl4pPr marL="1371617" indent="0">
              <a:buFontTx/>
              <a:buNone/>
              <a:defRPr/>
            </a:lvl4pPr>
            <a:lvl5pPr marL="1828823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24" name="Symbol zastępczy tekstu 19"/>
          <p:cNvSpPr>
            <a:spLocks noGrp="1"/>
          </p:cNvSpPr>
          <p:nvPr>
            <p:ph type="body" sz="quarter" idx="20" hasCustomPrompt="1"/>
          </p:nvPr>
        </p:nvSpPr>
        <p:spPr>
          <a:xfrm>
            <a:off x="4653420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6" indent="0">
              <a:buFontTx/>
              <a:buNone/>
              <a:defRPr/>
            </a:lvl2pPr>
            <a:lvl3pPr marL="914411" indent="0">
              <a:buFontTx/>
              <a:buNone/>
              <a:defRPr/>
            </a:lvl3pPr>
            <a:lvl4pPr marL="1371617" indent="0">
              <a:buFontTx/>
              <a:buNone/>
              <a:defRPr/>
            </a:lvl4pPr>
            <a:lvl5pPr marL="1828823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7485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86735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a 29"/>
          <p:cNvGrpSpPr/>
          <p:nvPr userDrawn="1"/>
        </p:nvGrpSpPr>
        <p:grpSpPr>
          <a:xfrm>
            <a:off x="2051218" y="5193680"/>
            <a:ext cx="10140782" cy="1043083"/>
            <a:chOff x="5272521" y="1909124"/>
            <a:chExt cx="9325981" cy="959272"/>
          </a:xfrm>
          <a:solidFill>
            <a:srgbClr val="312783"/>
          </a:solidFill>
        </p:grpSpPr>
        <p:sp>
          <p:nvSpPr>
            <p:cNvPr id="31" name="Trójkąt prostokątny 30"/>
            <p:cNvSpPr/>
            <p:nvPr/>
          </p:nvSpPr>
          <p:spPr>
            <a:xfrm flipH="1">
              <a:off x="5272521" y="1909124"/>
              <a:ext cx="1532963" cy="959272"/>
            </a:xfrm>
            <a:prstGeom prst="rtTriangle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11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2" name="Prostokąt 31"/>
            <p:cNvSpPr/>
            <p:nvPr/>
          </p:nvSpPr>
          <p:spPr>
            <a:xfrm rot="10800000">
              <a:off x="6796776" y="2227426"/>
              <a:ext cx="7801726" cy="322670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11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1" y="650463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z="1400" smtClean="0"/>
              <a:pPr/>
              <a:t>‹#›</a:t>
            </a:fld>
            <a:endParaRPr lang="pl-PL" sz="1400" dirty="0"/>
          </a:p>
        </p:txBody>
      </p:sp>
      <p:grpSp>
        <p:nvGrpSpPr>
          <p:cNvPr id="27" name="Grupa 26"/>
          <p:cNvGrpSpPr/>
          <p:nvPr userDrawn="1"/>
        </p:nvGrpSpPr>
        <p:grpSpPr>
          <a:xfrm>
            <a:off x="0" y="4544751"/>
            <a:ext cx="4876800" cy="1043082"/>
            <a:chOff x="-1" y="3292329"/>
            <a:chExt cx="3845169" cy="822430"/>
          </a:xfrm>
          <a:solidFill>
            <a:srgbClr val="F7A600"/>
          </a:solidFill>
        </p:grpSpPr>
        <p:sp>
          <p:nvSpPr>
            <p:cNvPr id="28" name="Trójkąt prostokątny 27"/>
            <p:cNvSpPr/>
            <p:nvPr/>
          </p:nvSpPr>
          <p:spPr>
            <a:xfrm rot="10800000" flipH="1">
              <a:off x="2312205" y="3292329"/>
              <a:ext cx="1532963" cy="822430"/>
            </a:xfrm>
            <a:prstGeom prst="rtTriangle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11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9" name="Prostokąt 28"/>
            <p:cNvSpPr/>
            <p:nvPr/>
          </p:nvSpPr>
          <p:spPr>
            <a:xfrm>
              <a:off x="-1" y="3565223"/>
              <a:ext cx="2320912" cy="276640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11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40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6" y="1853730"/>
            <a:ext cx="5502612" cy="173523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6" indent="0">
              <a:buFontTx/>
              <a:buNone/>
              <a:defRPr/>
            </a:lvl2pPr>
            <a:lvl3pPr marL="914411" indent="0">
              <a:buFontTx/>
              <a:buNone/>
              <a:defRPr/>
            </a:lvl3pPr>
            <a:lvl4pPr marL="1371617" indent="0">
              <a:buFontTx/>
              <a:buNone/>
              <a:defRPr/>
            </a:lvl4pPr>
            <a:lvl5pPr marL="1828823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41" name="Symbol zastępczy tekstu 19"/>
          <p:cNvSpPr>
            <a:spLocks noGrp="1"/>
          </p:cNvSpPr>
          <p:nvPr>
            <p:ph type="body" sz="quarter" idx="14" hasCustomPrompt="1"/>
          </p:nvPr>
        </p:nvSpPr>
        <p:spPr>
          <a:xfrm>
            <a:off x="4258963" y="5340583"/>
            <a:ext cx="7411211" cy="116405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6" indent="0">
              <a:buFontTx/>
              <a:buNone/>
              <a:defRPr/>
            </a:lvl2pPr>
            <a:lvl3pPr marL="914411" indent="0">
              <a:buFontTx/>
              <a:buNone/>
              <a:defRPr/>
            </a:lvl3pPr>
            <a:lvl4pPr marL="1371617" indent="0">
              <a:buFontTx/>
              <a:buNone/>
              <a:defRPr/>
            </a:lvl4pPr>
            <a:lvl5pPr marL="1828823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1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6534229" y="1"/>
            <a:ext cx="5657771" cy="5395913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1875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37938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1" y="64251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55145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650" r:id="rId2"/>
    <p:sldLayoutId id="2147483732" r:id="rId3"/>
    <p:sldLayoutId id="2147483651" r:id="rId4"/>
    <p:sldLayoutId id="2147483652" r:id="rId5"/>
    <p:sldLayoutId id="2147483741" r:id="rId6"/>
    <p:sldLayoutId id="2147483768" r:id="rId7"/>
    <p:sldLayoutId id="2147483654" r:id="rId8"/>
    <p:sldLayoutId id="2147483655" r:id="rId9"/>
    <p:sldLayoutId id="2147483656" r:id="rId10"/>
    <p:sldLayoutId id="2147483729" r:id="rId11"/>
    <p:sldLayoutId id="2147483769" r:id="rId12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39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3" indent="-228603" algn="l" defTabSz="914411" rtl="0" eaLnBrk="1" latinLnBrk="0" hangingPunct="1">
        <a:lnSpc>
          <a:spcPct val="90000"/>
        </a:lnSpc>
        <a:spcBef>
          <a:spcPts val="1000"/>
        </a:spcBef>
        <a:buClr>
          <a:srgbClr val="F7A600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8" indent="-228603" algn="l" defTabSz="914411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4" indent="-228603" algn="l" defTabSz="914411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0" indent="-228603" algn="l" defTabSz="914411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6" indent="-228603" algn="l" defTabSz="914411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7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3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8" indent="-228603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sz="quarter" idx="10"/>
          </p:nvPr>
        </p:nvSpPr>
        <p:spPr>
          <a:xfrm>
            <a:off x="4056611" y="3926891"/>
            <a:ext cx="7356764" cy="2440658"/>
          </a:xfrm>
        </p:spPr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Zmiany w zakresie zaopatrzenia w</a:t>
            </a:r>
          </a:p>
          <a:p>
            <a:r>
              <a:rPr lang="pl-PL" dirty="0">
                <a:solidFill>
                  <a:schemeClr val="tx1"/>
                </a:solidFill>
              </a:rPr>
              <a:t>wyroby medyczne - likwidacja ZPOSP.</a:t>
            </a:r>
          </a:p>
          <a:p>
            <a:r>
              <a:rPr lang="pl-PL" dirty="0">
                <a:solidFill>
                  <a:schemeClr val="tx1"/>
                </a:solidFill>
              </a:rPr>
              <a:t>Informacje dla świadczeniodawców.</a:t>
            </a:r>
          </a:p>
          <a:p>
            <a:r>
              <a:rPr lang="pl-PL" dirty="0">
                <a:solidFill>
                  <a:schemeClr val="tx1"/>
                </a:solidFill>
              </a:rPr>
              <a:t>Portal SZOI.</a:t>
            </a:r>
          </a:p>
        </p:txBody>
      </p:sp>
    </p:spTree>
    <p:extLst>
      <p:ext uri="{BB962C8B-B14F-4D97-AF65-F5344CB8AC3E}">
        <p14:creationId xmlns:p14="http://schemas.microsoft.com/office/powerpoint/2010/main" val="2206605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404664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</a:t>
            </a:r>
          </a:p>
        </p:txBody>
      </p:sp>
      <p:sp>
        <p:nvSpPr>
          <p:cNvPr id="6" name="Symbol zastępczy tekstu 6">
            <a:extLst>
              <a:ext uri="{FF2B5EF4-FFF2-40B4-BE49-F238E27FC236}">
                <a16:creationId xmlns:a16="http://schemas.microsoft.com/office/drawing/2014/main" id="{33EA9D2C-489F-7577-474D-47CFFF20EF3D}"/>
              </a:ext>
            </a:extLst>
          </p:cNvPr>
          <p:cNvSpPr txBox="1">
            <a:spLocks/>
          </p:cNvSpPr>
          <p:nvPr/>
        </p:nvSpPr>
        <p:spPr>
          <a:xfrm>
            <a:off x="454392" y="1137700"/>
            <a:ext cx="5148065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pl-PL" sz="1600" b="1" dirty="0">
                <a:solidFill>
                  <a:schemeClr val="tx1">
                    <a:lumMod val="50000"/>
                  </a:schemeClr>
                </a:solidFill>
              </a:rPr>
              <a:t>Opcje filtrowania listy pozycji sprawozdania eZWM [1 z 3]</a:t>
            </a: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  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3C272C08-C016-A64A-9080-FD64D16E1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819" y="1667235"/>
            <a:ext cx="8542532" cy="11067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Symbol zastępczy tekstu 6">
            <a:extLst>
              <a:ext uri="{FF2B5EF4-FFF2-40B4-BE49-F238E27FC236}">
                <a16:creationId xmlns:a16="http://schemas.microsoft.com/office/drawing/2014/main" id="{FB7BCA1B-10EF-E4F0-BC9E-F776A334164A}"/>
              </a:ext>
            </a:extLst>
          </p:cNvPr>
          <p:cNvSpPr txBox="1">
            <a:spLocks/>
          </p:cNvSpPr>
          <p:nvPr/>
        </p:nvSpPr>
        <p:spPr>
          <a:xfrm>
            <a:off x="123340" y="2925330"/>
            <a:ext cx="11913489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Numer umowy (wymagany) 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– wyświetla pozycje wygenerowane na podstawie danych o realizacji zleceń zaopatrzenia w ramach wskazanej umowy</a:t>
            </a:r>
          </a:p>
          <a:p>
            <a:pPr fontAlgn="auto">
              <a:spcAft>
                <a:spcPts val="0"/>
              </a:spcAft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Pozycja umowy 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– wyświetla pozycje wygenerowane na podstawie danych o realizacji zleceń zaopatrzenia </a:t>
            </a:r>
          </a:p>
          <a:p>
            <a:pPr marL="0" indent="0" fontAlgn="auto">
              <a:spcAft>
                <a:spcPts val="0"/>
              </a:spcAft>
              <a:buNone/>
            </a:pP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      w ramach określonego punktu umowy</a:t>
            </a:r>
          </a:p>
          <a:p>
            <a:pPr fontAlgn="auto">
              <a:spcAft>
                <a:spcPts val="0"/>
              </a:spcAft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Okres sprawozdawczy 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– umożliwia wyświetlenie pozycji rozliczeniowych wg okresu sprawozdawczego wydania wyrobu</a:t>
            </a:r>
          </a:p>
          <a:p>
            <a:pPr fontAlgn="auto">
              <a:spcAft>
                <a:spcPts val="0"/>
              </a:spcAft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Miejsce realizacji 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– umożliwia wyświetlenie pozycji rozliczeniowych wg miejsca wydania wyrobu </a:t>
            </a:r>
          </a:p>
        </p:txBody>
      </p:sp>
    </p:spTree>
    <p:extLst>
      <p:ext uri="{BB962C8B-B14F-4D97-AF65-F5344CB8AC3E}">
        <p14:creationId xmlns:p14="http://schemas.microsoft.com/office/powerpoint/2010/main" val="3998740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404664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</a:t>
            </a:r>
          </a:p>
        </p:txBody>
      </p:sp>
      <p:sp>
        <p:nvSpPr>
          <p:cNvPr id="6" name="Symbol zastępczy tekstu 6">
            <a:extLst>
              <a:ext uri="{FF2B5EF4-FFF2-40B4-BE49-F238E27FC236}">
                <a16:creationId xmlns:a16="http://schemas.microsoft.com/office/drawing/2014/main" id="{33EA9D2C-489F-7577-474D-47CFFF20EF3D}"/>
              </a:ext>
            </a:extLst>
          </p:cNvPr>
          <p:cNvSpPr txBox="1">
            <a:spLocks/>
          </p:cNvSpPr>
          <p:nvPr/>
        </p:nvSpPr>
        <p:spPr>
          <a:xfrm>
            <a:off x="412829" y="1139420"/>
            <a:ext cx="5148065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pl-PL" sz="1600" b="1" dirty="0">
                <a:solidFill>
                  <a:schemeClr val="tx1">
                    <a:lumMod val="50000"/>
                  </a:schemeClr>
                </a:solidFill>
              </a:rPr>
              <a:t>Opcje filtrowania listy pozycji sprawozdania eZWM [2 z 3]</a:t>
            </a: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  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3C272C08-C016-A64A-9080-FD64D16E1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1895" y="1679733"/>
            <a:ext cx="8542532" cy="11067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Symbol zastępczy tekstu 6">
            <a:extLst>
              <a:ext uri="{FF2B5EF4-FFF2-40B4-BE49-F238E27FC236}">
                <a16:creationId xmlns:a16="http://schemas.microsoft.com/office/drawing/2014/main" id="{FB7BCA1B-10EF-E4F0-BC9E-F776A334164A}"/>
              </a:ext>
            </a:extLst>
          </p:cNvPr>
          <p:cNvSpPr txBox="1">
            <a:spLocks/>
          </p:cNvSpPr>
          <p:nvPr/>
        </p:nvSpPr>
        <p:spPr>
          <a:xfrm>
            <a:off x="123341" y="2925330"/>
            <a:ext cx="8784986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Status pozycji 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w systemie KS-SIKCH</a:t>
            </a:r>
          </a:p>
          <a:p>
            <a:pPr lvl="1" fontAlgn="auto">
              <a:spcAft>
                <a:spcPts val="0"/>
              </a:spcAft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aktywna</a:t>
            </a:r>
          </a:p>
          <a:p>
            <a:pPr lvl="1" fontAlgn="auto">
              <a:spcAft>
                <a:spcPts val="0"/>
              </a:spcAft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skorygowana</a:t>
            </a:r>
            <a:endParaRPr lang="pl-PL" sz="2000" b="1" dirty="0">
              <a:solidFill>
                <a:schemeClr val="tx1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Status weryfikacji 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w systemie KS-SIKCH</a:t>
            </a:r>
          </a:p>
          <a:p>
            <a:pPr lvl="1" fontAlgn="auto">
              <a:spcAft>
                <a:spcPts val="0"/>
              </a:spcAft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do weryfikacji</a:t>
            </a:r>
          </a:p>
          <a:p>
            <a:pPr lvl="1" fontAlgn="auto">
              <a:spcAft>
                <a:spcPts val="0"/>
              </a:spcAft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pozytywna</a:t>
            </a:r>
          </a:p>
          <a:p>
            <a:pPr lvl="1" fontAlgn="auto">
              <a:spcAft>
                <a:spcPts val="0"/>
              </a:spcAft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negatywna</a:t>
            </a:r>
          </a:p>
          <a:p>
            <a:pPr fontAlgn="auto">
              <a:spcAft>
                <a:spcPts val="0"/>
              </a:spcAft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Status rozliczenia 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pozycji</a:t>
            </a:r>
          </a:p>
          <a:p>
            <a:pPr lvl="1" fontAlgn="auto">
              <a:spcAft>
                <a:spcPts val="0"/>
              </a:spcAft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pozycja rozliczona</a:t>
            </a:r>
          </a:p>
          <a:p>
            <a:pPr lvl="1" fontAlgn="auto">
              <a:spcAft>
                <a:spcPts val="0"/>
              </a:spcAft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pozycja nierozliczona</a:t>
            </a:r>
          </a:p>
        </p:txBody>
      </p:sp>
    </p:spTree>
    <p:extLst>
      <p:ext uri="{BB962C8B-B14F-4D97-AF65-F5344CB8AC3E}">
        <p14:creationId xmlns:p14="http://schemas.microsoft.com/office/powerpoint/2010/main" val="2789332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404664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</a:t>
            </a:r>
          </a:p>
        </p:txBody>
      </p:sp>
      <p:sp>
        <p:nvSpPr>
          <p:cNvPr id="6" name="Symbol zastępczy tekstu 6">
            <a:extLst>
              <a:ext uri="{FF2B5EF4-FFF2-40B4-BE49-F238E27FC236}">
                <a16:creationId xmlns:a16="http://schemas.microsoft.com/office/drawing/2014/main" id="{33EA9D2C-489F-7577-474D-47CFFF20EF3D}"/>
              </a:ext>
            </a:extLst>
          </p:cNvPr>
          <p:cNvSpPr txBox="1">
            <a:spLocks/>
          </p:cNvSpPr>
          <p:nvPr/>
        </p:nvSpPr>
        <p:spPr>
          <a:xfrm>
            <a:off x="570770" y="1213148"/>
            <a:ext cx="5148065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pl-PL" sz="1600" b="1" dirty="0">
                <a:solidFill>
                  <a:schemeClr val="tx1">
                    <a:lumMod val="50000"/>
                  </a:schemeClr>
                </a:solidFill>
              </a:rPr>
              <a:t>Opcje filtrowania listy pozycji sprawozdania eZWM [3 z 3]</a:t>
            </a: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  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3C272C08-C016-A64A-9080-FD64D16E1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263" y="1753461"/>
            <a:ext cx="8542532" cy="11067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Symbol zastępczy tekstu 6">
            <a:extLst>
              <a:ext uri="{FF2B5EF4-FFF2-40B4-BE49-F238E27FC236}">
                <a16:creationId xmlns:a16="http://schemas.microsoft.com/office/drawing/2014/main" id="{FB7BCA1B-10EF-E4F0-BC9E-F776A334164A}"/>
              </a:ext>
            </a:extLst>
          </p:cNvPr>
          <p:cNvSpPr txBox="1">
            <a:spLocks/>
          </p:cNvSpPr>
          <p:nvPr/>
        </p:nvSpPr>
        <p:spPr>
          <a:xfrm>
            <a:off x="389348" y="3400499"/>
            <a:ext cx="8784986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Skany UE 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– umożliwia wyświetlenie pozycji wymagających przekazania dokumentu uprawniającego</a:t>
            </a:r>
          </a:p>
          <a:p>
            <a:pPr lvl="1" fontAlgn="auto">
              <a:spcAft>
                <a:spcPts val="0"/>
              </a:spcAft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wszystkie realizacje</a:t>
            </a:r>
          </a:p>
          <a:p>
            <a:pPr lvl="1" fontAlgn="auto">
              <a:spcAft>
                <a:spcPts val="0"/>
              </a:spcAft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uprawnienie potwierdzane na podstawie dokumentu</a:t>
            </a:r>
          </a:p>
        </p:txBody>
      </p:sp>
    </p:spTree>
    <p:extLst>
      <p:ext uri="{BB962C8B-B14F-4D97-AF65-F5344CB8AC3E}">
        <p14:creationId xmlns:p14="http://schemas.microsoft.com/office/powerpoint/2010/main" val="2402610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4" name="Symbol zastępczy tekstu 6">
            <a:extLst>
              <a:ext uri="{FF2B5EF4-FFF2-40B4-BE49-F238E27FC236}">
                <a16:creationId xmlns:a16="http://schemas.microsoft.com/office/drawing/2014/main" id="{33EA9D2C-489F-7577-474D-47CFFF20EF3D}"/>
              </a:ext>
            </a:extLst>
          </p:cNvPr>
          <p:cNvSpPr txBox="1">
            <a:spLocks/>
          </p:cNvSpPr>
          <p:nvPr/>
        </p:nvSpPr>
        <p:spPr>
          <a:xfrm>
            <a:off x="205932" y="1421196"/>
            <a:ext cx="11229610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menu: Rozliczanie na podstawie danych eZWM &gt; </a:t>
            </a:r>
            <a:r>
              <a:rPr lang="pl-PL" sz="2000" b="1" dirty="0">
                <a:solidFill>
                  <a:srgbClr val="4B75B3"/>
                </a:solidFill>
              </a:rPr>
              <a:t>Raporty statystyczne - zaopatrzenie eZWM</a:t>
            </a:r>
            <a:endParaRPr lang="pl-PL" sz="2000" dirty="0">
              <a:solidFill>
                <a:srgbClr val="4B75B3"/>
              </a:solidFill>
            </a:endParaRPr>
          </a:p>
          <a:p>
            <a:pPr marL="0" indent="0">
              <a:buNone/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KROK 2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/ Przeglądanie i kontrola poprawności danych statystycznych w raporcie</a:t>
            </a:r>
          </a:p>
          <a:p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Raport tworzony jest w chwili wygenerowania pierwszej pozycji rozliczeniowej dla okresu sprawozdawczego oraz w przypadku, gdy istniejący raport w okresie został przyjęty w OW lub przekazany do weryfikacji (przez realizatora)</a:t>
            </a:r>
          </a:p>
          <a:p>
            <a:endParaRPr lang="pl-PL" sz="20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A19A7BFC-CACA-E979-9C60-0DE9F6D9A5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4923" y="3395538"/>
            <a:ext cx="7994073" cy="2962238"/>
          </a:xfrm>
          <a:prstGeom prst="rect">
            <a:avLst/>
          </a:prstGeom>
        </p:spPr>
      </p:pic>
      <p:sp>
        <p:nvSpPr>
          <p:cNvPr id="11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3102380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6">
            <a:extLst>
              <a:ext uri="{FF2B5EF4-FFF2-40B4-BE49-F238E27FC236}">
                <a16:creationId xmlns:a16="http://schemas.microsoft.com/office/drawing/2014/main" id="{33EA9D2C-489F-7577-474D-47CFFF20EF3D}"/>
              </a:ext>
            </a:extLst>
          </p:cNvPr>
          <p:cNvSpPr txBox="1">
            <a:spLocks/>
          </p:cNvSpPr>
          <p:nvPr/>
        </p:nvSpPr>
        <p:spPr>
          <a:xfrm>
            <a:off x="205932" y="1302439"/>
            <a:ext cx="9144000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Rozliczanie na podstawie danych eZWM &gt; </a:t>
            </a:r>
            <a:r>
              <a:rPr lang="pl-PL" sz="2000" b="1" dirty="0">
                <a:solidFill>
                  <a:srgbClr val="4B75B3"/>
                </a:solidFill>
              </a:rPr>
              <a:t>Raporty statystyczne -zaopatrzenie eZWM</a:t>
            </a:r>
            <a:endParaRPr lang="pl-PL" sz="2000" dirty="0">
              <a:solidFill>
                <a:srgbClr val="4B75B3"/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FBC15167-516E-EDE5-E51B-94F04DD63A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4321" y="1854431"/>
            <a:ext cx="9144000" cy="872696"/>
          </a:xfrm>
          <a:prstGeom prst="rect">
            <a:avLst/>
          </a:prstGeom>
          <a:solidFill>
            <a:srgbClr val="8EB2DA"/>
          </a:solidFill>
          <a:ln>
            <a:solidFill>
              <a:schemeClr val="accent1"/>
            </a:solidFill>
          </a:ln>
        </p:spPr>
      </p:pic>
      <p:sp>
        <p:nvSpPr>
          <p:cNvPr id="5" name="Symbol zastępczy tekstu 6">
            <a:extLst>
              <a:ext uri="{FF2B5EF4-FFF2-40B4-BE49-F238E27FC236}">
                <a16:creationId xmlns:a16="http://schemas.microsoft.com/office/drawing/2014/main" id="{4E5C039D-8690-1DC4-89DC-917773D197E6}"/>
              </a:ext>
            </a:extLst>
          </p:cNvPr>
          <p:cNvSpPr txBox="1">
            <a:spLocks/>
          </p:cNvSpPr>
          <p:nvPr/>
        </p:nvSpPr>
        <p:spPr>
          <a:xfrm>
            <a:off x="333394" y="2750485"/>
            <a:ext cx="11483468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KROK 3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/ Dla raportu o:</a:t>
            </a:r>
          </a:p>
          <a:p>
            <a:pPr lvl="1"/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Status raportu: </a:t>
            </a:r>
            <a:r>
              <a:rPr lang="pl-PL" sz="1600" b="1" dirty="0">
                <a:solidFill>
                  <a:schemeClr val="tx1">
                    <a:lumMod val="50000"/>
                  </a:schemeClr>
                </a:solidFill>
              </a:rPr>
              <a:t>Utworzony</a:t>
            </a:r>
            <a:endParaRPr lang="pl-PL" sz="1600" dirty="0">
              <a:solidFill>
                <a:schemeClr val="tx1">
                  <a:lumMod val="50000"/>
                </a:schemeClr>
              </a:solidFill>
            </a:endParaRPr>
          </a:p>
          <a:p>
            <a:pPr lvl="1"/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Stan weryfikacji:</a:t>
            </a:r>
            <a:r>
              <a:rPr lang="pl-PL" sz="1600" b="1" dirty="0">
                <a:solidFill>
                  <a:schemeClr val="tx1">
                    <a:lumMod val="50000"/>
                  </a:schemeClr>
                </a:solidFill>
              </a:rPr>
              <a:t> Przed weryfikacją</a:t>
            </a:r>
          </a:p>
          <a:p>
            <a:pPr marL="0" indent="0">
              <a:buNone/>
            </a:pP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realizator sprawdza:</a:t>
            </a:r>
          </a:p>
          <a:p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czy raport statystyczny zawiera wszystkie zrealizowane zlecenia  zaopatrzenia (opcja: </a:t>
            </a:r>
            <a:r>
              <a:rPr lang="pl-PL" sz="2000" u="sng" dirty="0">
                <a:solidFill>
                  <a:srgbClr val="4B75B3"/>
                </a:solidFill>
              </a:rPr>
              <a:t>pozycje raportu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)?</a:t>
            </a:r>
          </a:p>
          <a:p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czy w raporcie są pozycje rozliczeniowe wykonane dla pacjentów, których uprawnienie wymaga przekazania skanu dokumentu uprawniającego? (filtr na liście pozycji sprawozdania eZWM, </a:t>
            </a:r>
          </a:p>
          <a:p>
            <a:pPr marL="0" indent="0">
              <a:buNone/>
            </a:pP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       skany UE = upraw </a:t>
            </a:r>
            <a:r>
              <a:rPr lang="pl-PL" sz="2000" dirty="0" err="1">
                <a:solidFill>
                  <a:schemeClr val="tx1">
                    <a:lumMod val="50000"/>
                  </a:schemeClr>
                </a:solidFill>
              </a:rPr>
              <a:t>potw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. na podst. dok. UE)</a:t>
            </a:r>
          </a:p>
          <a:p>
            <a:pPr lvl="1"/>
            <a:r>
              <a:rPr lang="pl-PL" sz="1800" dirty="0">
                <a:solidFill>
                  <a:schemeClr val="tx1">
                    <a:lumMod val="50000"/>
                  </a:schemeClr>
                </a:solidFill>
              </a:rPr>
              <a:t>TAK – </a:t>
            </a:r>
            <a:r>
              <a:rPr lang="pl-PL" sz="1800" b="1" dirty="0">
                <a:solidFill>
                  <a:srgbClr val="C00000"/>
                </a:solidFill>
              </a:rPr>
              <a:t>wymagane sprawdzenie przekazania dokumentów UE </a:t>
            </a:r>
            <a:r>
              <a:rPr lang="pl-PL" sz="1800" dirty="0">
                <a:solidFill>
                  <a:schemeClr val="tx1">
                    <a:lumMod val="50000"/>
                  </a:schemeClr>
                </a:solidFill>
              </a:rPr>
              <a:t>(menu: Sprawozdawczość – Dokumenty uprawniające – ryczałt PSZ /realizacje zleceń eZWM)</a:t>
            </a:r>
          </a:p>
        </p:txBody>
      </p:sp>
      <p:sp>
        <p:nvSpPr>
          <p:cNvPr id="10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1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2832751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6">
            <a:extLst>
              <a:ext uri="{FF2B5EF4-FFF2-40B4-BE49-F238E27FC236}">
                <a16:creationId xmlns:a16="http://schemas.microsoft.com/office/drawing/2014/main" id="{33EA9D2C-489F-7577-474D-47CFFF20EF3D}"/>
              </a:ext>
            </a:extLst>
          </p:cNvPr>
          <p:cNvSpPr txBox="1">
            <a:spLocks/>
          </p:cNvSpPr>
          <p:nvPr/>
        </p:nvSpPr>
        <p:spPr>
          <a:xfrm>
            <a:off x="205932" y="1357448"/>
            <a:ext cx="11287800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menu: Sprawozdawczość –&gt; Dokumenty uprawniające –&gt; ryczałt PSZ /realizacje zleceń eZWM</a:t>
            </a:r>
          </a:p>
          <a:p>
            <a:pPr marL="0" indent="0">
              <a:buNone/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KROK 3’/ 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Wymaganie sprawdzenia przekazania dokumentów uprawniających</a:t>
            </a:r>
          </a:p>
          <a:p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Zestawienie zawiera listę dokumentów uprawniających do świadczeń, które powinien otrzymać OW NFZ w wybranym okresie w celu rozliczenia pozycji</a:t>
            </a:r>
          </a:p>
          <a:p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Konieczne jest przekazanie skanu dla dokumentów (operacja: </a:t>
            </a:r>
            <a:r>
              <a:rPr lang="pl-PL" sz="2000" u="sng" dirty="0">
                <a:solidFill>
                  <a:schemeClr val="tx1">
                    <a:lumMod val="50000"/>
                  </a:schemeClr>
                </a:solidFill>
              </a:rPr>
              <a:t>dodaj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), w których wskazano, że NFZ nie posiada dokumentacji (kolumna: Skan w NFZ = NIE) 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C15F8C67-7467-5E71-277A-C918D662CC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994" y="3837242"/>
            <a:ext cx="9144000" cy="26399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Prostokąt 4">
            <a:extLst>
              <a:ext uri="{FF2B5EF4-FFF2-40B4-BE49-F238E27FC236}">
                <a16:creationId xmlns:a16="http://schemas.microsoft.com/office/drawing/2014/main" id="{2318FABA-3E44-2786-6EA7-74FAD84E4292}"/>
              </a:ext>
            </a:extLst>
          </p:cNvPr>
          <p:cNvSpPr/>
          <p:nvPr/>
        </p:nvSpPr>
        <p:spPr>
          <a:xfrm>
            <a:off x="9552384" y="5157192"/>
            <a:ext cx="432048" cy="792088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2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3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3075184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6">
            <a:extLst>
              <a:ext uri="{FF2B5EF4-FFF2-40B4-BE49-F238E27FC236}">
                <a16:creationId xmlns:a16="http://schemas.microsoft.com/office/drawing/2014/main" id="{33EA9D2C-489F-7577-474D-47CFFF20EF3D}"/>
              </a:ext>
            </a:extLst>
          </p:cNvPr>
          <p:cNvSpPr txBox="1">
            <a:spLocks/>
          </p:cNvSpPr>
          <p:nvPr/>
        </p:nvSpPr>
        <p:spPr>
          <a:xfrm>
            <a:off x="205932" y="1358643"/>
            <a:ext cx="9144000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Rozliczanie na podstawie danych eZWM &gt; </a:t>
            </a:r>
            <a:r>
              <a:rPr lang="pl-PL" sz="2000" b="1" dirty="0">
                <a:solidFill>
                  <a:srgbClr val="4B75B3"/>
                </a:solidFill>
              </a:rPr>
              <a:t>Raporty statystyczne -zaopatrzenie eZWM</a:t>
            </a:r>
            <a:endParaRPr lang="pl-PL" sz="2000" dirty="0">
              <a:solidFill>
                <a:srgbClr val="4B75B3"/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FBC15167-516E-EDE5-E51B-94F04DD63A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657" y="1783084"/>
            <a:ext cx="9144000" cy="872696"/>
          </a:xfrm>
          <a:prstGeom prst="rect">
            <a:avLst/>
          </a:prstGeom>
          <a:solidFill>
            <a:srgbClr val="8EB2DA"/>
          </a:solidFill>
          <a:ln>
            <a:solidFill>
              <a:schemeClr val="accent1"/>
            </a:solidFill>
          </a:ln>
        </p:spPr>
      </p:pic>
      <p:sp>
        <p:nvSpPr>
          <p:cNvPr id="5" name="Symbol zastępczy tekstu 6">
            <a:extLst>
              <a:ext uri="{FF2B5EF4-FFF2-40B4-BE49-F238E27FC236}">
                <a16:creationId xmlns:a16="http://schemas.microsoft.com/office/drawing/2014/main" id="{4E5C039D-8690-1DC4-89DC-917773D197E6}"/>
              </a:ext>
            </a:extLst>
          </p:cNvPr>
          <p:cNvSpPr txBox="1">
            <a:spLocks/>
          </p:cNvSpPr>
          <p:nvPr/>
        </p:nvSpPr>
        <p:spPr>
          <a:xfrm>
            <a:off x="205932" y="2681536"/>
            <a:ext cx="11986068" cy="4176464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KROK 4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/ Po sprawdzeniu i ewentualnym uzupełnieniu raportu należy przekazać go </a:t>
            </a:r>
            <a:br>
              <a:rPr lang="pl-PL" sz="20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do weryfikacji w OW NFZ (operacja: </a:t>
            </a:r>
            <a:r>
              <a:rPr lang="pl-PL" sz="2000" u="sng" dirty="0">
                <a:solidFill>
                  <a:schemeClr val="tx2"/>
                </a:solidFill>
              </a:rPr>
              <a:t>przekaż do weryfikacji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) - status raportu zaopatrzenia eZWM ulegnie zmianie na „Przekazany”</a:t>
            </a:r>
          </a:p>
          <a:p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domyślnie proces weryfikacji w OW NFZ uruchamiany jest automatycznie</a:t>
            </a:r>
          </a:p>
          <a:p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proces weryfikacji raportu statystycznego eZWM obejmuje tylko sprawdzenia, które nie są wykonywane w trakcie weryfikacji realizacji zlecenia zaopatrzenia w aplikacji eZWM</a:t>
            </a:r>
          </a:p>
          <a:p>
            <a:pPr marL="0" indent="0">
              <a:buNone/>
            </a:pPr>
            <a:endParaRPr lang="pl-PL" sz="20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Zakończenie procesu weryfikacji spowoduje zmianę </a:t>
            </a:r>
          </a:p>
          <a:p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statusu raportu na „Zamknięty”</a:t>
            </a:r>
          </a:p>
          <a:p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statusu weryfikacji na „Zakończona”</a:t>
            </a:r>
          </a:p>
          <a:p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wyświetlenie liczby wykrytych problemów weryfikacji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8023B364-C1AF-62AD-BD5D-2B5E0D704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4232" y="5439504"/>
            <a:ext cx="4058216" cy="590632"/>
          </a:xfrm>
          <a:prstGeom prst="rect">
            <a:avLst/>
          </a:prstGeom>
          <a:ln>
            <a:solidFill>
              <a:srgbClr val="8EB2DA"/>
            </a:solidFill>
          </a:ln>
        </p:spPr>
      </p:pic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2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2552078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6">
            <a:extLst>
              <a:ext uri="{FF2B5EF4-FFF2-40B4-BE49-F238E27FC236}">
                <a16:creationId xmlns:a16="http://schemas.microsoft.com/office/drawing/2014/main" id="{33EA9D2C-489F-7577-474D-47CFFF20EF3D}"/>
              </a:ext>
            </a:extLst>
          </p:cNvPr>
          <p:cNvSpPr txBox="1">
            <a:spLocks/>
          </p:cNvSpPr>
          <p:nvPr/>
        </p:nvSpPr>
        <p:spPr>
          <a:xfrm>
            <a:off x="205932" y="1357448"/>
            <a:ext cx="9144000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Rozliczanie na podstawie danych eZWM </a:t>
            </a:r>
            <a:r>
              <a:rPr lang="pl-PL" sz="2000" b="1" dirty="0">
                <a:solidFill>
                  <a:srgbClr val="4B75B3"/>
                </a:solidFill>
              </a:rPr>
              <a:t>&gt; Żądanie rozliczenia eZWM</a:t>
            </a:r>
          </a:p>
        </p:txBody>
      </p:sp>
      <p:sp>
        <p:nvSpPr>
          <p:cNvPr id="5" name="Symbol zastępczy tekstu 6">
            <a:extLst>
              <a:ext uri="{FF2B5EF4-FFF2-40B4-BE49-F238E27FC236}">
                <a16:creationId xmlns:a16="http://schemas.microsoft.com/office/drawing/2014/main" id="{4E5C039D-8690-1DC4-89DC-917773D197E6}"/>
              </a:ext>
            </a:extLst>
          </p:cNvPr>
          <p:cNvSpPr txBox="1">
            <a:spLocks/>
          </p:cNvSpPr>
          <p:nvPr/>
        </p:nvSpPr>
        <p:spPr>
          <a:xfrm>
            <a:off x="205932" y="1836818"/>
            <a:ext cx="11672955" cy="4176464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KROK 5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/ Realizator dodaje i przekazuje do OW żądanie rozliczenia eZWM </a:t>
            </a:r>
          </a:p>
          <a:p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Pozycje rozliczeniowe eZWM zweryfikowane z wynikiem pozytywnym ujmowane są do żądania rozliczenia  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7416EC5C-6582-1643-064E-DCF4D7307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352" y="3097906"/>
            <a:ext cx="7979412" cy="319468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Dowolny kształt: kształt 5">
            <a:extLst>
              <a:ext uri="{FF2B5EF4-FFF2-40B4-BE49-F238E27FC236}">
                <a16:creationId xmlns:a16="http://schemas.microsoft.com/office/drawing/2014/main" id="{736C8A97-42CC-1971-6FB3-FD222287C00D}"/>
              </a:ext>
            </a:extLst>
          </p:cNvPr>
          <p:cNvSpPr/>
          <p:nvPr/>
        </p:nvSpPr>
        <p:spPr>
          <a:xfrm>
            <a:off x="8208460" y="4534795"/>
            <a:ext cx="1368040" cy="511763"/>
          </a:xfrm>
          <a:custGeom>
            <a:avLst/>
            <a:gdLst>
              <a:gd name="connsiteX0" fmla="*/ 686894 w 1368040"/>
              <a:gd name="connsiteY0" fmla="*/ 71022 h 511763"/>
              <a:gd name="connsiteX1" fmla="*/ 163111 w 1368040"/>
              <a:gd name="connsiteY1" fmla="*/ 88777 h 511763"/>
              <a:gd name="connsiteX2" fmla="*/ 12191 w 1368040"/>
              <a:gd name="connsiteY2" fmla="*/ 355107 h 511763"/>
              <a:gd name="connsiteX3" fmla="*/ 429441 w 1368040"/>
              <a:gd name="connsiteY3" fmla="*/ 497150 h 511763"/>
              <a:gd name="connsiteX4" fmla="*/ 926591 w 1368040"/>
              <a:gd name="connsiteY4" fmla="*/ 497150 h 511763"/>
              <a:gd name="connsiteX5" fmla="*/ 1352719 w 1368040"/>
              <a:gd name="connsiteY5" fmla="*/ 408373 h 511763"/>
              <a:gd name="connsiteX6" fmla="*/ 1210676 w 1368040"/>
              <a:gd name="connsiteY6" fmla="*/ 97655 h 511763"/>
              <a:gd name="connsiteX7" fmla="*/ 615872 w 1368040"/>
              <a:gd name="connsiteY7" fmla="*/ 0 h 511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68040" h="511763">
                <a:moveTo>
                  <a:pt x="686894" y="71022"/>
                </a:moveTo>
                <a:cubicBezTo>
                  <a:pt x="481227" y="56226"/>
                  <a:pt x="275561" y="41430"/>
                  <a:pt x="163111" y="88777"/>
                </a:cubicBezTo>
                <a:cubicBezTo>
                  <a:pt x="50661" y="136124"/>
                  <a:pt x="-32197" y="287045"/>
                  <a:pt x="12191" y="355107"/>
                </a:cubicBezTo>
                <a:cubicBezTo>
                  <a:pt x="56579" y="423169"/>
                  <a:pt x="277041" y="473476"/>
                  <a:pt x="429441" y="497150"/>
                </a:cubicBezTo>
                <a:cubicBezTo>
                  <a:pt x="581841" y="520824"/>
                  <a:pt x="772711" y="511946"/>
                  <a:pt x="926591" y="497150"/>
                </a:cubicBezTo>
                <a:cubicBezTo>
                  <a:pt x="1080471" y="482354"/>
                  <a:pt x="1305372" y="474956"/>
                  <a:pt x="1352719" y="408373"/>
                </a:cubicBezTo>
                <a:cubicBezTo>
                  <a:pt x="1400067" y="341791"/>
                  <a:pt x="1333484" y="165717"/>
                  <a:pt x="1210676" y="97655"/>
                </a:cubicBezTo>
                <a:cubicBezTo>
                  <a:pt x="1087868" y="29593"/>
                  <a:pt x="851870" y="14796"/>
                  <a:pt x="615872" y="0"/>
                </a:cubicBezTo>
              </a:path>
            </a:pathLst>
          </a:custGeom>
          <a:noFill/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2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393122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6">
            <a:extLst>
              <a:ext uri="{FF2B5EF4-FFF2-40B4-BE49-F238E27FC236}">
                <a16:creationId xmlns:a16="http://schemas.microsoft.com/office/drawing/2014/main" id="{33EA9D2C-489F-7577-474D-47CFFF20EF3D}"/>
              </a:ext>
            </a:extLst>
          </p:cNvPr>
          <p:cNvSpPr txBox="1">
            <a:spLocks/>
          </p:cNvSpPr>
          <p:nvPr/>
        </p:nvSpPr>
        <p:spPr>
          <a:xfrm>
            <a:off x="205932" y="1280018"/>
            <a:ext cx="8938068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Rozliczanie na podstawie danych eZWM </a:t>
            </a:r>
            <a:r>
              <a:rPr lang="pl-PL" sz="2000" b="1" dirty="0">
                <a:solidFill>
                  <a:srgbClr val="4B75B3"/>
                </a:solidFill>
              </a:rPr>
              <a:t>&gt; Żądanie rozliczenia eZWM, </a:t>
            </a:r>
            <a:br>
              <a:rPr lang="pl-PL" sz="2000" b="1" dirty="0">
                <a:solidFill>
                  <a:srgbClr val="4B75B3"/>
                </a:solidFill>
              </a:rPr>
            </a:br>
            <a:r>
              <a:rPr lang="pl-PL" sz="2000" dirty="0">
                <a:solidFill>
                  <a:srgbClr val="4B75B3"/>
                </a:solidFill>
              </a:rPr>
              <a:t>operacja: </a:t>
            </a:r>
            <a:r>
              <a:rPr lang="pl-PL" sz="2000" b="1" dirty="0">
                <a:solidFill>
                  <a:srgbClr val="4B75B3"/>
                </a:solidFill>
              </a:rPr>
              <a:t>Dodawanie żądania</a:t>
            </a:r>
          </a:p>
        </p:txBody>
      </p:sp>
      <p:sp>
        <p:nvSpPr>
          <p:cNvPr id="5" name="Symbol zastępczy tekstu 6">
            <a:extLst>
              <a:ext uri="{FF2B5EF4-FFF2-40B4-BE49-F238E27FC236}">
                <a16:creationId xmlns:a16="http://schemas.microsoft.com/office/drawing/2014/main" id="{4E5C039D-8690-1DC4-89DC-917773D197E6}"/>
              </a:ext>
            </a:extLst>
          </p:cNvPr>
          <p:cNvSpPr txBox="1">
            <a:spLocks/>
          </p:cNvSpPr>
          <p:nvPr/>
        </p:nvSpPr>
        <p:spPr>
          <a:xfrm>
            <a:off x="205932" y="2166834"/>
            <a:ext cx="2529347" cy="755831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Aplikacja kontroluje poprawność wybrania okresu sprawozdawczego </a:t>
            </a:r>
            <a:br>
              <a:rPr lang="pl-PL" sz="20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w zakresie przygotowania żądania rozliczenia eZWM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6BAB25C-CB32-1AB0-B7C3-690CA8008D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7898" y="2032938"/>
            <a:ext cx="6166268" cy="2433598"/>
          </a:xfrm>
          <a:prstGeom prst="rect">
            <a:avLst/>
          </a:prstGeom>
          <a:ln>
            <a:solidFill>
              <a:srgbClr val="8EB2DA"/>
            </a:solidFill>
          </a:ln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F417D2DD-CEA5-FD8D-3F1E-BC20E133D0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3713" y="4466536"/>
            <a:ext cx="7020905" cy="1914792"/>
          </a:xfrm>
          <a:prstGeom prst="rect">
            <a:avLst/>
          </a:prstGeom>
          <a:ln>
            <a:solidFill>
              <a:srgbClr val="8EB2DA"/>
            </a:solidFill>
          </a:ln>
        </p:spPr>
      </p:pic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2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21533755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0650B9D3-947A-AEAC-7FAD-D81668834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7418" y="3199558"/>
            <a:ext cx="9144000" cy="3441687"/>
          </a:xfrm>
          <a:prstGeom prst="rect">
            <a:avLst/>
          </a:prstGeom>
          <a:ln>
            <a:solidFill>
              <a:srgbClr val="8EB2DA"/>
            </a:solidFill>
          </a:ln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38FD5DEA-C303-A5FA-94C1-018C16818F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5453" y="1757410"/>
            <a:ext cx="4075544" cy="1420353"/>
          </a:xfrm>
          <a:prstGeom prst="rect">
            <a:avLst/>
          </a:prstGeom>
          <a:ln>
            <a:solidFill>
              <a:srgbClr val="8EB2DA"/>
            </a:solidFill>
          </a:ln>
        </p:spPr>
      </p:pic>
      <p:sp>
        <p:nvSpPr>
          <p:cNvPr id="10" name="Dowolny kształt: kształt 9">
            <a:extLst>
              <a:ext uri="{FF2B5EF4-FFF2-40B4-BE49-F238E27FC236}">
                <a16:creationId xmlns:a16="http://schemas.microsoft.com/office/drawing/2014/main" id="{D03F25D6-7314-6BDD-32E0-815F40DA916A}"/>
              </a:ext>
            </a:extLst>
          </p:cNvPr>
          <p:cNvSpPr/>
          <p:nvPr/>
        </p:nvSpPr>
        <p:spPr>
          <a:xfrm>
            <a:off x="7637621" y="6155653"/>
            <a:ext cx="899909" cy="319337"/>
          </a:xfrm>
          <a:custGeom>
            <a:avLst/>
            <a:gdLst>
              <a:gd name="connsiteX0" fmla="*/ 417278 w 899909"/>
              <a:gd name="connsiteY0" fmla="*/ 25627 h 319337"/>
              <a:gd name="connsiteX1" fmla="*/ 44416 w 899909"/>
              <a:gd name="connsiteY1" fmla="*/ 25627 h 319337"/>
              <a:gd name="connsiteX2" fmla="*/ 44416 w 899909"/>
              <a:gd name="connsiteY2" fmla="*/ 291957 h 319337"/>
              <a:gd name="connsiteX3" fmla="*/ 381767 w 899909"/>
              <a:gd name="connsiteY3" fmla="*/ 309712 h 319337"/>
              <a:gd name="connsiteX4" fmla="*/ 870039 w 899909"/>
              <a:gd name="connsiteY4" fmla="*/ 283079 h 319337"/>
              <a:gd name="connsiteX5" fmla="*/ 799018 w 899909"/>
              <a:gd name="connsiteY5" fmla="*/ 105526 h 319337"/>
              <a:gd name="connsiteX6" fmla="*/ 408400 w 899909"/>
              <a:gd name="connsiteY6" fmla="*/ 78893 h 319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909" h="319337">
                <a:moveTo>
                  <a:pt x="417278" y="25627"/>
                </a:moveTo>
                <a:cubicBezTo>
                  <a:pt x="261919" y="3433"/>
                  <a:pt x="106560" y="-18761"/>
                  <a:pt x="44416" y="25627"/>
                </a:cubicBezTo>
                <a:cubicBezTo>
                  <a:pt x="-17728" y="70015"/>
                  <a:pt x="-11809" y="244610"/>
                  <a:pt x="44416" y="291957"/>
                </a:cubicBezTo>
                <a:cubicBezTo>
                  <a:pt x="100641" y="339305"/>
                  <a:pt x="244163" y="311192"/>
                  <a:pt x="381767" y="309712"/>
                </a:cubicBezTo>
                <a:cubicBezTo>
                  <a:pt x="519371" y="308232"/>
                  <a:pt x="800497" y="317110"/>
                  <a:pt x="870039" y="283079"/>
                </a:cubicBezTo>
                <a:cubicBezTo>
                  <a:pt x="939581" y="249048"/>
                  <a:pt x="875958" y="139557"/>
                  <a:pt x="799018" y="105526"/>
                </a:cubicBezTo>
                <a:cubicBezTo>
                  <a:pt x="722078" y="71495"/>
                  <a:pt x="565239" y="75194"/>
                  <a:pt x="408400" y="78893"/>
                </a:cubicBezTo>
              </a:path>
            </a:pathLst>
          </a:custGeom>
          <a:noFill/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D3CFB03D-7C71-F443-B83D-9EC492126F04}"/>
              </a:ext>
            </a:extLst>
          </p:cNvPr>
          <p:cNvSpPr txBox="1">
            <a:spLocks/>
          </p:cNvSpPr>
          <p:nvPr/>
        </p:nvSpPr>
        <p:spPr>
          <a:xfrm>
            <a:off x="205932" y="1217097"/>
            <a:ext cx="8938068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Rozliczanie na podstawie danych eZWM </a:t>
            </a:r>
            <a:r>
              <a:rPr lang="pl-PL" sz="2000" b="1" dirty="0">
                <a:solidFill>
                  <a:srgbClr val="4B75B3"/>
                </a:solidFill>
              </a:rPr>
              <a:t>&gt; Żądanie rozliczenia eZWM, </a:t>
            </a:r>
            <a:br>
              <a:rPr lang="pl-PL" sz="2000" b="1" dirty="0">
                <a:solidFill>
                  <a:srgbClr val="4B75B3"/>
                </a:solidFill>
              </a:rPr>
            </a:br>
            <a:r>
              <a:rPr lang="pl-PL" sz="2000" dirty="0">
                <a:solidFill>
                  <a:srgbClr val="4B75B3"/>
                </a:solidFill>
              </a:rPr>
              <a:t>operacja: </a:t>
            </a:r>
            <a:r>
              <a:rPr lang="pl-PL" sz="2000" b="1" dirty="0">
                <a:solidFill>
                  <a:srgbClr val="4B75B3"/>
                </a:solidFill>
              </a:rPr>
              <a:t>Dodawanie żądania</a:t>
            </a:r>
          </a:p>
        </p:txBody>
      </p:sp>
      <p:sp>
        <p:nvSpPr>
          <p:cNvPr id="12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3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1031098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91194" y="149629"/>
            <a:ext cx="12086704" cy="660030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endParaRPr lang="pl-PL" sz="2000" b="1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pl-PL" sz="2000" b="1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pl-PL" sz="2000" b="1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 algn="ctr">
              <a:lnSpc>
                <a:spcPct val="120000"/>
              </a:lnSpc>
              <a:buNone/>
            </a:pPr>
            <a:endParaRPr lang="pl-PL" sz="2000" b="1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Wszystkie dane zawarte w prezentacji są danymi testowymi</a:t>
            </a:r>
            <a:endParaRPr lang="pl-PL" sz="17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948158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6">
            <a:extLst>
              <a:ext uri="{FF2B5EF4-FFF2-40B4-BE49-F238E27FC236}">
                <a16:creationId xmlns:a16="http://schemas.microsoft.com/office/drawing/2014/main" id="{4E5C039D-8690-1DC4-89DC-917773D197E6}"/>
              </a:ext>
            </a:extLst>
          </p:cNvPr>
          <p:cNvSpPr txBox="1">
            <a:spLocks/>
          </p:cNvSpPr>
          <p:nvPr/>
        </p:nvSpPr>
        <p:spPr>
          <a:xfrm>
            <a:off x="205932" y="1968044"/>
            <a:ext cx="11722832" cy="4176464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KROK 6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/ Realizator sprawdza wynik przetworzenia żądania rozliczenia eZWM </a:t>
            </a:r>
          </a:p>
          <a:p>
            <a:r>
              <a:rPr lang="pl-PL" sz="2000" u="sng" dirty="0">
                <a:solidFill>
                  <a:srgbClr val="0066CC"/>
                </a:solidFill>
              </a:rPr>
              <a:t>pozycje nieuznane</a:t>
            </a:r>
          </a:p>
          <a:p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Czy zostały wygenerowane szablony zestawienia refundacyjnego eZWM?</a:t>
            </a:r>
          </a:p>
        </p:txBody>
      </p:sp>
      <p:sp>
        <p:nvSpPr>
          <p:cNvPr id="6" name="Dowolny kształt: kształt 5">
            <a:extLst>
              <a:ext uri="{FF2B5EF4-FFF2-40B4-BE49-F238E27FC236}">
                <a16:creationId xmlns:a16="http://schemas.microsoft.com/office/drawing/2014/main" id="{736C8A97-42CC-1971-6FB3-FD222287C00D}"/>
              </a:ext>
            </a:extLst>
          </p:cNvPr>
          <p:cNvSpPr/>
          <p:nvPr/>
        </p:nvSpPr>
        <p:spPr>
          <a:xfrm>
            <a:off x="9075584" y="4509857"/>
            <a:ext cx="1368040" cy="511763"/>
          </a:xfrm>
          <a:custGeom>
            <a:avLst/>
            <a:gdLst>
              <a:gd name="connsiteX0" fmla="*/ 686894 w 1368040"/>
              <a:gd name="connsiteY0" fmla="*/ 71022 h 511763"/>
              <a:gd name="connsiteX1" fmla="*/ 163111 w 1368040"/>
              <a:gd name="connsiteY1" fmla="*/ 88777 h 511763"/>
              <a:gd name="connsiteX2" fmla="*/ 12191 w 1368040"/>
              <a:gd name="connsiteY2" fmla="*/ 355107 h 511763"/>
              <a:gd name="connsiteX3" fmla="*/ 429441 w 1368040"/>
              <a:gd name="connsiteY3" fmla="*/ 497150 h 511763"/>
              <a:gd name="connsiteX4" fmla="*/ 926591 w 1368040"/>
              <a:gd name="connsiteY4" fmla="*/ 497150 h 511763"/>
              <a:gd name="connsiteX5" fmla="*/ 1352719 w 1368040"/>
              <a:gd name="connsiteY5" fmla="*/ 408373 h 511763"/>
              <a:gd name="connsiteX6" fmla="*/ 1210676 w 1368040"/>
              <a:gd name="connsiteY6" fmla="*/ 97655 h 511763"/>
              <a:gd name="connsiteX7" fmla="*/ 615872 w 1368040"/>
              <a:gd name="connsiteY7" fmla="*/ 0 h 511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68040" h="511763">
                <a:moveTo>
                  <a:pt x="686894" y="71022"/>
                </a:moveTo>
                <a:cubicBezTo>
                  <a:pt x="481227" y="56226"/>
                  <a:pt x="275561" y="41430"/>
                  <a:pt x="163111" y="88777"/>
                </a:cubicBezTo>
                <a:cubicBezTo>
                  <a:pt x="50661" y="136124"/>
                  <a:pt x="-32197" y="287045"/>
                  <a:pt x="12191" y="355107"/>
                </a:cubicBezTo>
                <a:cubicBezTo>
                  <a:pt x="56579" y="423169"/>
                  <a:pt x="277041" y="473476"/>
                  <a:pt x="429441" y="497150"/>
                </a:cubicBezTo>
                <a:cubicBezTo>
                  <a:pt x="581841" y="520824"/>
                  <a:pt x="772711" y="511946"/>
                  <a:pt x="926591" y="497150"/>
                </a:cubicBezTo>
                <a:cubicBezTo>
                  <a:pt x="1080471" y="482354"/>
                  <a:pt x="1305372" y="474956"/>
                  <a:pt x="1352719" y="408373"/>
                </a:cubicBezTo>
                <a:cubicBezTo>
                  <a:pt x="1400067" y="341791"/>
                  <a:pt x="1333484" y="165717"/>
                  <a:pt x="1210676" y="97655"/>
                </a:cubicBezTo>
                <a:cubicBezTo>
                  <a:pt x="1087868" y="29593"/>
                  <a:pt x="851870" y="14796"/>
                  <a:pt x="615872" y="0"/>
                </a:cubicBezTo>
              </a:path>
            </a:pathLst>
          </a:custGeom>
          <a:noFill/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AE87688D-54E2-6AB8-EA8B-1449710C32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100849"/>
            <a:ext cx="9116291" cy="3485910"/>
          </a:xfrm>
          <a:prstGeom prst="rect">
            <a:avLst/>
          </a:prstGeom>
          <a:ln>
            <a:solidFill>
              <a:srgbClr val="8EB2DA"/>
            </a:solidFill>
          </a:ln>
        </p:spPr>
      </p:pic>
      <p:sp>
        <p:nvSpPr>
          <p:cNvPr id="10" name="Symbol zastępczy tekstu 6">
            <a:extLst>
              <a:ext uri="{FF2B5EF4-FFF2-40B4-BE49-F238E27FC236}">
                <a16:creationId xmlns:a16="http://schemas.microsoft.com/office/drawing/2014/main" id="{F52CF792-B4D7-2794-4732-7461CF457DB9}"/>
              </a:ext>
            </a:extLst>
          </p:cNvPr>
          <p:cNvSpPr txBox="1">
            <a:spLocks/>
          </p:cNvSpPr>
          <p:nvPr/>
        </p:nvSpPr>
        <p:spPr>
          <a:xfrm>
            <a:off x="205932" y="1340516"/>
            <a:ext cx="8938068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Rozliczanie na podstawie danych eZWM </a:t>
            </a:r>
            <a:r>
              <a:rPr lang="pl-PL" sz="2000" b="1" dirty="0">
                <a:solidFill>
                  <a:srgbClr val="4B75B3"/>
                </a:solidFill>
              </a:rPr>
              <a:t>&gt; Żądanie rozliczenia eZWM </a:t>
            </a:r>
            <a:br>
              <a:rPr lang="pl-PL" sz="2000" b="1" dirty="0">
                <a:solidFill>
                  <a:srgbClr val="4B75B3"/>
                </a:solidFill>
              </a:rPr>
            </a:br>
            <a:endParaRPr lang="pl-PL" sz="2000" b="1" dirty="0">
              <a:solidFill>
                <a:srgbClr val="4B75B3"/>
              </a:solidFill>
            </a:endParaRP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9736D3EA-B188-8636-400D-AC4327818F0E}"/>
              </a:ext>
            </a:extLst>
          </p:cNvPr>
          <p:cNvSpPr/>
          <p:nvPr/>
        </p:nvSpPr>
        <p:spPr>
          <a:xfrm>
            <a:off x="7896200" y="5913530"/>
            <a:ext cx="1008112" cy="539807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2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3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3691750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0DF21D44-31A3-9940-0958-71196E9AEB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8846" y="2527069"/>
            <a:ext cx="7697491" cy="3925109"/>
          </a:xfrm>
          <a:prstGeom prst="rect">
            <a:avLst/>
          </a:prstGeom>
          <a:ln>
            <a:solidFill>
              <a:srgbClr val="8EB2DA"/>
            </a:solidFill>
          </a:ln>
        </p:spPr>
      </p:pic>
      <p:sp>
        <p:nvSpPr>
          <p:cNvPr id="5" name="Symbol zastępczy tekstu 6">
            <a:extLst>
              <a:ext uri="{FF2B5EF4-FFF2-40B4-BE49-F238E27FC236}">
                <a16:creationId xmlns:a16="http://schemas.microsoft.com/office/drawing/2014/main" id="{4E5C039D-8690-1DC4-89DC-917773D197E6}"/>
              </a:ext>
            </a:extLst>
          </p:cNvPr>
          <p:cNvSpPr txBox="1">
            <a:spLocks/>
          </p:cNvSpPr>
          <p:nvPr/>
        </p:nvSpPr>
        <p:spPr>
          <a:xfrm>
            <a:off x="282477" y="1885906"/>
            <a:ext cx="8784977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KROK 6’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/ Realizator sprawdza </a:t>
            </a:r>
            <a:r>
              <a:rPr lang="pl-PL" sz="2000" u="sng" dirty="0">
                <a:solidFill>
                  <a:srgbClr val="0066CC"/>
                </a:solidFill>
              </a:rPr>
              <a:t>pozycje nieuznane</a:t>
            </a:r>
          </a:p>
        </p:txBody>
      </p:sp>
      <p:sp>
        <p:nvSpPr>
          <p:cNvPr id="10" name="Symbol zastępczy tekstu 6">
            <a:extLst>
              <a:ext uri="{FF2B5EF4-FFF2-40B4-BE49-F238E27FC236}">
                <a16:creationId xmlns:a16="http://schemas.microsoft.com/office/drawing/2014/main" id="{F52CF792-B4D7-2794-4732-7461CF457DB9}"/>
              </a:ext>
            </a:extLst>
          </p:cNvPr>
          <p:cNvSpPr txBox="1">
            <a:spLocks/>
          </p:cNvSpPr>
          <p:nvPr/>
        </p:nvSpPr>
        <p:spPr>
          <a:xfrm>
            <a:off x="205932" y="1357448"/>
            <a:ext cx="8938068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Rozliczanie na podstawie danych eZWM </a:t>
            </a:r>
            <a:r>
              <a:rPr lang="pl-PL" sz="2000" b="1" dirty="0">
                <a:solidFill>
                  <a:srgbClr val="4B75B3"/>
                </a:solidFill>
              </a:rPr>
              <a:t>&gt; Żądanie rozliczenia eZWM</a:t>
            </a:r>
            <a:br>
              <a:rPr lang="pl-PL" sz="2000" b="1" dirty="0">
                <a:solidFill>
                  <a:srgbClr val="4B75B3"/>
                </a:solidFill>
              </a:rPr>
            </a:br>
            <a:endParaRPr lang="pl-PL" sz="2000" b="1" dirty="0">
              <a:solidFill>
                <a:srgbClr val="4B75B3"/>
              </a:solidFill>
            </a:endParaRPr>
          </a:p>
        </p:txBody>
      </p:sp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2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32131750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6">
            <a:extLst>
              <a:ext uri="{FF2B5EF4-FFF2-40B4-BE49-F238E27FC236}">
                <a16:creationId xmlns:a16="http://schemas.microsoft.com/office/drawing/2014/main" id="{4E5C039D-8690-1DC4-89DC-917773D197E6}"/>
              </a:ext>
            </a:extLst>
          </p:cNvPr>
          <p:cNvSpPr txBox="1">
            <a:spLocks/>
          </p:cNvSpPr>
          <p:nvPr/>
        </p:nvSpPr>
        <p:spPr>
          <a:xfrm>
            <a:off x="205932" y="1853111"/>
            <a:ext cx="11747770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KROK 6’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/ Realizator sprawdza </a:t>
            </a:r>
            <a:r>
              <a:rPr lang="pl-PL" sz="2000" u="sng" dirty="0">
                <a:solidFill>
                  <a:srgbClr val="0066CC"/>
                </a:solidFill>
              </a:rPr>
              <a:t>pozycje nieuznane</a:t>
            </a:r>
          </a:p>
          <a:p>
            <a:pPr marL="0" indent="0">
              <a:buNone/>
            </a:pPr>
            <a:endParaRPr lang="pl-PL" sz="2000" u="sng" dirty="0">
              <a:solidFill>
                <a:srgbClr val="0066CC"/>
              </a:solidFill>
            </a:endParaRPr>
          </a:p>
          <a:p>
            <a:r>
              <a:rPr lang="pl-PL" sz="2000" dirty="0"/>
              <a:t>Gdy realizator decyduje się na skorygowanie błędów dla pozycji nieuznanych, np.: uzupełnienie skanów dokumentów uprawniających</a:t>
            </a:r>
          </a:p>
          <a:p>
            <a:pPr lvl="1"/>
            <a:r>
              <a:rPr lang="pl-PL" sz="1600" dirty="0"/>
              <a:t>Wykonuje odrzucenie szablonu (np. tylko zbiorczego-UE)</a:t>
            </a:r>
          </a:p>
          <a:p>
            <a:pPr lvl="1"/>
            <a:r>
              <a:rPr lang="pl-PL" sz="1600" dirty="0"/>
              <a:t>Koryguje błędy w pozycjach rozliczeniowych eZWM (np.: uzupełnia skany dokumentów)</a:t>
            </a:r>
          </a:p>
          <a:p>
            <a:pPr lvl="1"/>
            <a:r>
              <a:rPr lang="pl-PL" sz="1600" dirty="0"/>
              <a:t>Ponownie generuje żądanie rozliczenia eZWM dla okresu</a:t>
            </a:r>
          </a:p>
          <a:p>
            <a:endParaRPr lang="pl-PL" sz="2000" dirty="0"/>
          </a:p>
          <a:p>
            <a:r>
              <a:rPr lang="pl-PL" sz="2000" dirty="0"/>
              <a:t>System dopuszcza możliwość akceptacji szablonu zestawienia refundacyjnego eZWM bez korekty pozycji nieuznanych. Poprawione w późniejszym czasie pozycje rozliczeniowe eZWM będzie można wykazać do rozliczenia w kolejnym żądaniu.</a:t>
            </a:r>
          </a:p>
        </p:txBody>
      </p:sp>
      <p:sp>
        <p:nvSpPr>
          <p:cNvPr id="10" name="Symbol zastępczy tekstu 6">
            <a:extLst>
              <a:ext uri="{FF2B5EF4-FFF2-40B4-BE49-F238E27FC236}">
                <a16:creationId xmlns:a16="http://schemas.microsoft.com/office/drawing/2014/main" id="{F52CF792-B4D7-2794-4732-7461CF457DB9}"/>
              </a:ext>
            </a:extLst>
          </p:cNvPr>
          <p:cNvSpPr txBox="1">
            <a:spLocks/>
          </p:cNvSpPr>
          <p:nvPr/>
        </p:nvSpPr>
        <p:spPr>
          <a:xfrm>
            <a:off x="205932" y="1312798"/>
            <a:ext cx="8938068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Rozliczanie na podstawie danych eZWM </a:t>
            </a:r>
            <a:r>
              <a:rPr lang="pl-PL" sz="2000" b="1" dirty="0">
                <a:solidFill>
                  <a:srgbClr val="4B75B3"/>
                </a:solidFill>
              </a:rPr>
              <a:t>&gt; Żądanie rozliczenia eZWM</a:t>
            </a:r>
            <a:br>
              <a:rPr lang="pl-PL" sz="2000" b="1" dirty="0">
                <a:solidFill>
                  <a:srgbClr val="4B75B3"/>
                </a:solidFill>
              </a:rPr>
            </a:br>
            <a:endParaRPr lang="pl-PL" sz="2000" b="1" dirty="0">
              <a:solidFill>
                <a:srgbClr val="4B75B3"/>
              </a:solidFill>
            </a:endParaRPr>
          </a:p>
        </p:txBody>
      </p:sp>
      <p:sp>
        <p:nvSpPr>
          <p:cNvPr id="9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1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10172339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6">
            <a:extLst>
              <a:ext uri="{FF2B5EF4-FFF2-40B4-BE49-F238E27FC236}">
                <a16:creationId xmlns:a16="http://schemas.microsoft.com/office/drawing/2014/main" id="{4E5C039D-8690-1DC4-89DC-917773D197E6}"/>
              </a:ext>
            </a:extLst>
          </p:cNvPr>
          <p:cNvSpPr txBox="1">
            <a:spLocks/>
          </p:cNvSpPr>
          <p:nvPr/>
        </p:nvSpPr>
        <p:spPr>
          <a:xfrm>
            <a:off x="205932" y="1781103"/>
            <a:ext cx="11805959" cy="827839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KROK 7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/ Realizator rozpatruje utworzenie zestawienia refundacyjnego </a:t>
            </a:r>
            <a:r>
              <a:rPr lang="pl-PL" sz="2000" dirty="0" err="1">
                <a:solidFill>
                  <a:schemeClr val="tx1">
                    <a:lumMod val="50000"/>
                  </a:schemeClr>
                </a:solidFill>
              </a:rPr>
              <a:t>eZWM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 na podstawie szablonu zestawienia eZWM</a:t>
            </a:r>
          </a:p>
        </p:txBody>
      </p:sp>
      <p:sp>
        <p:nvSpPr>
          <p:cNvPr id="10" name="Symbol zastępczy tekstu 6">
            <a:extLst>
              <a:ext uri="{FF2B5EF4-FFF2-40B4-BE49-F238E27FC236}">
                <a16:creationId xmlns:a16="http://schemas.microsoft.com/office/drawing/2014/main" id="{F52CF792-B4D7-2794-4732-7461CF457DB9}"/>
              </a:ext>
            </a:extLst>
          </p:cNvPr>
          <p:cNvSpPr txBox="1">
            <a:spLocks/>
          </p:cNvSpPr>
          <p:nvPr/>
        </p:nvSpPr>
        <p:spPr>
          <a:xfrm>
            <a:off x="205932" y="1240790"/>
            <a:ext cx="9108504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Rozliczanie na podstawie danych eZWM </a:t>
            </a:r>
            <a:r>
              <a:rPr lang="pl-PL" sz="2000" b="1" dirty="0">
                <a:solidFill>
                  <a:srgbClr val="4B75B3"/>
                </a:solidFill>
              </a:rPr>
              <a:t>&gt; Szablony zestawień refundacyjnych eZWM </a:t>
            </a:r>
            <a:br>
              <a:rPr lang="pl-PL" sz="2000" b="1" dirty="0">
                <a:solidFill>
                  <a:srgbClr val="4B75B3"/>
                </a:solidFill>
              </a:rPr>
            </a:br>
            <a:endParaRPr lang="pl-PL" sz="2000" b="1" dirty="0">
              <a:solidFill>
                <a:srgbClr val="4B75B3"/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623C55A5-459D-53A2-CCAB-457E232D4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564905"/>
            <a:ext cx="9144000" cy="383547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2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15350782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tekstu 6">
            <a:extLst>
              <a:ext uri="{FF2B5EF4-FFF2-40B4-BE49-F238E27FC236}">
                <a16:creationId xmlns:a16="http://schemas.microsoft.com/office/drawing/2014/main" id="{F52CF792-B4D7-2794-4732-7461CF457DB9}"/>
              </a:ext>
            </a:extLst>
          </p:cNvPr>
          <p:cNvSpPr txBox="1">
            <a:spLocks/>
          </p:cNvSpPr>
          <p:nvPr/>
        </p:nvSpPr>
        <p:spPr>
          <a:xfrm>
            <a:off x="205932" y="1268761"/>
            <a:ext cx="9108504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Rozliczanie na podstawie danych eZWM </a:t>
            </a:r>
            <a:r>
              <a:rPr lang="pl-PL" sz="2000" b="1" dirty="0">
                <a:solidFill>
                  <a:srgbClr val="4B75B3"/>
                </a:solidFill>
              </a:rPr>
              <a:t>&gt; Szablony zestawień refundacyjnych eZWM </a:t>
            </a:r>
            <a:br>
              <a:rPr lang="pl-PL" sz="2000" b="1" dirty="0">
                <a:solidFill>
                  <a:srgbClr val="4B75B3"/>
                </a:solidFill>
              </a:rPr>
            </a:br>
            <a:endParaRPr lang="pl-PL" sz="2000" b="1" dirty="0">
              <a:solidFill>
                <a:srgbClr val="4B75B3"/>
              </a:solidFill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9CC6FA0-10EA-0137-4142-B53E05BFF0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175" y="1809074"/>
            <a:ext cx="9144000" cy="117133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Symbol zastępczy tekstu 6">
            <a:extLst>
              <a:ext uri="{FF2B5EF4-FFF2-40B4-BE49-F238E27FC236}">
                <a16:creationId xmlns:a16="http://schemas.microsoft.com/office/drawing/2014/main" id="{33BA1B4F-D25E-153E-750A-36F8854B3F67}"/>
              </a:ext>
            </a:extLst>
          </p:cNvPr>
          <p:cNvSpPr txBox="1">
            <a:spLocks/>
          </p:cNvSpPr>
          <p:nvPr/>
        </p:nvSpPr>
        <p:spPr>
          <a:xfrm>
            <a:off x="1050175" y="3248728"/>
            <a:ext cx="9797934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800" u="sng" dirty="0"/>
              <a:t>Pozycje szablonu</a:t>
            </a:r>
            <a:r>
              <a:rPr lang="pl-PL" sz="1800" dirty="0"/>
              <a:t> – wybór opcji wyświetla proponowaną refundację świadczeń w podziale na zakresy świadczeń</a:t>
            </a:r>
          </a:p>
          <a:p>
            <a:endParaRPr lang="pl-PL" sz="1800" u="sng" dirty="0"/>
          </a:p>
          <a:p>
            <a:endParaRPr lang="pl-PL" sz="1800" u="sng" dirty="0"/>
          </a:p>
          <a:p>
            <a:endParaRPr lang="pl-PL" sz="1800" u="sng" dirty="0"/>
          </a:p>
          <a:p>
            <a:endParaRPr lang="pl-PL" sz="1800" u="sng" dirty="0"/>
          </a:p>
          <a:p>
            <a:r>
              <a:rPr lang="pl-PL" sz="1800" u="sng" dirty="0"/>
              <a:t>Pozycje sprawozdania </a:t>
            </a:r>
            <a:r>
              <a:rPr lang="pl-PL" sz="1800" dirty="0"/>
              <a:t>– wybór opcji wyświetla pozycje rozliczeniowe eZWM ujęte w szablonie (pełna funkcjonalność menu Pozycje sprawozdania eZWM)</a:t>
            </a:r>
          </a:p>
          <a:p>
            <a:endParaRPr lang="pl-PL" sz="1800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0CFA7D86-07F9-E541-F7F3-CAA1E7E959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7823" y="3919238"/>
            <a:ext cx="6660232" cy="121095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2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13165913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tekstu 6">
            <a:extLst>
              <a:ext uri="{FF2B5EF4-FFF2-40B4-BE49-F238E27FC236}">
                <a16:creationId xmlns:a16="http://schemas.microsoft.com/office/drawing/2014/main" id="{F52CF792-B4D7-2794-4732-7461CF457DB9}"/>
              </a:ext>
            </a:extLst>
          </p:cNvPr>
          <p:cNvSpPr txBox="1">
            <a:spLocks/>
          </p:cNvSpPr>
          <p:nvPr/>
        </p:nvSpPr>
        <p:spPr>
          <a:xfrm>
            <a:off x="205932" y="1268761"/>
            <a:ext cx="9108504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Rozliczanie na podstawie danych eZWM </a:t>
            </a:r>
            <a:r>
              <a:rPr lang="pl-PL" sz="2000" b="1" dirty="0">
                <a:solidFill>
                  <a:srgbClr val="4B75B3"/>
                </a:solidFill>
              </a:rPr>
              <a:t>&gt; Szablony zestawień refundacyjnych eZWM </a:t>
            </a:r>
            <a:br>
              <a:rPr lang="pl-PL" sz="2000" b="1" dirty="0">
                <a:solidFill>
                  <a:srgbClr val="4B75B3"/>
                </a:solidFill>
              </a:rPr>
            </a:br>
            <a:endParaRPr lang="pl-PL" sz="2000" b="1" dirty="0">
              <a:solidFill>
                <a:srgbClr val="4B75B3"/>
              </a:solidFill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9CC6FA0-10EA-0137-4142-B53E05BFF0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738" y="1942979"/>
            <a:ext cx="9144000" cy="117133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Symbol zastępczy tekstu 6">
            <a:extLst>
              <a:ext uri="{FF2B5EF4-FFF2-40B4-BE49-F238E27FC236}">
                <a16:creationId xmlns:a16="http://schemas.microsoft.com/office/drawing/2014/main" id="{33BA1B4F-D25E-153E-750A-36F8854B3F67}"/>
              </a:ext>
            </a:extLst>
          </p:cNvPr>
          <p:cNvSpPr txBox="1">
            <a:spLocks/>
          </p:cNvSpPr>
          <p:nvPr/>
        </p:nvSpPr>
        <p:spPr>
          <a:xfrm>
            <a:off x="205933" y="3248728"/>
            <a:ext cx="10692052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800" u="sng" dirty="0"/>
              <a:t>Odrzuć szablon</a:t>
            </a:r>
            <a:r>
              <a:rPr lang="pl-PL" sz="1800" dirty="0"/>
              <a:t> – wybór opcji umożliwi wykonanie operacji odrzucenia szablonu. Pozycje rozliczeniowe ujęte w szablonie zbiorczym refundacji zostaną „uwolnione” do kolejnego żądania rozliczenia. </a:t>
            </a:r>
            <a:r>
              <a:rPr lang="pl-PL" sz="1800" b="1" dirty="0"/>
              <a:t>Na podstawie odrzuconego szablonu nie będzie można wygenerować dokumentu refundacji.</a:t>
            </a:r>
          </a:p>
          <a:p>
            <a:endParaRPr lang="pl-PL" sz="1800" u="sng" dirty="0"/>
          </a:p>
          <a:p>
            <a:endParaRPr lang="pl-PL" sz="1800" u="sng" dirty="0"/>
          </a:p>
          <a:p>
            <a:endParaRPr lang="pl-PL" sz="1800" u="sng" dirty="0"/>
          </a:p>
          <a:p>
            <a:endParaRPr lang="pl-PL" sz="1800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5052B69E-2E8F-AB8C-8595-97B7789887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9287" y="4251425"/>
            <a:ext cx="4848902" cy="180047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2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21310697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tekstu 6">
            <a:extLst>
              <a:ext uri="{FF2B5EF4-FFF2-40B4-BE49-F238E27FC236}">
                <a16:creationId xmlns:a16="http://schemas.microsoft.com/office/drawing/2014/main" id="{F52CF792-B4D7-2794-4732-7461CF457DB9}"/>
              </a:ext>
            </a:extLst>
          </p:cNvPr>
          <p:cNvSpPr txBox="1">
            <a:spLocks/>
          </p:cNvSpPr>
          <p:nvPr/>
        </p:nvSpPr>
        <p:spPr>
          <a:xfrm>
            <a:off x="205932" y="1286636"/>
            <a:ext cx="9108504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Rozliczanie na podstawie danych eZWM </a:t>
            </a:r>
            <a:r>
              <a:rPr lang="pl-PL" sz="2000" b="1" dirty="0">
                <a:solidFill>
                  <a:srgbClr val="4B75B3"/>
                </a:solidFill>
              </a:rPr>
              <a:t>&gt; Szablony zestawień refundacyjnych eZWM </a:t>
            </a:r>
            <a:br>
              <a:rPr lang="pl-PL" sz="2000" b="1" dirty="0">
                <a:solidFill>
                  <a:srgbClr val="4B75B3"/>
                </a:solidFill>
              </a:rPr>
            </a:br>
            <a:endParaRPr lang="pl-PL" sz="2000" b="1" dirty="0">
              <a:solidFill>
                <a:srgbClr val="4B75B3"/>
              </a:solidFill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9CC6FA0-10EA-0137-4142-B53E05BFF0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266" y="1826949"/>
            <a:ext cx="9144000" cy="117133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Symbol zastępczy tekstu 6">
            <a:extLst>
              <a:ext uri="{FF2B5EF4-FFF2-40B4-BE49-F238E27FC236}">
                <a16:creationId xmlns:a16="http://schemas.microsoft.com/office/drawing/2014/main" id="{33BA1B4F-D25E-153E-750A-36F8854B3F67}"/>
              </a:ext>
            </a:extLst>
          </p:cNvPr>
          <p:cNvSpPr txBox="1">
            <a:spLocks/>
          </p:cNvSpPr>
          <p:nvPr/>
        </p:nvSpPr>
        <p:spPr>
          <a:xfrm>
            <a:off x="205932" y="3204168"/>
            <a:ext cx="11190817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800" u="sng" dirty="0"/>
              <a:t>Generuj dokument</a:t>
            </a:r>
            <a:r>
              <a:rPr lang="pl-PL" sz="1800" dirty="0"/>
              <a:t> – wybór opcji umożliwi wygenerowanie zestawienia refundacji eZWM na podstawie szablonu.</a:t>
            </a:r>
            <a:endParaRPr lang="pl-PL" sz="1800" u="sng" dirty="0"/>
          </a:p>
          <a:p>
            <a:endParaRPr lang="pl-PL" sz="1800" u="sng" dirty="0"/>
          </a:p>
          <a:p>
            <a:endParaRPr lang="pl-PL" sz="1800" u="sng" dirty="0"/>
          </a:p>
          <a:p>
            <a:endParaRPr lang="pl-PL" sz="1800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49851542-CB55-37D7-EDBC-DB3B50FF29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4601" y="3745145"/>
            <a:ext cx="4048690" cy="275310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31ABE369-5673-8DBE-C5A5-7593A0DB01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7246" y="3726092"/>
            <a:ext cx="3600953" cy="277216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9" name="Dowolny kształt: kształt 8">
            <a:extLst>
              <a:ext uri="{FF2B5EF4-FFF2-40B4-BE49-F238E27FC236}">
                <a16:creationId xmlns:a16="http://schemas.microsoft.com/office/drawing/2014/main" id="{E59B52A1-D86C-50B6-4108-1D5D3B379C32}"/>
              </a:ext>
            </a:extLst>
          </p:cNvPr>
          <p:cNvSpPr/>
          <p:nvPr/>
        </p:nvSpPr>
        <p:spPr>
          <a:xfrm>
            <a:off x="6590102" y="6105845"/>
            <a:ext cx="1844702" cy="357185"/>
          </a:xfrm>
          <a:custGeom>
            <a:avLst/>
            <a:gdLst>
              <a:gd name="connsiteX0" fmla="*/ 1007354 w 1844702"/>
              <a:gd name="connsiteY0" fmla="*/ 925 h 357185"/>
              <a:gd name="connsiteX1" fmla="*/ 279385 w 1844702"/>
              <a:gd name="connsiteY1" fmla="*/ 45314 h 357185"/>
              <a:gd name="connsiteX2" fmla="*/ 13055 w 1844702"/>
              <a:gd name="connsiteY2" fmla="*/ 293888 h 357185"/>
              <a:gd name="connsiteX3" fmla="*/ 643369 w 1844702"/>
              <a:gd name="connsiteY3" fmla="*/ 356032 h 357185"/>
              <a:gd name="connsiteX4" fmla="*/ 1699812 w 1844702"/>
              <a:gd name="connsiteY4" fmla="*/ 258378 h 357185"/>
              <a:gd name="connsiteX5" fmla="*/ 1806344 w 1844702"/>
              <a:gd name="connsiteY5" fmla="*/ 142968 h 357185"/>
              <a:gd name="connsiteX6" fmla="*/ 1424604 w 1844702"/>
              <a:gd name="connsiteY6" fmla="*/ 63069 h 357185"/>
              <a:gd name="connsiteX7" fmla="*/ 767656 w 1844702"/>
              <a:gd name="connsiteY7" fmla="*/ 80824 h 357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4702" h="357185">
                <a:moveTo>
                  <a:pt x="1007354" y="925"/>
                </a:moveTo>
                <a:cubicBezTo>
                  <a:pt x="726227" y="-1294"/>
                  <a:pt x="445101" y="-3513"/>
                  <a:pt x="279385" y="45314"/>
                </a:cubicBezTo>
                <a:cubicBezTo>
                  <a:pt x="113669" y="94141"/>
                  <a:pt x="-47609" y="242102"/>
                  <a:pt x="13055" y="293888"/>
                </a:cubicBezTo>
                <a:cubicBezTo>
                  <a:pt x="73719" y="345674"/>
                  <a:pt x="362243" y="361950"/>
                  <a:pt x="643369" y="356032"/>
                </a:cubicBezTo>
                <a:cubicBezTo>
                  <a:pt x="924495" y="350114"/>
                  <a:pt x="1505983" y="293889"/>
                  <a:pt x="1699812" y="258378"/>
                </a:cubicBezTo>
                <a:cubicBezTo>
                  <a:pt x="1893641" y="222867"/>
                  <a:pt x="1852212" y="175519"/>
                  <a:pt x="1806344" y="142968"/>
                </a:cubicBezTo>
                <a:cubicBezTo>
                  <a:pt x="1760476" y="110417"/>
                  <a:pt x="1597719" y="73426"/>
                  <a:pt x="1424604" y="63069"/>
                </a:cubicBezTo>
                <a:cubicBezTo>
                  <a:pt x="1251489" y="52712"/>
                  <a:pt x="1009572" y="66768"/>
                  <a:pt x="767656" y="80824"/>
                </a:cubicBezTo>
              </a:path>
            </a:pathLst>
          </a:cu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4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14212516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6">
            <a:extLst>
              <a:ext uri="{FF2B5EF4-FFF2-40B4-BE49-F238E27FC236}">
                <a16:creationId xmlns:a16="http://schemas.microsoft.com/office/drawing/2014/main" id="{4E5C039D-8690-1DC4-89DC-917773D197E6}"/>
              </a:ext>
            </a:extLst>
          </p:cNvPr>
          <p:cNvSpPr txBox="1">
            <a:spLocks/>
          </p:cNvSpPr>
          <p:nvPr/>
        </p:nvSpPr>
        <p:spPr>
          <a:xfrm>
            <a:off x="205932" y="1846116"/>
            <a:ext cx="11415261" cy="827839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KROK 8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/ Realizator podpisuje zestawienie refundacyjne eZWM elektronicznie lub pobiera dokument zestawienia do podpisu tradycyjnego</a:t>
            </a:r>
          </a:p>
        </p:txBody>
      </p:sp>
      <p:sp>
        <p:nvSpPr>
          <p:cNvPr id="10" name="Symbol zastępczy tekstu 6">
            <a:extLst>
              <a:ext uri="{FF2B5EF4-FFF2-40B4-BE49-F238E27FC236}">
                <a16:creationId xmlns:a16="http://schemas.microsoft.com/office/drawing/2014/main" id="{F52CF792-B4D7-2794-4732-7461CF457DB9}"/>
              </a:ext>
            </a:extLst>
          </p:cNvPr>
          <p:cNvSpPr txBox="1">
            <a:spLocks/>
          </p:cNvSpPr>
          <p:nvPr/>
        </p:nvSpPr>
        <p:spPr>
          <a:xfrm>
            <a:off x="205932" y="1305803"/>
            <a:ext cx="8892481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Rozliczanie na podstawie danych eZWM </a:t>
            </a:r>
            <a:r>
              <a:rPr lang="pl-PL" sz="2000" b="1" dirty="0">
                <a:solidFill>
                  <a:srgbClr val="4B75B3"/>
                </a:solidFill>
              </a:rPr>
              <a:t>&gt; </a:t>
            </a:r>
            <a:r>
              <a:rPr lang="pl-PL" sz="2000" b="1" dirty="0" err="1">
                <a:solidFill>
                  <a:srgbClr val="4B75B3"/>
                </a:solidFill>
              </a:rPr>
              <a:t>eZestawienia</a:t>
            </a:r>
            <a:r>
              <a:rPr lang="pl-PL" sz="2000" b="1" dirty="0">
                <a:solidFill>
                  <a:srgbClr val="4B75B3"/>
                </a:solidFill>
              </a:rPr>
              <a:t> refundacyjne eZWM </a:t>
            </a:r>
            <a:br>
              <a:rPr lang="pl-PL" sz="2000" b="1" dirty="0">
                <a:solidFill>
                  <a:srgbClr val="4B75B3"/>
                </a:solidFill>
              </a:rPr>
            </a:br>
            <a:endParaRPr lang="pl-PL" sz="2000" b="1" dirty="0">
              <a:solidFill>
                <a:srgbClr val="4B75B3"/>
              </a:solidFill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E58DB402-2B87-A15C-EEB2-6391E69F60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873" y="2850463"/>
            <a:ext cx="9144000" cy="2923082"/>
          </a:xfrm>
          <a:prstGeom prst="rect">
            <a:avLst/>
          </a:prstGeom>
          <a:ln>
            <a:solidFill>
              <a:srgbClr val="8EB2DA"/>
            </a:solidFill>
          </a:ln>
        </p:spPr>
      </p:pic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2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11060390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tekstu 6">
            <a:extLst>
              <a:ext uri="{FF2B5EF4-FFF2-40B4-BE49-F238E27FC236}">
                <a16:creationId xmlns:a16="http://schemas.microsoft.com/office/drawing/2014/main" id="{F52CF792-B4D7-2794-4732-7461CF457DB9}"/>
              </a:ext>
            </a:extLst>
          </p:cNvPr>
          <p:cNvSpPr txBox="1">
            <a:spLocks/>
          </p:cNvSpPr>
          <p:nvPr/>
        </p:nvSpPr>
        <p:spPr>
          <a:xfrm>
            <a:off x="205932" y="1286636"/>
            <a:ext cx="8892481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Rozliczanie na podstawie danych eZWM </a:t>
            </a:r>
            <a:r>
              <a:rPr lang="pl-PL" sz="2000" b="1" dirty="0">
                <a:solidFill>
                  <a:srgbClr val="4B75B3"/>
                </a:solidFill>
              </a:rPr>
              <a:t>&gt; </a:t>
            </a:r>
            <a:r>
              <a:rPr lang="pl-PL" sz="2000" b="1" dirty="0" err="1">
                <a:solidFill>
                  <a:srgbClr val="4B75B3"/>
                </a:solidFill>
              </a:rPr>
              <a:t>eZestawienia</a:t>
            </a:r>
            <a:r>
              <a:rPr lang="pl-PL" sz="2000" b="1" dirty="0">
                <a:solidFill>
                  <a:srgbClr val="4B75B3"/>
                </a:solidFill>
              </a:rPr>
              <a:t> refundacyjne eZWM </a:t>
            </a:r>
            <a:br>
              <a:rPr lang="pl-PL" sz="2000" b="1" dirty="0">
                <a:solidFill>
                  <a:srgbClr val="4B75B3"/>
                </a:solidFill>
              </a:rPr>
            </a:br>
            <a:endParaRPr lang="pl-PL" sz="2000" b="1" dirty="0">
              <a:solidFill>
                <a:srgbClr val="4B75B3"/>
              </a:solidFill>
            </a:endParaRPr>
          </a:p>
        </p:txBody>
      </p:sp>
      <p:sp>
        <p:nvSpPr>
          <p:cNvPr id="6" name="Symbol zastępczy tekstu 6">
            <a:extLst>
              <a:ext uri="{FF2B5EF4-FFF2-40B4-BE49-F238E27FC236}">
                <a16:creationId xmlns:a16="http://schemas.microsoft.com/office/drawing/2014/main" id="{D8EC6579-A6CD-711A-65D1-722B8A2C1828}"/>
              </a:ext>
            </a:extLst>
          </p:cNvPr>
          <p:cNvSpPr txBox="1">
            <a:spLocks/>
          </p:cNvSpPr>
          <p:nvPr/>
        </p:nvSpPr>
        <p:spPr>
          <a:xfrm>
            <a:off x="205931" y="3056747"/>
            <a:ext cx="11598141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800" u="sng" dirty="0"/>
              <a:t>Podgląd</a:t>
            </a:r>
            <a:r>
              <a:rPr lang="pl-PL" sz="1800" dirty="0"/>
              <a:t> – wyświetli podgląd danych nagłówka zestawienia refundacyjnego eZWM oraz umożliwi pobranie komunikatu ZPOZR w formacie xml</a:t>
            </a:r>
          </a:p>
          <a:p>
            <a:r>
              <a:rPr lang="pl-PL" sz="1800" u="sng" dirty="0"/>
              <a:t>Podpisywanie</a:t>
            </a:r>
            <a:r>
              <a:rPr lang="pl-PL" sz="1800" dirty="0"/>
              <a:t> – wyświetli okno </a:t>
            </a:r>
            <a:r>
              <a:rPr lang="pl-PL" sz="1800" i="1" dirty="0"/>
              <a:t>Podpisywania </a:t>
            </a:r>
            <a:r>
              <a:rPr lang="pl-PL" sz="1800" i="1" dirty="0" err="1"/>
              <a:t>eZestawienia</a:t>
            </a:r>
            <a:r>
              <a:rPr lang="pl-PL" sz="1800" i="1" dirty="0"/>
              <a:t> zbiorczego eZWM</a:t>
            </a:r>
            <a:r>
              <a:rPr lang="pl-PL" sz="1800" dirty="0"/>
              <a:t>, realizator może podpisać zestawienie za pomocą Profilu zaufanego (opcja: </a:t>
            </a:r>
            <a:r>
              <a:rPr lang="pl-PL" sz="1800" u="sng" dirty="0"/>
              <a:t>podpisz PZ</a:t>
            </a:r>
            <a:r>
              <a:rPr lang="pl-PL" sz="1800" dirty="0"/>
              <a:t>) lub podpisem kwalifikowanym – pobierając, podpisując, a następnie wczytując podpisany dokument). </a:t>
            </a:r>
            <a:r>
              <a:rPr lang="pl-PL" sz="1800" b="1" dirty="0"/>
              <a:t>Podpisany dokument należy przekazać do OW NFZ (opcja: Przekaż)</a:t>
            </a:r>
            <a:endParaRPr lang="pl-PL" sz="1800" u="sng" dirty="0"/>
          </a:p>
          <a:p>
            <a:endParaRPr lang="pl-PL" sz="1800" u="sng" dirty="0"/>
          </a:p>
          <a:p>
            <a:endParaRPr lang="pl-PL" sz="1800" u="sng" dirty="0"/>
          </a:p>
          <a:p>
            <a:endParaRPr lang="pl-PL" sz="1800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C010D041-33A2-98C4-8E6E-5E085D42F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844824"/>
            <a:ext cx="9144000" cy="1174282"/>
          </a:xfrm>
          <a:prstGeom prst="rect">
            <a:avLst/>
          </a:prstGeom>
          <a:ln>
            <a:solidFill>
              <a:srgbClr val="8EB2DA"/>
            </a:solidFill>
          </a:ln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C889D278-129F-1F96-8831-F3651454F3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0849" y="4645623"/>
            <a:ext cx="7308304" cy="1364410"/>
          </a:xfrm>
          <a:prstGeom prst="rect">
            <a:avLst/>
          </a:prstGeom>
          <a:ln>
            <a:solidFill>
              <a:srgbClr val="8EB2DA"/>
            </a:solidFill>
          </a:ln>
        </p:spPr>
      </p:pic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2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5091659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tekstu 6">
            <a:extLst>
              <a:ext uri="{FF2B5EF4-FFF2-40B4-BE49-F238E27FC236}">
                <a16:creationId xmlns:a16="http://schemas.microsoft.com/office/drawing/2014/main" id="{F52CF792-B4D7-2794-4732-7461CF457DB9}"/>
              </a:ext>
            </a:extLst>
          </p:cNvPr>
          <p:cNvSpPr txBox="1">
            <a:spLocks/>
          </p:cNvSpPr>
          <p:nvPr/>
        </p:nvSpPr>
        <p:spPr>
          <a:xfrm>
            <a:off x="205932" y="1307238"/>
            <a:ext cx="8892481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Rozliczanie na podstawie danych eZWM </a:t>
            </a:r>
            <a:r>
              <a:rPr lang="pl-PL" sz="2000" b="1" dirty="0">
                <a:solidFill>
                  <a:srgbClr val="4B75B3"/>
                </a:solidFill>
              </a:rPr>
              <a:t>&gt; </a:t>
            </a:r>
            <a:r>
              <a:rPr lang="pl-PL" sz="2000" b="1" dirty="0" err="1">
                <a:solidFill>
                  <a:srgbClr val="4B75B3"/>
                </a:solidFill>
              </a:rPr>
              <a:t>eZestawienia</a:t>
            </a:r>
            <a:r>
              <a:rPr lang="pl-PL" sz="2000" b="1" dirty="0">
                <a:solidFill>
                  <a:srgbClr val="4B75B3"/>
                </a:solidFill>
              </a:rPr>
              <a:t> refundacyjne eZWM </a:t>
            </a:r>
            <a:br>
              <a:rPr lang="pl-PL" sz="2000" b="1" dirty="0">
                <a:solidFill>
                  <a:srgbClr val="4B75B3"/>
                </a:solidFill>
              </a:rPr>
            </a:br>
            <a:endParaRPr lang="pl-PL" sz="2000" b="1" dirty="0">
              <a:solidFill>
                <a:srgbClr val="4B75B3"/>
              </a:solidFill>
            </a:endParaRPr>
          </a:p>
        </p:txBody>
      </p:sp>
      <p:sp>
        <p:nvSpPr>
          <p:cNvPr id="6" name="Symbol zastępczy tekstu 6">
            <a:extLst>
              <a:ext uri="{FF2B5EF4-FFF2-40B4-BE49-F238E27FC236}">
                <a16:creationId xmlns:a16="http://schemas.microsoft.com/office/drawing/2014/main" id="{D8EC6579-A6CD-711A-65D1-722B8A2C1828}"/>
              </a:ext>
            </a:extLst>
          </p:cNvPr>
          <p:cNvSpPr txBox="1">
            <a:spLocks/>
          </p:cNvSpPr>
          <p:nvPr/>
        </p:nvSpPr>
        <p:spPr>
          <a:xfrm>
            <a:off x="313436" y="3286535"/>
            <a:ext cx="11174753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800" u="sng" dirty="0"/>
              <a:t>Pobierz zestawienie papierowe PDF</a:t>
            </a:r>
            <a:r>
              <a:rPr lang="pl-PL" sz="1800" dirty="0"/>
              <a:t> - wyświetli okno generowania i pobierania zestawienia refundacyjnego eZWM do pliku PDF  </a:t>
            </a:r>
            <a:endParaRPr lang="pl-PL" sz="1800" u="sng" dirty="0"/>
          </a:p>
          <a:p>
            <a:endParaRPr lang="pl-PL" sz="1800" u="sng" dirty="0"/>
          </a:p>
          <a:p>
            <a:endParaRPr lang="pl-PL" sz="1800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C010D041-33A2-98C4-8E6E-5E085D42F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812" y="1847551"/>
            <a:ext cx="9144000" cy="1174282"/>
          </a:xfrm>
          <a:prstGeom prst="rect">
            <a:avLst/>
          </a:prstGeom>
          <a:ln>
            <a:solidFill>
              <a:srgbClr val="8EB2DA"/>
            </a:solidFill>
          </a:ln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49E07823-60B7-31EA-9083-7532EA18E6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3934" y="3826848"/>
            <a:ext cx="3248264" cy="2671405"/>
          </a:xfrm>
          <a:prstGeom prst="rect">
            <a:avLst/>
          </a:prstGeom>
          <a:ln>
            <a:solidFill>
              <a:srgbClr val="8EB2DA"/>
            </a:solidFill>
          </a:ln>
        </p:spPr>
      </p:pic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2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1189477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91194" y="149629"/>
            <a:ext cx="12086704" cy="660030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Od 1 stycznia 2024 r. obowiązuje nowy, uproszczony i zoptymalizowany sposób sprawozdawania i rozliczania świadczeń w rodzaju zaopatrzenie w wyroby medyczne.</a:t>
            </a:r>
            <a:endParaRPr lang="pl-PL" sz="2000" dirty="0"/>
          </a:p>
          <a:p>
            <a:pPr marL="0" indent="0">
              <a:lnSpc>
                <a:spcPct val="110000"/>
              </a:lnSpc>
              <a:buNone/>
            </a:pP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Nowy sposób rozliczenia to:</a:t>
            </a:r>
          </a:p>
          <a:p>
            <a:pPr>
              <a:lnSpc>
                <a:spcPct val="110000"/>
              </a:lnSpc>
            </a:pP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generacja sprawozdania refundacyjnego na podstawie przekazanych do systemu </a:t>
            </a:r>
            <a:r>
              <a:rPr lang="pl-PL" sz="2000" dirty="0" err="1">
                <a:solidFill>
                  <a:schemeClr val="tx1">
                    <a:lumMod val="50000"/>
                  </a:schemeClr>
                </a:solidFill>
              </a:rPr>
              <a:t>eZWM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  dokumentów realizacji zleceń i zleceń naprawy (aplikacja </a:t>
            </a:r>
            <a:r>
              <a:rPr lang="pl-PL" sz="2000" dirty="0" err="1">
                <a:solidFill>
                  <a:schemeClr val="tx1">
                    <a:lumMod val="50000"/>
                  </a:schemeClr>
                </a:solidFill>
              </a:rPr>
              <a:t>ap-zz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, usługi </a:t>
            </a:r>
            <a:r>
              <a:rPr lang="pl-PL" sz="2000" dirty="0" err="1">
                <a:solidFill>
                  <a:schemeClr val="tx1">
                    <a:lumMod val="50000"/>
                  </a:schemeClr>
                </a:solidFill>
              </a:rPr>
              <a:t>WSBroker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).</a:t>
            </a:r>
          </a:p>
          <a:p>
            <a:pPr>
              <a:lnSpc>
                <a:spcPct val="110000"/>
              </a:lnSpc>
            </a:pP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eliminacja dwukrotnego przekazywania danych o zrealizowanych zleceniach (do </a:t>
            </a:r>
            <a:r>
              <a:rPr lang="pl-PL" sz="2000" dirty="0" err="1">
                <a:solidFill>
                  <a:schemeClr val="tx1">
                    <a:lumMod val="50000"/>
                  </a:schemeClr>
                </a:solidFill>
              </a:rPr>
              <a:t>eZWM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 i do OW NFZ komunikatem XML ZPOSP).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Oznacza to, że realizator dane o zrealizowanych zleceniach będzie przekazywał tylko raz tj. do systemu </a:t>
            </a:r>
            <a:r>
              <a:rPr lang="pl-PL" sz="2000" b="1" dirty="0" err="1">
                <a:solidFill>
                  <a:schemeClr val="tx1">
                    <a:lumMod val="50000"/>
                  </a:schemeClr>
                </a:solidFill>
              </a:rPr>
              <a:t>eZWM</a:t>
            </a: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endParaRPr lang="pl-PL" sz="2000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Obecnie generowane komunikaty XML:</a:t>
            </a:r>
          </a:p>
          <a:p>
            <a:pPr marL="0" indent="0">
              <a:buNone/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- ZPOSP - sprawozdanie realizatora,</a:t>
            </a:r>
          </a:p>
          <a:p>
            <a:pPr marL="0" indent="0">
              <a:buNone/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- P_ZPO - potwierdzenia odbioru sprawozdania,</a:t>
            </a:r>
          </a:p>
          <a:p>
            <a:pPr marL="0" indent="0">
              <a:buNone/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- R_UMX - szablon rachunku,</a:t>
            </a:r>
          </a:p>
          <a:p>
            <a:pPr marL="0" indent="0">
              <a:buNone/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- FAKT/RACH/NOTA – faktura albo rachunek albo nota</a:t>
            </a:r>
          </a:p>
          <a:p>
            <a:pPr marL="0" indent="0">
              <a:buNone/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zostaną zastąpione jednym komunikatem XML ZPOZR  z danymi zestawienia refundacyjnego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pl-PL" sz="17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460381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tekstu 6">
            <a:extLst>
              <a:ext uri="{FF2B5EF4-FFF2-40B4-BE49-F238E27FC236}">
                <a16:creationId xmlns:a16="http://schemas.microsoft.com/office/drawing/2014/main" id="{F52CF792-B4D7-2794-4732-7461CF457DB9}"/>
              </a:ext>
            </a:extLst>
          </p:cNvPr>
          <p:cNvSpPr txBox="1">
            <a:spLocks/>
          </p:cNvSpPr>
          <p:nvPr/>
        </p:nvSpPr>
        <p:spPr>
          <a:xfrm>
            <a:off x="205932" y="1287832"/>
            <a:ext cx="8892481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rgbClr val="4B75B3"/>
                </a:solidFill>
              </a:rPr>
              <a:t>Rozliczanie na podstawie danych eZWM </a:t>
            </a:r>
            <a:r>
              <a:rPr lang="pl-PL" sz="2000" b="1" dirty="0">
                <a:solidFill>
                  <a:srgbClr val="4B75B3"/>
                </a:solidFill>
              </a:rPr>
              <a:t>&gt; </a:t>
            </a:r>
            <a:r>
              <a:rPr lang="pl-PL" sz="2000" b="1" dirty="0" err="1">
                <a:solidFill>
                  <a:srgbClr val="4B75B3"/>
                </a:solidFill>
              </a:rPr>
              <a:t>eZestawienia</a:t>
            </a:r>
            <a:r>
              <a:rPr lang="pl-PL" sz="2000" b="1" dirty="0">
                <a:solidFill>
                  <a:srgbClr val="4B75B3"/>
                </a:solidFill>
              </a:rPr>
              <a:t> refundacyjne eZWM </a:t>
            </a:r>
            <a:br>
              <a:rPr lang="pl-PL" sz="2000" b="1" dirty="0">
                <a:solidFill>
                  <a:srgbClr val="4B75B3"/>
                </a:solidFill>
              </a:rPr>
            </a:br>
            <a:endParaRPr lang="pl-PL" sz="2000" b="1" dirty="0">
              <a:solidFill>
                <a:srgbClr val="4B75B3"/>
              </a:solidFill>
            </a:endParaRPr>
          </a:p>
        </p:txBody>
      </p:sp>
      <p:sp>
        <p:nvSpPr>
          <p:cNvPr id="6" name="Symbol zastępczy tekstu 6">
            <a:extLst>
              <a:ext uri="{FF2B5EF4-FFF2-40B4-BE49-F238E27FC236}">
                <a16:creationId xmlns:a16="http://schemas.microsoft.com/office/drawing/2014/main" id="{D8EC6579-A6CD-711A-65D1-722B8A2C1828}"/>
              </a:ext>
            </a:extLst>
          </p:cNvPr>
          <p:cNvSpPr txBox="1">
            <a:spLocks/>
          </p:cNvSpPr>
          <p:nvPr/>
        </p:nvSpPr>
        <p:spPr>
          <a:xfrm>
            <a:off x="205932" y="1808568"/>
            <a:ext cx="11190817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800" dirty="0"/>
              <a:t>Przetwarzanie zestawienia zbiorczego eZWM wykonywane jest analogicznie do zestawienia zbiorczego za leki, tj.:</a:t>
            </a:r>
          </a:p>
          <a:p>
            <a:pPr lvl="1"/>
            <a:r>
              <a:rPr lang="pl-PL" sz="1600" dirty="0"/>
              <a:t>Dla zestawień refundacyjnych eZWM </a:t>
            </a:r>
            <a:r>
              <a:rPr lang="pl-PL" sz="1600" b="1" dirty="0"/>
              <a:t>podpisanych elektronicznie </a:t>
            </a:r>
            <a:r>
              <a:rPr lang="pl-PL" sz="1600" dirty="0"/>
              <a:t>i przekazanych do OW NFZ następuje zmiana statusu zestawienia na  „przekazane”. Zestawienie refundacyjne eZWM jest automatycznie importowane do systemu OW, co kończy się wyświetleniem statusu „Zaimportowany” lub „Błąd importu”</a:t>
            </a:r>
          </a:p>
          <a:p>
            <a:pPr lvl="1"/>
            <a:r>
              <a:rPr lang="pl-PL" sz="1600" dirty="0"/>
              <a:t>Dla zestawień refundacyjnych eZWM </a:t>
            </a:r>
            <a:r>
              <a:rPr lang="pl-PL" sz="1600" b="1" dirty="0"/>
              <a:t>podpisanych tradycyjnie</a:t>
            </a:r>
            <a:r>
              <a:rPr lang="pl-PL" sz="1600" dirty="0"/>
              <a:t>, status „Zaimportowane” wyświetlony zostanie dopiero w chwili przyjęcia dokumentu papierowego do OW NFZ </a:t>
            </a:r>
            <a:br>
              <a:rPr lang="pl-PL" sz="1600" dirty="0"/>
            </a:br>
            <a:r>
              <a:rPr lang="pl-PL" sz="1600" dirty="0"/>
              <a:t>i utworzeniu na tej podstawie zestawienia refundacyjnego eZWM (funkcja listy szablonów w systemie KS-SIKCH)</a:t>
            </a:r>
          </a:p>
          <a:p>
            <a:endParaRPr lang="pl-PL" sz="1800" u="sng" dirty="0"/>
          </a:p>
          <a:p>
            <a:endParaRPr lang="pl-PL" sz="1800" dirty="0"/>
          </a:p>
        </p:txBody>
      </p:sp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712"/>
            <a:ext cx="868654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12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315977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</p:spTree>
    <p:extLst>
      <p:ext uri="{BB962C8B-B14F-4D97-AF65-F5344CB8AC3E}">
        <p14:creationId xmlns:p14="http://schemas.microsoft.com/office/powerpoint/2010/main" val="1966896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91194" y="149629"/>
            <a:ext cx="12086704" cy="660030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Obieg dokumentów w systemach [1 z 2]:</a:t>
            </a:r>
            <a:endParaRPr lang="pl-PL" sz="2000" dirty="0"/>
          </a:p>
          <a:p>
            <a:pPr>
              <a:lnSpc>
                <a:spcPct val="110000"/>
              </a:lnSpc>
            </a:pP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Realizator rejestruje realizację zlecenia zaopatrzenia i wydanie wyrobów medycznych (aplikacja ap-zz lub własna)</a:t>
            </a:r>
          </a:p>
          <a:p>
            <a:pPr>
              <a:lnSpc>
                <a:spcPct val="110000"/>
              </a:lnSpc>
            </a:pP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System (automatycznie) przekazuje zweryfikowane pozytywnie realizacje zleceń do SI OW NFZ:</a:t>
            </a:r>
          </a:p>
          <a:p>
            <a:pPr lvl="1">
              <a:lnSpc>
                <a:spcPct val="110000"/>
              </a:lnSpc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generowane są pozycje rozliczeniowe raportu statystycznego (widoczne w Portalu SZOI)</a:t>
            </a:r>
          </a:p>
          <a:p>
            <a:pPr lvl="1">
              <a:lnSpc>
                <a:spcPct val="110000"/>
              </a:lnSpc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generowane są raporty statystyczne eZWM (do umowy i okresu sprawozdawczego)</a:t>
            </a:r>
          </a:p>
          <a:p>
            <a:pPr>
              <a:lnSpc>
                <a:spcPct val="110000"/>
              </a:lnSpc>
            </a:pPr>
            <a:r>
              <a:rPr lang="pl-PL" sz="1700" dirty="0">
                <a:solidFill>
                  <a:schemeClr val="tx1">
                    <a:lumMod val="50000"/>
                  </a:schemeClr>
                </a:solidFill>
              </a:rPr>
              <a:t>Realizator weryfikuje wygenerowane pozycje rozliczeniowe (aplikacja Portal SZOI)</a:t>
            </a:r>
          </a:p>
          <a:p>
            <a:pPr lvl="1">
              <a:lnSpc>
                <a:spcPct val="110000"/>
              </a:lnSpc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wygenerowana lista pozycji rozliczeniowych eZWM powinna być zgodna z listą zrealizowanych zleceń zaopatrzenia </a:t>
            </a:r>
          </a:p>
          <a:p>
            <a:pPr lvl="1">
              <a:lnSpc>
                <a:spcPct val="110000"/>
              </a:lnSpc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dla zleceń zaopatrzenia zrealizowanych na podstawie dokumentów uprawniających konieczne jest sprawdzenie i uzupełnienie wymaganych skanów dokumentów</a:t>
            </a:r>
          </a:p>
          <a:p>
            <a:pPr>
              <a:lnSpc>
                <a:spcPct val="110000"/>
              </a:lnSpc>
            </a:pPr>
            <a:r>
              <a:rPr lang="pl-PL" sz="1700" dirty="0">
                <a:solidFill>
                  <a:schemeClr val="tx1">
                    <a:lumMod val="50000"/>
                  </a:schemeClr>
                </a:solidFill>
              </a:rPr>
              <a:t>Realizator – po zakończonym okresie sprawozdawczym - przekazuje raport statystyczny eZWM do weryfikacji OW NFZ (aplikacja Portal SZOI)</a:t>
            </a:r>
          </a:p>
          <a:p>
            <a:pPr>
              <a:lnSpc>
                <a:spcPct val="110000"/>
              </a:lnSpc>
            </a:pPr>
            <a:r>
              <a:rPr lang="pl-PL" sz="1700" dirty="0">
                <a:solidFill>
                  <a:schemeClr val="tx1">
                    <a:lumMod val="50000"/>
                  </a:schemeClr>
                </a:solidFill>
              </a:rPr>
              <a:t>OW NFZ wykonuje weryfikację raportu i udostępnia w Portalu SZOI wynik weryfikacji</a:t>
            </a:r>
          </a:p>
          <a:p>
            <a:pPr>
              <a:lnSpc>
                <a:spcPct val="110000"/>
              </a:lnSpc>
            </a:pPr>
            <a:r>
              <a:rPr lang="pl-PL" sz="1700" dirty="0">
                <a:solidFill>
                  <a:schemeClr val="tx1">
                    <a:lumMod val="50000"/>
                  </a:schemeClr>
                </a:solidFill>
              </a:rPr>
              <a:t>Realizator sprawdza wynik weryfikacji</a:t>
            </a:r>
          </a:p>
          <a:p>
            <a:pPr lvl="1">
              <a:lnSpc>
                <a:spcPct val="110000"/>
              </a:lnSpc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w przypadku błędów – poprawia dane statystyczne, ponownie przekazuje raport statystyczny eZWM</a:t>
            </a:r>
          </a:p>
          <a:p>
            <a:pPr>
              <a:lnSpc>
                <a:spcPct val="110000"/>
              </a:lnSpc>
            </a:pPr>
            <a:r>
              <a:rPr lang="pl-PL" sz="1700" dirty="0">
                <a:solidFill>
                  <a:schemeClr val="tx1">
                    <a:lumMod val="50000"/>
                  </a:schemeClr>
                </a:solidFill>
              </a:rPr>
              <a:t>Realizator generuje żądanie rozliczenia eZWM (żądanie automatycznie przekazywane jest do OW NFZ)</a:t>
            </a:r>
          </a:p>
          <a:p>
            <a:pPr>
              <a:lnSpc>
                <a:spcPct val="110000"/>
              </a:lnSpc>
            </a:pPr>
            <a:endParaRPr lang="pl-PL" sz="17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16425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91194" y="149629"/>
            <a:ext cx="12086704" cy="660030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Obieg dokumentów w systemach [2 z 2]:</a:t>
            </a:r>
            <a:endParaRPr lang="pl-PL" sz="2000" dirty="0"/>
          </a:p>
          <a:p>
            <a:pPr>
              <a:lnSpc>
                <a:spcPct val="110000"/>
              </a:lnSpc>
            </a:pP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OW NFZ wykonuje weryfikację żądania rozliczenia eZWM. </a:t>
            </a:r>
          </a:p>
          <a:p>
            <a:pPr lvl="1">
              <a:lnSpc>
                <a:spcPct val="110000"/>
              </a:lnSpc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w wyniku weryfikacji pozytywnej OW NFZ udostępnia szablon zestawienia refundacyjnego eZWM</a:t>
            </a:r>
          </a:p>
          <a:p>
            <a:pPr lvl="1">
              <a:lnSpc>
                <a:spcPct val="110000"/>
              </a:lnSpc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w wyniku weryfikacji negatywnej OW NFZ udostępnia informacje o pozycjach rozliczeniowych nieuznanych</a:t>
            </a:r>
          </a:p>
          <a:p>
            <a:pPr>
              <a:lnSpc>
                <a:spcPct val="110000"/>
              </a:lnSpc>
            </a:pPr>
            <a:r>
              <a:rPr lang="pl-PL" sz="1700" dirty="0">
                <a:solidFill>
                  <a:schemeClr val="tx1">
                    <a:lumMod val="50000"/>
                  </a:schemeClr>
                </a:solidFill>
              </a:rPr>
              <a:t>Realizator weryfikuje wynik przetworzenia żądania rozliczenia eZWM (aplikacja Portal SZOI)</a:t>
            </a:r>
          </a:p>
          <a:p>
            <a:pPr lvl="1">
              <a:lnSpc>
                <a:spcPct val="110000"/>
              </a:lnSpc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dla wyniku pozytywnego – rozpatruje utworzenie zestawienia refundacyjnego eZWM (akceptacja lub odrzucenie)</a:t>
            </a:r>
          </a:p>
          <a:p>
            <a:pPr lvl="1">
              <a:lnSpc>
                <a:spcPct val="110000"/>
              </a:lnSpc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dla wyniku negatywnego – poprawia błędne dane statystyczne, ponownie przekazuje raport statystyczny eZWM / żądanie rozliczenia</a:t>
            </a:r>
          </a:p>
          <a:p>
            <a:pPr>
              <a:lnSpc>
                <a:spcPct val="110000"/>
              </a:lnSpc>
            </a:pPr>
            <a:r>
              <a:rPr lang="pl-PL" sz="1700" dirty="0">
                <a:solidFill>
                  <a:schemeClr val="tx1">
                    <a:lumMod val="50000"/>
                  </a:schemeClr>
                </a:solidFill>
              </a:rPr>
              <a:t>Realizator generuje dokument zestawienia eZWM na podstawie szablonu (aplikacja Portal SZOI)</a:t>
            </a:r>
          </a:p>
          <a:p>
            <a:pPr lvl="1">
              <a:lnSpc>
                <a:spcPct val="110000"/>
              </a:lnSpc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dokument zestawienia zbiorczego eZWM może być podpisany elektronicznie (ePUAP, podpis kwalifikowany)</a:t>
            </a:r>
          </a:p>
          <a:p>
            <a:pPr>
              <a:lnSpc>
                <a:spcPct val="110000"/>
              </a:lnSpc>
            </a:pPr>
            <a:r>
              <a:rPr lang="pl-PL" sz="1700" dirty="0">
                <a:solidFill>
                  <a:schemeClr val="tx1">
                    <a:lumMod val="50000"/>
                  </a:schemeClr>
                </a:solidFill>
              </a:rPr>
              <a:t>Realizator przekazuje do OW NFZ podpisane zestawienie zbiorcze eZWM</a:t>
            </a:r>
          </a:p>
          <a:p>
            <a:pPr lvl="1">
              <a:lnSpc>
                <a:spcPct val="110000"/>
              </a:lnSpc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dokument podpisany tradycyjnie – osobiście lub korespondencyjnie</a:t>
            </a:r>
          </a:p>
          <a:p>
            <a:pPr lvl="1">
              <a:lnSpc>
                <a:spcPct val="110000"/>
              </a:lnSpc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dokument podpisany elektronicznie – w Portalu SZOI (opcja: Przekaż)</a:t>
            </a:r>
          </a:p>
          <a:p>
            <a:pPr>
              <a:lnSpc>
                <a:spcPct val="110000"/>
              </a:lnSpc>
            </a:pPr>
            <a:endParaRPr lang="pl-PL" sz="17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08303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404664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>
                <a:solidFill>
                  <a:srgbClr val="C00000"/>
                </a:solidFill>
              </a:rPr>
              <a:t>Zmiany w systemie</a:t>
            </a:r>
            <a:endParaRPr lang="pl-PL" sz="2400" dirty="0">
              <a:solidFill>
                <a:srgbClr val="C00000"/>
              </a:solidFill>
            </a:endParaRPr>
          </a:p>
        </p:txBody>
      </p:sp>
      <p:sp>
        <p:nvSpPr>
          <p:cNvPr id="13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1129986"/>
            <a:ext cx="8830564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pic>
        <p:nvPicPr>
          <p:cNvPr id="14" name="Obraz 13" descr="Obraz zawierający tekst, zrzut ekranu, Czcionka&#10;&#10;Opis wygenerowany automatycznie">
            <a:extLst>
              <a:ext uri="{FF2B5EF4-FFF2-40B4-BE49-F238E27FC236}">
                <a16:creationId xmlns:a16="http://schemas.microsoft.com/office/drawing/2014/main" id="{E5C0D572-CD11-3CBC-B58C-A85B95113E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0116" y="1772828"/>
            <a:ext cx="8899478" cy="3045256"/>
          </a:xfrm>
          <a:prstGeom prst="rect">
            <a:avLst/>
          </a:prstGeom>
        </p:spPr>
      </p:pic>
      <p:sp>
        <p:nvSpPr>
          <p:cNvPr id="15" name="Symbol zastępczy tekstu 6">
            <a:extLst>
              <a:ext uri="{FF2B5EF4-FFF2-40B4-BE49-F238E27FC236}">
                <a16:creationId xmlns:a16="http://schemas.microsoft.com/office/drawing/2014/main" id="{33EA9D2C-489F-7577-474D-47CFFF20EF3D}"/>
              </a:ext>
            </a:extLst>
          </p:cNvPr>
          <p:cNvSpPr txBox="1">
            <a:spLocks/>
          </p:cNvSpPr>
          <p:nvPr/>
        </p:nvSpPr>
        <p:spPr>
          <a:xfrm>
            <a:off x="205932" y="1639284"/>
            <a:ext cx="3717996" cy="3312344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Nowe menu: Sprawozdawczość</a:t>
            </a:r>
          </a:p>
          <a:p>
            <a:pPr fontAlgn="auto">
              <a:spcAft>
                <a:spcPts val="0"/>
              </a:spcAft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Rozliczanie na podstawie danych eZWM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 wraz z funkcjami podrzędnymi umożliwi przeglądanie i rozliczenie pozycji rozliczeniowych ZPO wygenerowanych na podstawie danych eZWM</a:t>
            </a:r>
          </a:p>
          <a:p>
            <a:pPr marL="0" indent="0" fontAlgn="auto">
              <a:spcAft>
                <a:spcPts val="0"/>
              </a:spcAft>
              <a:buNone/>
            </a:pPr>
            <a:endParaRPr lang="pl-PL" sz="2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6" name="Symbol zastępczy tekstu 6">
            <a:extLst>
              <a:ext uri="{FF2B5EF4-FFF2-40B4-BE49-F238E27FC236}">
                <a16:creationId xmlns:a16="http://schemas.microsoft.com/office/drawing/2014/main" id="{A8AAFBC0-C377-08EA-95CB-354E33F1AB92}"/>
              </a:ext>
            </a:extLst>
          </p:cNvPr>
          <p:cNvSpPr txBox="1">
            <a:spLocks/>
          </p:cNvSpPr>
          <p:nvPr/>
        </p:nvSpPr>
        <p:spPr>
          <a:xfrm>
            <a:off x="205931" y="5062276"/>
            <a:ext cx="11648017" cy="139106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Raporty statystyczne – zaopatrzenie ZPOSP (dotychczasowe) – pozostaje w celu przeglądania raportów wstecznych sprawozdawanych komunikatem ZPOSP oraz przekazywania korekt danych statystycznych</a:t>
            </a:r>
          </a:p>
          <a:p>
            <a:pPr marL="0" indent="0" fontAlgn="auto">
              <a:spcAft>
                <a:spcPts val="0"/>
              </a:spcAft>
              <a:buNone/>
            </a:pPr>
            <a:r>
              <a:rPr lang="pl-PL" sz="1800" dirty="0">
                <a:solidFill>
                  <a:srgbClr val="C00000"/>
                </a:solidFill>
              </a:rPr>
              <a:t>       (tylko dla okresów przed zmianą sposobu rozliczania)</a:t>
            </a:r>
          </a:p>
        </p:txBody>
      </p:sp>
    </p:spTree>
    <p:extLst>
      <p:ext uri="{BB962C8B-B14F-4D97-AF65-F5344CB8AC3E}">
        <p14:creationId xmlns:p14="http://schemas.microsoft.com/office/powerpoint/2010/main" val="96893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932" y="404664"/>
            <a:ext cx="8425973" cy="432048"/>
          </a:xfrm>
        </p:spPr>
        <p:txBody>
          <a:bodyPr>
            <a:noAutofit/>
          </a:bodyPr>
          <a:lstStyle/>
          <a:p>
            <a:pPr algn="l"/>
            <a:r>
              <a:rPr lang="pl-PL" sz="2400" dirty="0">
                <a:solidFill>
                  <a:srgbClr val="C00000"/>
                </a:solidFill>
              </a:rPr>
              <a:t>Zmiany w systemie</a:t>
            </a:r>
          </a:p>
        </p:txBody>
      </p:sp>
      <p:sp>
        <p:nvSpPr>
          <p:cNvPr id="6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1129986"/>
            <a:ext cx="8830564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33EA9D2C-489F-7577-474D-47CFFF20EF3D}"/>
              </a:ext>
            </a:extLst>
          </p:cNvPr>
          <p:cNvSpPr txBox="1">
            <a:spLocks/>
          </p:cNvSpPr>
          <p:nvPr/>
        </p:nvSpPr>
        <p:spPr>
          <a:xfrm>
            <a:off x="205932" y="1639284"/>
            <a:ext cx="8784986" cy="3312344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Nowe menu: Sprawozdawczość &gt; </a:t>
            </a: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Rozliczanie na podstawie danych eZWM</a:t>
            </a:r>
          </a:p>
          <a:p>
            <a:pPr fontAlgn="auto">
              <a:spcAft>
                <a:spcPts val="0"/>
              </a:spcAft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Pozycje sprawozdania eZWM 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– </a:t>
            </a:r>
            <a:r>
              <a:rPr lang="pl-PL" sz="1800" dirty="0">
                <a:solidFill>
                  <a:schemeClr val="tx1">
                    <a:lumMod val="50000"/>
                  </a:schemeClr>
                </a:solidFill>
              </a:rPr>
              <a:t>pozycje rozliczeniowe ZPO wygenerowane </a:t>
            </a:r>
            <a:br>
              <a:rPr lang="pl-PL" sz="18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pl-PL" sz="1800" dirty="0">
                <a:solidFill>
                  <a:schemeClr val="tx1">
                    <a:lumMod val="50000"/>
                  </a:schemeClr>
                </a:solidFill>
              </a:rPr>
              <a:t>na podstawie danych o realizacji zleceń zaopatrzenia (eZWM) zarejestrowanych przez realizatora (w systemie </a:t>
            </a:r>
            <a:r>
              <a:rPr lang="pl-PL" sz="1800" dirty="0" err="1">
                <a:solidFill>
                  <a:schemeClr val="tx1">
                    <a:lumMod val="50000"/>
                  </a:schemeClr>
                </a:solidFill>
              </a:rPr>
              <a:t>ap-ZZ</a:t>
            </a:r>
            <a:r>
              <a:rPr lang="pl-PL" sz="1800" dirty="0">
                <a:solidFill>
                  <a:schemeClr val="tx1">
                    <a:lumMod val="50000"/>
                  </a:schemeClr>
                </a:solidFill>
              </a:rPr>
              <a:t> lub przekazanych usługami)</a:t>
            </a:r>
            <a:endParaRPr lang="pl-PL" sz="2000" b="1" dirty="0">
              <a:solidFill>
                <a:schemeClr val="tx1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Raporty statystyczne – zaopatrzenie eZWM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pl-PL" sz="1800" dirty="0">
                <a:solidFill>
                  <a:schemeClr val="tx1">
                    <a:lumMod val="50000"/>
                  </a:schemeClr>
                </a:solidFill>
              </a:rPr>
              <a:t>– utworzone w procesie generacji pozycji rozliczeniowych eZWM okresowe raporty statystyczne </a:t>
            </a:r>
            <a:br>
              <a:rPr lang="pl-PL" sz="18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pl-PL" sz="1800" dirty="0">
                <a:solidFill>
                  <a:schemeClr val="tx1">
                    <a:lumMod val="50000"/>
                  </a:schemeClr>
                </a:solidFill>
              </a:rPr>
              <a:t>(odpowiednik dotychczasowych raportów ZPX)</a:t>
            </a:r>
            <a:endParaRPr lang="pl-PL" sz="2000" dirty="0">
              <a:solidFill>
                <a:schemeClr val="tx1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Żądanie rozliczenia eZWM</a:t>
            </a:r>
            <a:r>
              <a:rPr lang="pl-PL" sz="1800" dirty="0">
                <a:solidFill>
                  <a:schemeClr val="tx1">
                    <a:lumMod val="50000"/>
                  </a:schemeClr>
                </a:solidFill>
              </a:rPr>
              <a:t> – lista zleceń żądania rozliczenia pozycji rozliczeniowych eZWM</a:t>
            </a:r>
            <a:endParaRPr lang="pl-PL" sz="2000" b="1" dirty="0">
              <a:solidFill>
                <a:schemeClr val="tx1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Szablony zestawień refundacji eZWM </a:t>
            </a:r>
            <a:r>
              <a:rPr lang="pl-PL" sz="1800" dirty="0">
                <a:solidFill>
                  <a:schemeClr val="tx1">
                    <a:lumMod val="50000"/>
                  </a:schemeClr>
                </a:solidFill>
              </a:rPr>
              <a:t>– lista wygenerowanych, w skutek akceptacji propozycji rozliczenia eZWM, szablonów zestawień refundacji eZWM</a:t>
            </a:r>
            <a:endParaRPr lang="pl-PL" sz="2000" b="1" dirty="0">
              <a:solidFill>
                <a:schemeClr val="tx1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pl-PL" sz="2000" b="1" dirty="0" err="1">
                <a:solidFill>
                  <a:schemeClr val="tx1">
                    <a:lumMod val="50000"/>
                  </a:schemeClr>
                </a:solidFill>
              </a:rPr>
              <a:t>eZestawienia</a:t>
            </a: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 refundacji eZWM </a:t>
            </a:r>
            <a:r>
              <a:rPr lang="pl-PL" sz="1800" dirty="0">
                <a:solidFill>
                  <a:schemeClr val="tx1">
                    <a:lumMod val="50000"/>
                  </a:schemeClr>
                </a:solidFill>
              </a:rPr>
              <a:t>– lista wygenerowanych zestawień refundacji eZWM na podstawie zaakceptowanych szablonów zestawień refundacji eZWM</a:t>
            </a:r>
            <a:endParaRPr lang="pl-PL" sz="2000" b="1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None/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      Raporty miesięczne realizacji eZWM</a:t>
            </a:r>
            <a:endParaRPr lang="pl-PL" dirty="0"/>
          </a:p>
        </p:txBody>
      </p:sp>
      <p:sp>
        <p:nvSpPr>
          <p:cNvPr id="8" name="Strzałka: w dół 1">
            <a:extLst>
              <a:ext uri="{FF2B5EF4-FFF2-40B4-BE49-F238E27FC236}">
                <a16:creationId xmlns:a16="http://schemas.microsoft.com/office/drawing/2014/main" id="{9CB7726E-F1E8-04A7-668D-4A8DAC737B4E}"/>
              </a:ext>
            </a:extLst>
          </p:cNvPr>
          <p:cNvSpPr/>
          <p:nvPr/>
        </p:nvSpPr>
        <p:spPr>
          <a:xfrm>
            <a:off x="205932" y="2138097"/>
            <a:ext cx="261612" cy="288032"/>
          </a:xfrm>
          <a:prstGeom prst="downArrow">
            <a:avLst/>
          </a:prstGeom>
          <a:solidFill>
            <a:srgbClr val="8EB2DA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" name="Strzałka: w dół 5">
            <a:extLst>
              <a:ext uri="{FF2B5EF4-FFF2-40B4-BE49-F238E27FC236}">
                <a16:creationId xmlns:a16="http://schemas.microsoft.com/office/drawing/2014/main" id="{7FDC252E-612A-81BB-A428-D97B7B0EC7E5}"/>
              </a:ext>
            </a:extLst>
          </p:cNvPr>
          <p:cNvSpPr/>
          <p:nvPr/>
        </p:nvSpPr>
        <p:spPr>
          <a:xfrm>
            <a:off x="205932" y="3007424"/>
            <a:ext cx="261612" cy="288032"/>
          </a:xfrm>
          <a:prstGeom prst="downArrow">
            <a:avLst/>
          </a:prstGeom>
          <a:solidFill>
            <a:srgbClr val="8EB2DA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0" name="Strzałka: w dół 6">
            <a:extLst>
              <a:ext uri="{FF2B5EF4-FFF2-40B4-BE49-F238E27FC236}">
                <a16:creationId xmlns:a16="http://schemas.microsoft.com/office/drawing/2014/main" id="{9FD6B791-9285-DCB6-70F8-990D43851881}"/>
              </a:ext>
            </a:extLst>
          </p:cNvPr>
          <p:cNvSpPr/>
          <p:nvPr/>
        </p:nvSpPr>
        <p:spPr>
          <a:xfrm>
            <a:off x="205932" y="3876751"/>
            <a:ext cx="261612" cy="288032"/>
          </a:xfrm>
          <a:prstGeom prst="downArrow">
            <a:avLst/>
          </a:prstGeom>
          <a:solidFill>
            <a:srgbClr val="8EB2DA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1" name="Strzałka: w dół 7">
            <a:extLst>
              <a:ext uri="{FF2B5EF4-FFF2-40B4-BE49-F238E27FC236}">
                <a16:creationId xmlns:a16="http://schemas.microsoft.com/office/drawing/2014/main" id="{73C2BB7D-3271-01D0-5B28-DB97EB875D35}"/>
              </a:ext>
            </a:extLst>
          </p:cNvPr>
          <p:cNvSpPr/>
          <p:nvPr/>
        </p:nvSpPr>
        <p:spPr>
          <a:xfrm>
            <a:off x="205932" y="4602062"/>
            <a:ext cx="261612" cy="288032"/>
          </a:xfrm>
          <a:prstGeom prst="downArrow">
            <a:avLst/>
          </a:prstGeom>
          <a:solidFill>
            <a:srgbClr val="8EB2DA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2" name="Strzałka: w dół 8">
            <a:extLst>
              <a:ext uri="{FF2B5EF4-FFF2-40B4-BE49-F238E27FC236}">
                <a16:creationId xmlns:a16="http://schemas.microsoft.com/office/drawing/2014/main" id="{420EFA7F-EC1D-BB82-31CF-756057A2805F}"/>
              </a:ext>
            </a:extLst>
          </p:cNvPr>
          <p:cNvSpPr/>
          <p:nvPr/>
        </p:nvSpPr>
        <p:spPr>
          <a:xfrm>
            <a:off x="205932" y="5244891"/>
            <a:ext cx="261612" cy="288032"/>
          </a:xfrm>
          <a:prstGeom prst="downArrow">
            <a:avLst/>
          </a:prstGeom>
          <a:solidFill>
            <a:srgbClr val="8EB2DA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8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881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 txBox="1">
            <a:spLocks/>
          </p:cNvSpPr>
          <p:nvPr/>
        </p:nvSpPr>
        <p:spPr>
          <a:xfrm>
            <a:off x="205932" y="404664"/>
            <a:ext cx="8425973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1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pl-PL" sz="2400" dirty="0">
                <a:solidFill>
                  <a:srgbClr val="C00000"/>
                </a:solidFill>
              </a:rPr>
              <a:t>Zmiany w systemie. Kroki postępowania.</a:t>
            </a:r>
          </a:p>
        </p:txBody>
      </p:sp>
      <p:sp>
        <p:nvSpPr>
          <p:cNvPr id="6" name="Symbol zastępczy tekstu 6">
            <a:extLst>
              <a:ext uri="{FF2B5EF4-FFF2-40B4-BE49-F238E27FC236}">
                <a16:creationId xmlns:a16="http://schemas.microsoft.com/office/drawing/2014/main" id="{27093CE2-9CE0-BBE9-5A5C-00B9AA01ABD5}"/>
              </a:ext>
            </a:extLst>
          </p:cNvPr>
          <p:cNvSpPr txBox="1">
            <a:spLocks/>
          </p:cNvSpPr>
          <p:nvPr/>
        </p:nvSpPr>
        <p:spPr>
          <a:xfrm>
            <a:off x="205932" y="836366"/>
            <a:ext cx="2925908" cy="43204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pl-PL" sz="2000" dirty="0">
                <a:solidFill>
                  <a:schemeClr val="accent1"/>
                </a:solidFill>
              </a:rPr>
              <a:t>Realizator – Portal SZOI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33EA9D2C-489F-7577-474D-47CFFF20EF3D}"/>
              </a:ext>
            </a:extLst>
          </p:cNvPr>
          <p:cNvSpPr txBox="1">
            <a:spLocks/>
          </p:cNvSpPr>
          <p:nvPr/>
        </p:nvSpPr>
        <p:spPr>
          <a:xfrm>
            <a:off x="205932" y="1196752"/>
            <a:ext cx="11329576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pl-PL" sz="2000" dirty="0">
                <a:solidFill>
                  <a:srgbClr val="4B75B3"/>
                </a:solidFill>
              </a:rPr>
              <a:t>menu: Rozliczanie na podstawie danych eZWM &gt; </a:t>
            </a:r>
            <a:r>
              <a:rPr lang="pl-PL" sz="2000" b="1" dirty="0">
                <a:solidFill>
                  <a:srgbClr val="4B75B3"/>
                </a:solidFill>
              </a:rPr>
              <a:t>Pozycje sprawozdania eZWM</a:t>
            </a:r>
            <a:endParaRPr lang="pl-PL" sz="2000" dirty="0">
              <a:solidFill>
                <a:srgbClr val="4B75B3"/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pl-PL" sz="2000" b="1" dirty="0">
                <a:solidFill>
                  <a:schemeClr val="tx1">
                    <a:lumMod val="50000"/>
                  </a:schemeClr>
                </a:solidFill>
              </a:rPr>
              <a:t>KROK 1</a:t>
            </a: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/ Przeglądanie i kontrola poprawności pozycji rozliczeniowych ZPO</a:t>
            </a:r>
          </a:p>
          <a:p>
            <a:pPr fontAlgn="auto">
              <a:spcAft>
                <a:spcPts val="0"/>
              </a:spcAft>
            </a:pPr>
            <a:r>
              <a:rPr lang="pl-PL" sz="2000" dirty="0">
                <a:solidFill>
                  <a:schemeClr val="tx1">
                    <a:lumMod val="50000"/>
                  </a:schemeClr>
                </a:solidFill>
              </a:rPr>
              <a:t>Lista pozycji sprawozdania eZWM powinna zawierać wszystkie pozytywnie zweryfikowane realizacje zleceń zaopatrzenia (kontrola wg kolumny Nr zlecenia) 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9140CD1E-7F68-A945-326D-1A2E25BB30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603" y="2862015"/>
            <a:ext cx="8902931" cy="333438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773269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ytuł 4">
            <a:extLst>
              <a:ext uri="{FF2B5EF4-FFF2-40B4-BE49-F238E27FC236}">
                <a16:creationId xmlns:a16="http://schemas.microsoft.com/office/drawing/2014/main" id="{9019F7BD-E07B-42E6-2DBB-CD84F75BD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932" y="404664"/>
            <a:ext cx="8425973" cy="432048"/>
          </a:xfrm>
        </p:spPr>
        <p:txBody>
          <a:bodyPr>
            <a:noAutofit/>
          </a:bodyPr>
          <a:lstStyle/>
          <a:p>
            <a:pPr algn="l"/>
            <a:r>
              <a:rPr lang="pl-PL" sz="2400" dirty="0">
                <a:solidFill>
                  <a:srgbClr val="C00000"/>
                </a:solidFill>
              </a:rPr>
              <a:t>Zmiany w systemie</a:t>
            </a:r>
          </a:p>
        </p:txBody>
      </p:sp>
      <p:sp>
        <p:nvSpPr>
          <p:cNvPr id="28" name="Symbol zastępczy tekstu 6">
            <a:extLst>
              <a:ext uri="{FF2B5EF4-FFF2-40B4-BE49-F238E27FC236}">
                <a16:creationId xmlns:a16="http://schemas.microsoft.com/office/drawing/2014/main" id="{33EA9D2C-489F-7577-474D-47CFFF20EF3D}"/>
              </a:ext>
            </a:extLst>
          </p:cNvPr>
          <p:cNvSpPr txBox="1">
            <a:spLocks/>
          </p:cNvSpPr>
          <p:nvPr/>
        </p:nvSpPr>
        <p:spPr>
          <a:xfrm>
            <a:off x="1244102" y="1238086"/>
            <a:ext cx="2160240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Numer zrealizowanego zlecenia zaopatrzenia </a:t>
            </a:r>
          </a:p>
        </p:txBody>
      </p:sp>
      <p:pic>
        <p:nvPicPr>
          <p:cNvPr id="29" name="Obraz 28">
            <a:extLst>
              <a:ext uri="{FF2B5EF4-FFF2-40B4-BE49-F238E27FC236}">
                <a16:creationId xmlns:a16="http://schemas.microsoft.com/office/drawing/2014/main" id="{34A4A056-7847-6527-077A-D20BBC4CF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102" y="2877874"/>
            <a:ext cx="8999984" cy="146403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0" name="Symbol zastępczy tekstu 6">
            <a:extLst>
              <a:ext uri="{FF2B5EF4-FFF2-40B4-BE49-F238E27FC236}">
                <a16:creationId xmlns:a16="http://schemas.microsoft.com/office/drawing/2014/main" id="{6A1791EE-2D2C-99AE-C371-2E9A5FA614F0}"/>
              </a:ext>
            </a:extLst>
          </p:cNvPr>
          <p:cNvSpPr txBox="1">
            <a:spLocks/>
          </p:cNvSpPr>
          <p:nvPr/>
        </p:nvSpPr>
        <p:spPr>
          <a:xfrm>
            <a:off x="1239960" y="4631763"/>
            <a:ext cx="2699792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Okres realizacji prezentowany </a:t>
            </a:r>
            <a:br>
              <a:rPr lang="pl-PL" sz="16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dla realizacji comiesięcznych</a:t>
            </a:r>
          </a:p>
        </p:txBody>
      </p:sp>
      <p:sp>
        <p:nvSpPr>
          <p:cNvPr id="31" name="Symbol zastępczy tekstu 6">
            <a:extLst>
              <a:ext uri="{FF2B5EF4-FFF2-40B4-BE49-F238E27FC236}">
                <a16:creationId xmlns:a16="http://schemas.microsoft.com/office/drawing/2014/main" id="{D2B2DDCC-C5A0-84D6-1B9E-A6D7B0235BDA}"/>
              </a:ext>
            </a:extLst>
          </p:cNvPr>
          <p:cNvSpPr txBox="1">
            <a:spLocks/>
          </p:cNvSpPr>
          <p:nvPr/>
        </p:nvSpPr>
        <p:spPr>
          <a:xfrm>
            <a:off x="2294903" y="2057980"/>
            <a:ext cx="1440160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Data pobrania </a:t>
            </a:r>
            <a:br>
              <a:rPr lang="pl-PL" sz="16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do realizacji</a:t>
            </a:r>
          </a:p>
        </p:txBody>
      </p:sp>
      <p:sp>
        <p:nvSpPr>
          <p:cNvPr id="32" name="Symbol zastępczy tekstu 6">
            <a:extLst>
              <a:ext uri="{FF2B5EF4-FFF2-40B4-BE49-F238E27FC236}">
                <a16:creationId xmlns:a16="http://schemas.microsoft.com/office/drawing/2014/main" id="{C738AF0B-C63E-0F2C-BB06-B985F05235E7}"/>
              </a:ext>
            </a:extLst>
          </p:cNvPr>
          <p:cNvSpPr txBox="1">
            <a:spLocks/>
          </p:cNvSpPr>
          <p:nvPr/>
        </p:nvSpPr>
        <p:spPr>
          <a:xfrm>
            <a:off x="3719089" y="2057979"/>
            <a:ext cx="1440160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Data wydania wyrobu</a:t>
            </a:r>
          </a:p>
        </p:txBody>
      </p:sp>
      <p:sp>
        <p:nvSpPr>
          <p:cNvPr id="33" name="Symbol zastępczy tekstu 6">
            <a:extLst>
              <a:ext uri="{FF2B5EF4-FFF2-40B4-BE49-F238E27FC236}">
                <a16:creationId xmlns:a16="http://schemas.microsoft.com/office/drawing/2014/main" id="{C473A245-506C-BF6D-517D-4BF12E986F77}"/>
              </a:ext>
            </a:extLst>
          </p:cNvPr>
          <p:cNvSpPr txBox="1">
            <a:spLocks/>
          </p:cNvSpPr>
          <p:nvPr/>
        </p:nvSpPr>
        <p:spPr>
          <a:xfrm>
            <a:off x="3496728" y="5271940"/>
            <a:ext cx="2105347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Identyfikator pozycji rozliczeniowej eZWM </a:t>
            </a:r>
            <a:br>
              <a:rPr lang="pl-PL" sz="16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w KS-SIKCH</a:t>
            </a:r>
          </a:p>
        </p:txBody>
      </p:sp>
      <p:sp>
        <p:nvSpPr>
          <p:cNvPr id="34" name="Symbol zastępczy tekstu 6">
            <a:extLst>
              <a:ext uri="{FF2B5EF4-FFF2-40B4-BE49-F238E27FC236}">
                <a16:creationId xmlns:a16="http://schemas.microsoft.com/office/drawing/2014/main" id="{F005FEBF-AB41-04DD-C02B-CA4465C3A4C8}"/>
              </a:ext>
            </a:extLst>
          </p:cNvPr>
          <p:cNvSpPr txBox="1">
            <a:spLocks/>
          </p:cNvSpPr>
          <p:nvPr/>
        </p:nvSpPr>
        <p:spPr>
          <a:xfrm>
            <a:off x="5897585" y="1805078"/>
            <a:ext cx="2376264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Status pozycji rozliczeniowej z systemu KS-SIKCH</a:t>
            </a:r>
          </a:p>
        </p:txBody>
      </p:sp>
      <p:cxnSp>
        <p:nvCxnSpPr>
          <p:cNvPr id="35" name="Łącznik prosty ze strzałką 34">
            <a:extLst>
              <a:ext uri="{FF2B5EF4-FFF2-40B4-BE49-F238E27FC236}">
                <a16:creationId xmlns:a16="http://schemas.microsoft.com/office/drawing/2014/main" id="{29A89B9C-5661-2239-0200-F3B5A672EDF4}"/>
              </a:ext>
            </a:extLst>
          </p:cNvPr>
          <p:cNvCxnSpPr/>
          <p:nvPr/>
        </p:nvCxnSpPr>
        <p:spPr>
          <a:xfrm>
            <a:off x="1783654" y="1778397"/>
            <a:ext cx="216024" cy="1099476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Łącznik prosty ze strzałką 35">
            <a:extLst>
              <a:ext uri="{FF2B5EF4-FFF2-40B4-BE49-F238E27FC236}">
                <a16:creationId xmlns:a16="http://schemas.microsoft.com/office/drawing/2014/main" id="{368C1134-948F-C46C-8924-36724647E423}"/>
              </a:ext>
            </a:extLst>
          </p:cNvPr>
          <p:cNvCxnSpPr/>
          <p:nvPr/>
        </p:nvCxnSpPr>
        <p:spPr>
          <a:xfrm flipV="1">
            <a:off x="1474798" y="3715014"/>
            <a:ext cx="236848" cy="957256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Łącznik prosty ze strzałką 36">
            <a:extLst>
              <a:ext uri="{FF2B5EF4-FFF2-40B4-BE49-F238E27FC236}">
                <a16:creationId xmlns:a16="http://schemas.microsoft.com/office/drawing/2014/main" id="{CD91CCE4-410D-FFD8-3F9E-A8DCEBE468E1}"/>
              </a:ext>
            </a:extLst>
          </p:cNvPr>
          <p:cNvCxnSpPr>
            <a:stCxn id="31" idx="2"/>
          </p:cNvCxnSpPr>
          <p:nvPr/>
        </p:nvCxnSpPr>
        <p:spPr>
          <a:xfrm>
            <a:off x="3014983" y="2598293"/>
            <a:ext cx="208831" cy="279580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ze strzałką 37">
            <a:extLst>
              <a:ext uri="{FF2B5EF4-FFF2-40B4-BE49-F238E27FC236}">
                <a16:creationId xmlns:a16="http://schemas.microsoft.com/office/drawing/2014/main" id="{15EE6920-F00A-AE99-5E1B-B6864F7F698A}"/>
              </a:ext>
            </a:extLst>
          </p:cNvPr>
          <p:cNvCxnSpPr/>
          <p:nvPr/>
        </p:nvCxnSpPr>
        <p:spPr>
          <a:xfrm flipH="1">
            <a:off x="3939752" y="2598292"/>
            <a:ext cx="220166" cy="711630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y ze strzałką 38">
            <a:extLst>
              <a:ext uri="{FF2B5EF4-FFF2-40B4-BE49-F238E27FC236}">
                <a16:creationId xmlns:a16="http://schemas.microsoft.com/office/drawing/2014/main" id="{EA5041F0-F5E9-BF7B-DAC1-C326C207FC5B}"/>
              </a:ext>
            </a:extLst>
          </p:cNvPr>
          <p:cNvCxnSpPr>
            <a:stCxn id="33" idx="0"/>
          </p:cNvCxnSpPr>
          <p:nvPr/>
        </p:nvCxnSpPr>
        <p:spPr>
          <a:xfrm flipH="1" flipV="1">
            <a:off x="4455143" y="3697767"/>
            <a:ext cx="94259" cy="1574173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ze strzałką 39">
            <a:extLst>
              <a:ext uri="{FF2B5EF4-FFF2-40B4-BE49-F238E27FC236}">
                <a16:creationId xmlns:a16="http://schemas.microsoft.com/office/drawing/2014/main" id="{AEBE002F-5582-9F6C-D1AA-B006A5476E3E}"/>
              </a:ext>
            </a:extLst>
          </p:cNvPr>
          <p:cNvCxnSpPr>
            <a:cxnSpLocks/>
          </p:cNvCxnSpPr>
          <p:nvPr/>
        </p:nvCxnSpPr>
        <p:spPr>
          <a:xfrm>
            <a:off x="7544294" y="2598292"/>
            <a:ext cx="288032" cy="351590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Symbol zastępczy tekstu 6">
            <a:extLst>
              <a:ext uri="{FF2B5EF4-FFF2-40B4-BE49-F238E27FC236}">
                <a16:creationId xmlns:a16="http://schemas.microsoft.com/office/drawing/2014/main" id="{A2E59065-3499-DCDD-C33A-40B08B8557D7}"/>
              </a:ext>
            </a:extLst>
          </p:cNvPr>
          <p:cNvSpPr txBox="1">
            <a:spLocks/>
          </p:cNvSpPr>
          <p:nvPr/>
        </p:nvSpPr>
        <p:spPr>
          <a:xfrm>
            <a:off x="8165701" y="1805078"/>
            <a:ext cx="2160240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Operacje pobrania dokumentów z systemu eZWM</a:t>
            </a:r>
          </a:p>
        </p:txBody>
      </p:sp>
      <p:cxnSp>
        <p:nvCxnSpPr>
          <p:cNvPr id="42" name="Łącznik prosty ze strzałką 41">
            <a:extLst>
              <a:ext uri="{FF2B5EF4-FFF2-40B4-BE49-F238E27FC236}">
                <a16:creationId xmlns:a16="http://schemas.microsoft.com/office/drawing/2014/main" id="{73C7C5FC-B410-F2FA-8FDC-6FD940879A10}"/>
              </a:ext>
            </a:extLst>
          </p:cNvPr>
          <p:cNvCxnSpPr/>
          <p:nvPr/>
        </p:nvCxnSpPr>
        <p:spPr>
          <a:xfrm>
            <a:off x="9272486" y="2607717"/>
            <a:ext cx="0" cy="342165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Symbol zastępczy tekstu 6">
            <a:extLst>
              <a:ext uri="{FF2B5EF4-FFF2-40B4-BE49-F238E27FC236}">
                <a16:creationId xmlns:a16="http://schemas.microsoft.com/office/drawing/2014/main" id="{801B53C4-BEEF-743C-64BB-4090C4EB92ED}"/>
              </a:ext>
            </a:extLst>
          </p:cNvPr>
          <p:cNvSpPr txBox="1">
            <a:spLocks/>
          </p:cNvSpPr>
          <p:nvPr/>
        </p:nvSpPr>
        <p:spPr>
          <a:xfrm>
            <a:off x="7832326" y="4672270"/>
            <a:ext cx="2393429" cy="54031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r>
              <a:rPr lang="pl-PL" sz="1600" dirty="0">
                <a:solidFill>
                  <a:schemeClr val="tx1">
                    <a:lumMod val="50000"/>
                  </a:schemeClr>
                </a:solidFill>
              </a:rPr>
              <a:t>Wyświetlenie historii rozliczenia pozycji eZWM</a:t>
            </a:r>
          </a:p>
        </p:txBody>
      </p:sp>
      <p:cxnSp>
        <p:nvCxnSpPr>
          <p:cNvPr id="44" name="Łącznik prosty ze strzałką 43">
            <a:extLst>
              <a:ext uri="{FF2B5EF4-FFF2-40B4-BE49-F238E27FC236}">
                <a16:creationId xmlns:a16="http://schemas.microsoft.com/office/drawing/2014/main" id="{7A7F896A-B939-8005-38C5-AA5898E73F13}"/>
              </a:ext>
            </a:extLst>
          </p:cNvPr>
          <p:cNvCxnSpPr>
            <a:stCxn id="43" idx="0"/>
          </p:cNvCxnSpPr>
          <p:nvPr/>
        </p:nvCxnSpPr>
        <p:spPr>
          <a:xfrm flipV="1">
            <a:off x="9029041" y="4341913"/>
            <a:ext cx="243445" cy="330357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652344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FZ">
      <a:dk1>
        <a:srgbClr val="FFFFFF"/>
      </a:dk1>
      <a:lt1>
        <a:srgbClr val="312783"/>
      </a:lt1>
      <a:dk2>
        <a:srgbClr val="FFFFFF"/>
      </a:dk2>
      <a:lt2>
        <a:srgbClr val="000000"/>
      </a:lt2>
      <a:accent1>
        <a:srgbClr val="F7A600"/>
      </a:accent1>
      <a:accent2>
        <a:srgbClr val="3A5BA7"/>
      </a:accent2>
      <a:accent3>
        <a:srgbClr val="5AA1D8"/>
      </a:accent3>
      <a:accent4>
        <a:srgbClr val="50BCBD"/>
      </a:accent4>
      <a:accent5>
        <a:srgbClr val="F7A600"/>
      </a:accent5>
      <a:accent6>
        <a:srgbClr val="5AA1D8"/>
      </a:accent6>
      <a:hlink>
        <a:srgbClr val="0000FF"/>
      </a:hlink>
      <a:folHlink>
        <a:srgbClr val="F7A6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4815</TotalTime>
  <Words>2012</Words>
  <Application>Microsoft Office PowerPoint</Application>
  <PresentationFormat>Panoramiczny</PresentationFormat>
  <Paragraphs>209</Paragraphs>
  <Slides>30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Zmiany w systemie</vt:lpstr>
      <vt:lpstr>Prezentacja programu PowerPoint</vt:lpstr>
      <vt:lpstr>Zmiany w systemie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Tomasik Katarzyna</dc:creator>
  <cp:lastModifiedBy>Mil Magdalena</cp:lastModifiedBy>
  <cp:revision>74</cp:revision>
  <dcterms:created xsi:type="dcterms:W3CDTF">2021-07-19T06:23:20Z</dcterms:created>
  <dcterms:modified xsi:type="dcterms:W3CDTF">2024-01-31T11:57:59Z</dcterms:modified>
</cp:coreProperties>
</file>