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66" r:id="rId2"/>
    <p:sldMasterId id="2147483678" r:id="rId3"/>
    <p:sldMasterId id="2147483690" r:id="rId4"/>
    <p:sldMasterId id="2147483702" r:id="rId5"/>
    <p:sldMasterId id="2147483714" r:id="rId6"/>
    <p:sldMasterId id="2147483726" r:id="rId7"/>
    <p:sldMasterId id="2147483738" r:id="rId8"/>
    <p:sldMasterId id="2147483750" r:id="rId9"/>
    <p:sldMasterId id="2147483762" r:id="rId10"/>
    <p:sldMasterId id="2147483774" r:id="rId11"/>
    <p:sldMasterId id="2147483786" r:id="rId12"/>
    <p:sldMasterId id="2147483798" r:id="rId13"/>
    <p:sldMasterId id="2147483810" r:id="rId14"/>
    <p:sldMasterId id="2147483822" r:id="rId15"/>
    <p:sldMasterId id="2147483834" r:id="rId16"/>
    <p:sldMasterId id="2147483846" r:id="rId17"/>
    <p:sldMasterId id="2147483858" r:id="rId18"/>
    <p:sldMasterId id="2147483870" r:id="rId19"/>
    <p:sldMasterId id="2147483894" r:id="rId20"/>
  </p:sldMasterIdLst>
  <p:notesMasterIdLst>
    <p:notesMasterId r:id="rId318"/>
  </p:notesMasterIdLst>
  <p:handoutMasterIdLst>
    <p:handoutMasterId r:id="rId319"/>
  </p:handoutMasterIdLst>
  <p:sldIdLst>
    <p:sldId id="1015" r:id="rId21"/>
    <p:sldId id="1016" r:id="rId22"/>
    <p:sldId id="1017" r:id="rId23"/>
    <p:sldId id="1018" r:id="rId24"/>
    <p:sldId id="1019" r:id="rId25"/>
    <p:sldId id="1020" r:id="rId26"/>
    <p:sldId id="1021" r:id="rId27"/>
    <p:sldId id="1022" r:id="rId28"/>
    <p:sldId id="1023" r:id="rId29"/>
    <p:sldId id="1024" r:id="rId30"/>
    <p:sldId id="1025" r:id="rId31"/>
    <p:sldId id="1026" r:id="rId32"/>
    <p:sldId id="1027" r:id="rId33"/>
    <p:sldId id="1028" r:id="rId34"/>
    <p:sldId id="1029" r:id="rId35"/>
    <p:sldId id="1030" r:id="rId36"/>
    <p:sldId id="1031" r:id="rId37"/>
    <p:sldId id="1032" r:id="rId38"/>
    <p:sldId id="1033" r:id="rId39"/>
    <p:sldId id="1034" r:id="rId40"/>
    <p:sldId id="1035" r:id="rId41"/>
    <p:sldId id="1036" r:id="rId42"/>
    <p:sldId id="1037" r:id="rId43"/>
    <p:sldId id="1038" r:id="rId44"/>
    <p:sldId id="1039" r:id="rId45"/>
    <p:sldId id="1040" r:id="rId46"/>
    <p:sldId id="1041" r:id="rId47"/>
    <p:sldId id="1042" r:id="rId48"/>
    <p:sldId id="1043" r:id="rId49"/>
    <p:sldId id="1044" r:id="rId50"/>
    <p:sldId id="1045" r:id="rId51"/>
    <p:sldId id="1046" r:id="rId52"/>
    <p:sldId id="1047" r:id="rId53"/>
    <p:sldId id="1048" r:id="rId54"/>
    <p:sldId id="1049" r:id="rId55"/>
    <p:sldId id="1050" r:id="rId56"/>
    <p:sldId id="1051" r:id="rId57"/>
    <p:sldId id="1052" r:id="rId58"/>
    <p:sldId id="1053" r:id="rId59"/>
    <p:sldId id="1054" r:id="rId60"/>
    <p:sldId id="1055" r:id="rId61"/>
    <p:sldId id="1056" r:id="rId62"/>
    <p:sldId id="1057" r:id="rId63"/>
    <p:sldId id="1058" r:id="rId64"/>
    <p:sldId id="1059" r:id="rId65"/>
    <p:sldId id="1060" r:id="rId66"/>
    <p:sldId id="1061" r:id="rId67"/>
    <p:sldId id="1062" r:id="rId68"/>
    <p:sldId id="1063" r:id="rId69"/>
    <p:sldId id="1064" r:id="rId70"/>
    <p:sldId id="1065" r:id="rId71"/>
    <p:sldId id="1066" r:id="rId72"/>
    <p:sldId id="1067" r:id="rId73"/>
    <p:sldId id="1068" r:id="rId74"/>
    <p:sldId id="1069" r:id="rId75"/>
    <p:sldId id="1070" r:id="rId76"/>
    <p:sldId id="1071" r:id="rId77"/>
    <p:sldId id="1073" r:id="rId78"/>
    <p:sldId id="1202" r:id="rId79"/>
    <p:sldId id="1201" r:id="rId80"/>
    <p:sldId id="1074" r:id="rId81"/>
    <p:sldId id="1075" r:id="rId82"/>
    <p:sldId id="1203" r:id="rId83"/>
    <p:sldId id="1076" r:id="rId84"/>
    <p:sldId id="1077" r:id="rId85"/>
    <p:sldId id="1078" r:id="rId86"/>
    <p:sldId id="1079" r:id="rId87"/>
    <p:sldId id="1080" r:id="rId88"/>
    <p:sldId id="1204" r:id="rId89"/>
    <p:sldId id="1081" r:id="rId90"/>
    <p:sldId id="1082" r:id="rId91"/>
    <p:sldId id="1083" r:id="rId92"/>
    <p:sldId id="1084" r:id="rId93"/>
    <p:sldId id="1205" r:id="rId94"/>
    <p:sldId id="1085" r:id="rId95"/>
    <p:sldId id="1086" r:id="rId96"/>
    <p:sldId id="1087" r:id="rId97"/>
    <p:sldId id="1088" r:id="rId98"/>
    <p:sldId id="1089" r:id="rId99"/>
    <p:sldId id="1090" r:id="rId100"/>
    <p:sldId id="1206" r:id="rId101"/>
    <p:sldId id="1091" r:id="rId102"/>
    <p:sldId id="1092" r:id="rId103"/>
    <p:sldId id="1093" r:id="rId104"/>
    <p:sldId id="1094" r:id="rId105"/>
    <p:sldId id="1095" r:id="rId106"/>
    <p:sldId id="1096" r:id="rId107"/>
    <p:sldId id="1097" r:id="rId108"/>
    <p:sldId id="1098" r:id="rId109"/>
    <p:sldId id="1099" r:id="rId110"/>
    <p:sldId id="1100" r:id="rId111"/>
    <p:sldId id="1101" r:id="rId112"/>
    <p:sldId id="1102" r:id="rId113"/>
    <p:sldId id="1103" r:id="rId114"/>
    <p:sldId id="1104" r:id="rId115"/>
    <p:sldId id="1207" r:id="rId116"/>
    <p:sldId id="1105" r:id="rId117"/>
    <p:sldId id="1106" r:id="rId118"/>
    <p:sldId id="1107" r:id="rId119"/>
    <p:sldId id="1108" r:id="rId120"/>
    <p:sldId id="1109" r:id="rId121"/>
    <p:sldId id="1110" r:id="rId122"/>
    <p:sldId id="1111" r:id="rId123"/>
    <p:sldId id="1112" r:id="rId124"/>
    <p:sldId id="1208" r:id="rId125"/>
    <p:sldId id="1114" r:id="rId126"/>
    <p:sldId id="1115" r:id="rId127"/>
    <p:sldId id="1116" r:id="rId128"/>
    <p:sldId id="1117" r:id="rId129"/>
    <p:sldId id="1209" r:id="rId130"/>
    <p:sldId id="1130" r:id="rId131"/>
    <p:sldId id="1131" r:id="rId132"/>
    <p:sldId id="1132" r:id="rId133"/>
    <p:sldId id="1133" r:id="rId134"/>
    <p:sldId id="1134" r:id="rId135"/>
    <p:sldId id="1135" r:id="rId136"/>
    <p:sldId id="1136" r:id="rId137"/>
    <p:sldId id="1137" r:id="rId138"/>
    <p:sldId id="1138" r:id="rId139"/>
    <p:sldId id="1139" r:id="rId140"/>
    <p:sldId id="1140" r:id="rId141"/>
    <p:sldId id="1141" r:id="rId142"/>
    <p:sldId id="1210" r:id="rId143"/>
    <p:sldId id="1142" r:id="rId144"/>
    <p:sldId id="1143" r:id="rId145"/>
    <p:sldId id="1144" r:id="rId146"/>
    <p:sldId id="1145" r:id="rId147"/>
    <p:sldId id="1146" r:id="rId148"/>
    <p:sldId id="1147" r:id="rId149"/>
    <p:sldId id="1148" r:id="rId150"/>
    <p:sldId id="1149" r:id="rId151"/>
    <p:sldId id="1150" r:id="rId152"/>
    <p:sldId id="1151" r:id="rId153"/>
    <p:sldId id="1152" r:id="rId154"/>
    <p:sldId id="1153" r:id="rId155"/>
    <p:sldId id="1154" r:id="rId156"/>
    <p:sldId id="1155" r:id="rId157"/>
    <p:sldId id="1156" r:id="rId158"/>
    <p:sldId id="1157" r:id="rId159"/>
    <p:sldId id="1166" r:id="rId160"/>
    <p:sldId id="1167" r:id="rId161"/>
    <p:sldId id="1168" r:id="rId162"/>
    <p:sldId id="1211" r:id="rId163"/>
    <p:sldId id="1158" r:id="rId164"/>
    <p:sldId id="1159" r:id="rId165"/>
    <p:sldId id="1160" r:id="rId166"/>
    <p:sldId id="1161" r:id="rId167"/>
    <p:sldId id="1162" r:id="rId168"/>
    <p:sldId id="1163" r:id="rId169"/>
    <p:sldId id="1164" r:id="rId170"/>
    <p:sldId id="1165" r:id="rId171"/>
    <p:sldId id="1212" r:id="rId172"/>
    <p:sldId id="1169" r:id="rId173"/>
    <p:sldId id="1170" r:id="rId174"/>
    <p:sldId id="1171" r:id="rId175"/>
    <p:sldId id="1172" r:id="rId176"/>
    <p:sldId id="1173" r:id="rId177"/>
    <p:sldId id="1174" r:id="rId178"/>
    <p:sldId id="1175" r:id="rId179"/>
    <p:sldId id="1176" r:id="rId180"/>
    <p:sldId id="1177" r:id="rId181"/>
    <p:sldId id="1178" r:id="rId182"/>
    <p:sldId id="1179" r:id="rId183"/>
    <p:sldId id="1180" r:id="rId184"/>
    <p:sldId id="1181" r:id="rId185"/>
    <p:sldId id="1182" r:id="rId186"/>
    <p:sldId id="1183" r:id="rId187"/>
    <p:sldId id="1213" r:id="rId188"/>
    <p:sldId id="1194" r:id="rId189"/>
    <p:sldId id="1228" r:id="rId190"/>
    <p:sldId id="1195" r:id="rId191"/>
    <p:sldId id="1196" r:id="rId192"/>
    <p:sldId id="1197" r:id="rId193"/>
    <p:sldId id="1229" r:id="rId194"/>
    <p:sldId id="1198" r:id="rId195"/>
    <p:sldId id="1214" r:id="rId196"/>
    <p:sldId id="763" r:id="rId197"/>
    <p:sldId id="1231" r:id="rId198"/>
    <p:sldId id="764" r:id="rId199"/>
    <p:sldId id="765" r:id="rId200"/>
    <p:sldId id="766" r:id="rId201"/>
    <p:sldId id="767" r:id="rId202"/>
    <p:sldId id="883" r:id="rId203"/>
    <p:sldId id="887" r:id="rId204"/>
    <p:sldId id="891" r:id="rId205"/>
    <p:sldId id="892" r:id="rId206"/>
    <p:sldId id="893" r:id="rId207"/>
    <p:sldId id="894" r:id="rId208"/>
    <p:sldId id="895" r:id="rId209"/>
    <p:sldId id="888" r:id="rId210"/>
    <p:sldId id="889" r:id="rId211"/>
    <p:sldId id="890" r:id="rId212"/>
    <p:sldId id="768" r:id="rId213"/>
    <p:sldId id="884" r:id="rId214"/>
    <p:sldId id="885" r:id="rId215"/>
    <p:sldId id="886" r:id="rId216"/>
    <p:sldId id="1230" r:id="rId217"/>
    <p:sldId id="769" r:id="rId218"/>
    <p:sldId id="898" r:id="rId219"/>
    <p:sldId id="899" r:id="rId220"/>
    <p:sldId id="900" r:id="rId221"/>
    <p:sldId id="901" r:id="rId222"/>
    <p:sldId id="902" r:id="rId223"/>
    <p:sldId id="913" r:id="rId224"/>
    <p:sldId id="771" r:id="rId225"/>
    <p:sldId id="904" r:id="rId226"/>
    <p:sldId id="907" r:id="rId227"/>
    <p:sldId id="908" r:id="rId228"/>
    <p:sldId id="909" r:id="rId229"/>
    <p:sldId id="910" r:id="rId230"/>
    <p:sldId id="1184" r:id="rId231"/>
    <p:sldId id="905" r:id="rId232"/>
    <p:sldId id="951" r:id="rId233"/>
    <p:sldId id="914" r:id="rId234"/>
    <p:sldId id="953" r:id="rId235"/>
    <p:sldId id="954" r:id="rId236"/>
    <p:sldId id="952" r:id="rId237"/>
    <p:sldId id="955" r:id="rId238"/>
    <p:sldId id="982" r:id="rId239"/>
    <p:sldId id="983" r:id="rId240"/>
    <p:sldId id="975" r:id="rId241"/>
    <p:sldId id="976" r:id="rId242"/>
    <p:sldId id="978" r:id="rId243"/>
    <p:sldId id="979" r:id="rId244"/>
    <p:sldId id="980" r:id="rId245"/>
    <p:sldId id="970" r:id="rId246"/>
    <p:sldId id="956" r:id="rId247"/>
    <p:sldId id="915" r:id="rId248"/>
    <p:sldId id="1185" r:id="rId249"/>
    <p:sldId id="1186" r:id="rId250"/>
    <p:sldId id="918" r:id="rId251"/>
    <p:sldId id="1187" r:id="rId252"/>
    <p:sldId id="1188" r:id="rId253"/>
    <p:sldId id="921" r:id="rId254"/>
    <p:sldId id="922" r:id="rId255"/>
    <p:sldId id="1189" r:id="rId256"/>
    <p:sldId id="924" r:id="rId257"/>
    <p:sldId id="925" r:id="rId258"/>
    <p:sldId id="1190" r:id="rId259"/>
    <p:sldId id="1191" r:id="rId260"/>
    <p:sldId id="1192" r:id="rId261"/>
    <p:sldId id="985" r:id="rId262"/>
    <p:sldId id="992" r:id="rId263"/>
    <p:sldId id="993" r:id="rId264"/>
    <p:sldId id="994" r:id="rId265"/>
    <p:sldId id="997" r:id="rId266"/>
    <p:sldId id="927" r:id="rId267"/>
    <p:sldId id="1193" r:id="rId268"/>
    <p:sldId id="931" r:id="rId269"/>
    <p:sldId id="950" r:id="rId270"/>
    <p:sldId id="957" r:id="rId271"/>
    <p:sldId id="958" r:id="rId272"/>
    <p:sldId id="959" r:id="rId273"/>
    <p:sldId id="960" r:id="rId274"/>
    <p:sldId id="961" r:id="rId275"/>
    <p:sldId id="963" r:id="rId276"/>
    <p:sldId id="964" r:id="rId277"/>
    <p:sldId id="965" r:id="rId278"/>
    <p:sldId id="966" r:id="rId279"/>
    <p:sldId id="967" r:id="rId280"/>
    <p:sldId id="968" r:id="rId281"/>
    <p:sldId id="969" r:id="rId282"/>
    <p:sldId id="971" r:id="rId283"/>
    <p:sldId id="972" r:id="rId284"/>
    <p:sldId id="974" r:id="rId285"/>
    <p:sldId id="987" r:id="rId286"/>
    <p:sldId id="988" r:id="rId287"/>
    <p:sldId id="981" r:id="rId288"/>
    <p:sldId id="989" r:id="rId289"/>
    <p:sldId id="990" r:id="rId290"/>
    <p:sldId id="995" r:id="rId291"/>
    <p:sldId id="991" r:id="rId292"/>
    <p:sldId id="996" r:id="rId293"/>
    <p:sldId id="932" r:id="rId294"/>
    <p:sldId id="934" r:id="rId295"/>
    <p:sldId id="933" r:id="rId296"/>
    <p:sldId id="935" r:id="rId297"/>
    <p:sldId id="936" r:id="rId298"/>
    <p:sldId id="937" r:id="rId299"/>
    <p:sldId id="939" r:id="rId300"/>
    <p:sldId id="938" r:id="rId301"/>
    <p:sldId id="940" r:id="rId302"/>
    <p:sldId id="942" r:id="rId303"/>
    <p:sldId id="784" r:id="rId304"/>
    <p:sldId id="785" r:id="rId305"/>
    <p:sldId id="998" r:id="rId306"/>
    <p:sldId id="999" r:id="rId307"/>
    <p:sldId id="1000" r:id="rId308"/>
    <p:sldId id="1001" r:id="rId309"/>
    <p:sldId id="1002" r:id="rId310"/>
    <p:sldId id="1003" r:id="rId311"/>
    <p:sldId id="1004" r:id="rId312"/>
    <p:sldId id="1005" r:id="rId313"/>
    <p:sldId id="1006" r:id="rId314"/>
    <p:sldId id="1008" r:id="rId315"/>
    <p:sldId id="1011" r:id="rId316"/>
    <p:sldId id="1007" r:id="rId317"/>
  </p:sldIdLst>
  <p:sldSz cx="9144000" cy="6858000" type="screen4x3"/>
  <p:notesSz cx="7099300" cy="102346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5B3"/>
    <a:srgbClr val="FFFFCC"/>
    <a:srgbClr val="4C6A8A"/>
    <a:srgbClr val="FFFF99"/>
    <a:srgbClr val="8EB2DA"/>
    <a:srgbClr val="95BF51"/>
    <a:srgbClr val="C1D3A5"/>
    <a:srgbClr val="314459"/>
    <a:srgbClr val="85ACCD"/>
    <a:srgbClr val="475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3697" autoAdjust="0"/>
  </p:normalViewPr>
  <p:slideViewPr>
    <p:cSldViewPr>
      <p:cViewPr varScale="1">
        <p:scale>
          <a:sx n="105" d="100"/>
          <a:sy n="105" d="100"/>
        </p:scale>
        <p:origin x="21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7831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97.xml"/><Relationship Id="rId299" Type="http://schemas.openxmlformats.org/officeDocument/2006/relationships/slide" Target="slides/slide279.xml"/><Relationship Id="rId21" Type="http://schemas.openxmlformats.org/officeDocument/2006/relationships/slide" Target="slides/slide1.xml"/><Relationship Id="rId63" Type="http://schemas.openxmlformats.org/officeDocument/2006/relationships/slide" Target="slides/slide43.xml"/><Relationship Id="rId159" Type="http://schemas.openxmlformats.org/officeDocument/2006/relationships/slide" Target="slides/slide139.xml"/><Relationship Id="rId170" Type="http://schemas.openxmlformats.org/officeDocument/2006/relationships/slide" Target="slides/slide150.xml"/><Relationship Id="rId226" Type="http://schemas.openxmlformats.org/officeDocument/2006/relationships/slide" Target="slides/slide206.xml"/><Relationship Id="rId268" Type="http://schemas.openxmlformats.org/officeDocument/2006/relationships/slide" Target="slides/slide248.xml"/><Relationship Id="rId32" Type="http://schemas.openxmlformats.org/officeDocument/2006/relationships/slide" Target="slides/slide12.xml"/><Relationship Id="rId74" Type="http://schemas.openxmlformats.org/officeDocument/2006/relationships/slide" Target="slides/slide54.xml"/><Relationship Id="rId128" Type="http://schemas.openxmlformats.org/officeDocument/2006/relationships/slide" Target="slides/slide108.xml"/><Relationship Id="rId5" Type="http://schemas.openxmlformats.org/officeDocument/2006/relationships/slideMaster" Target="slideMasters/slideMaster5.xml"/><Relationship Id="rId181" Type="http://schemas.openxmlformats.org/officeDocument/2006/relationships/slide" Target="slides/slide161.xml"/><Relationship Id="rId237" Type="http://schemas.openxmlformats.org/officeDocument/2006/relationships/slide" Target="slides/slide217.xml"/><Relationship Id="rId279" Type="http://schemas.openxmlformats.org/officeDocument/2006/relationships/slide" Target="slides/slide259.xml"/><Relationship Id="rId43" Type="http://schemas.openxmlformats.org/officeDocument/2006/relationships/slide" Target="slides/slide23.xml"/><Relationship Id="rId139" Type="http://schemas.openxmlformats.org/officeDocument/2006/relationships/slide" Target="slides/slide119.xml"/><Relationship Id="rId290" Type="http://schemas.openxmlformats.org/officeDocument/2006/relationships/slide" Target="slides/slide270.xml"/><Relationship Id="rId304" Type="http://schemas.openxmlformats.org/officeDocument/2006/relationships/slide" Target="slides/slide284.xml"/><Relationship Id="rId85" Type="http://schemas.openxmlformats.org/officeDocument/2006/relationships/slide" Target="slides/slide65.xml"/><Relationship Id="rId150" Type="http://schemas.openxmlformats.org/officeDocument/2006/relationships/slide" Target="slides/slide130.xml"/><Relationship Id="rId192" Type="http://schemas.openxmlformats.org/officeDocument/2006/relationships/slide" Target="slides/slide172.xml"/><Relationship Id="rId206" Type="http://schemas.openxmlformats.org/officeDocument/2006/relationships/slide" Target="slides/slide186.xml"/><Relationship Id="rId248" Type="http://schemas.openxmlformats.org/officeDocument/2006/relationships/slide" Target="slides/slide228.xml"/><Relationship Id="rId12" Type="http://schemas.openxmlformats.org/officeDocument/2006/relationships/slideMaster" Target="slideMasters/slideMaster12.xml"/><Relationship Id="rId108" Type="http://schemas.openxmlformats.org/officeDocument/2006/relationships/slide" Target="slides/slide88.xml"/><Relationship Id="rId315" Type="http://schemas.openxmlformats.org/officeDocument/2006/relationships/slide" Target="slides/slide295.xml"/><Relationship Id="rId54" Type="http://schemas.openxmlformats.org/officeDocument/2006/relationships/slide" Target="slides/slide34.xml"/><Relationship Id="rId96" Type="http://schemas.openxmlformats.org/officeDocument/2006/relationships/slide" Target="slides/slide76.xml"/><Relationship Id="rId161" Type="http://schemas.openxmlformats.org/officeDocument/2006/relationships/slide" Target="slides/slide141.xml"/><Relationship Id="rId217" Type="http://schemas.openxmlformats.org/officeDocument/2006/relationships/slide" Target="slides/slide197.xml"/><Relationship Id="rId259" Type="http://schemas.openxmlformats.org/officeDocument/2006/relationships/slide" Target="slides/slide239.xml"/><Relationship Id="rId23" Type="http://schemas.openxmlformats.org/officeDocument/2006/relationships/slide" Target="slides/slide3.xml"/><Relationship Id="rId119" Type="http://schemas.openxmlformats.org/officeDocument/2006/relationships/slide" Target="slides/slide99.xml"/><Relationship Id="rId270" Type="http://schemas.openxmlformats.org/officeDocument/2006/relationships/slide" Target="slides/slide250.xml"/><Relationship Id="rId65" Type="http://schemas.openxmlformats.org/officeDocument/2006/relationships/slide" Target="slides/slide45.xml"/><Relationship Id="rId130" Type="http://schemas.openxmlformats.org/officeDocument/2006/relationships/slide" Target="slides/slide110.xml"/><Relationship Id="rId172" Type="http://schemas.openxmlformats.org/officeDocument/2006/relationships/slide" Target="slides/slide152.xml"/><Relationship Id="rId228" Type="http://schemas.openxmlformats.org/officeDocument/2006/relationships/slide" Target="slides/slide208.xml"/><Relationship Id="rId281" Type="http://schemas.openxmlformats.org/officeDocument/2006/relationships/slide" Target="slides/slide261.xml"/><Relationship Id="rId34" Type="http://schemas.openxmlformats.org/officeDocument/2006/relationships/slide" Target="slides/slide14.xml"/><Relationship Id="rId55" Type="http://schemas.openxmlformats.org/officeDocument/2006/relationships/slide" Target="slides/slide35.xml"/><Relationship Id="rId76" Type="http://schemas.openxmlformats.org/officeDocument/2006/relationships/slide" Target="slides/slide56.xml"/><Relationship Id="rId97" Type="http://schemas.openxmlformats.org/officeDocument/2006/relationships/slide" Target="slides/slide77.xml"/><Relationship Id="rId120" Type="http://schemas.openxmlformats.org/officeDocument/2006/relationships/slide" Target="slides/slide100.xml"/><Relationship Id="rId141" Type="http://schemas.openxmlformats.org/officeDocument/2006/relationships/slide" Target="slides/slide121.xml"/><Relationship Id="rId7" Type="http://schemas.openxmlformats.org/officeDocument/2006/relationships/slideMaster" Target="slideMasters/slideMaster7.xml"/><Relationship Id="rId162" Type="http://schemas.openxmlformats.org/officeDocument/2006/relationships/slide" Target="slides/slide142.xml"/><Relationship Id="rId183" Type="http://schemas.openxmlformats.org/officeDocument/2006/relationships/slide" Target="slides/slide163.xml"/><Relationship Id="rId218" Type="http://schemas.openxmlformats.org/officeDocument/2006/relationships/slide" Target="slides/slide198.xml"/><Relationship Id="rId239" Type="http://schemas.openxmlformats.org/officeDocument/2006/relationships/slide" Target="slides/slide219.xml"/><Relationship Id="rId250" Type="http://schemas.openxmlformats.org/officeDocument/2006/relationships/slide" Target="slides/slide230.xml"/><Relationship Id="rId271" Type="http://schemas.openxmlformats.org/officeDocument/2006/relationships/slide" Target="slides/slide251.xml"/><Relationship Id="rId292" Type="http://schemas.openxmlformats.org/officeDocument/2006/relationships/slide" Target="slides/slide272.xml"/><Relationship Id="rId306" Type="http://schemas.openxmlformats.org/officeDocument/2006/relationships/slide" Target="slides/slide286.xml"/><Relationship Id="rId24" Type="http://schemas.openxmlformats.org/officeDocument/2006/relationships/slide" Target="slides/slide4.xml"/><Relationship Id="rId45" Type="http://schemas.openxmlformats.org/officeDocument/2006/relationships/slide" Target="slides/slide25.xml"/><Relationship Id="rId66" Type="http://schemas.openxmlformats.org/officeDocument/2006/relationships/slide" Target="slides/slide46.xml"/><Relationship Id="rId87" Type="http://schemas.openxmlformats.org/officeDocument/2006/relationships/slide" Target="slides/slide67.xml"/><Relationship Id="rId110" Type="http://schemas.openxmlformats.org/officeDocument/2006/relationships/slide" Target="slides/slide90.xml"/><Relationship Id="rId131" Type="http://schemas.openxmlformats.org/officeDocument/2006/relationships/slide" Target="slides/slide111.xml"/><Relationship Id="rId152" Type="http://schemas.openxmlformats.org/officeDocument/2006/relationships/slide" Target="slides/slide132.xml"/><Relationship Id="rId173" Type="http://schemas.openxmlformats.org/officeDocument/2006/relationships/slide" Target="slides/slide153.xml"/><Relationship Id="rId194" Type="http://schemas.openxmlformats.org/officeDocument/2006/relationships/slide" Target="slides/slide174.xml"/><Relationship Id="rId208" Type="http://schemas.openxmlformats.org/officeDocument/2006/relationships/slide" Target="slides/slide188.xml"/><Relationship Id="rId229" Type="http://schemas.openxmlformats.org/officeDocument/2006/relationships/slide" Target="slides/slide209.xml"/><Relationship Id="rId240" Type="http://schemas.openxmlformats.org/officeDocument/2006/relationships/slide" Target="slides/slide220.xml"/><Relationship Id="rId261" Type="http://schemas.openxmlformats.org/officeDocument/2006/relationships/slide" Target="slides/slide241.xml"/><Relationship Id="rId14" Type="http://schemas.openxmlformats.org/officeDocument/2006/relationships/slideMaster" Target="slideMasters/slideMaster14.xml"/><Relationship Id="rId35" Type="http://schemas.openxmlformats.org/officeDocument/2006/relationships/slide" Target="slides/slide15.xml"/><Relationship Id="rId56" Type="http://schemas.openxmlformats.org/officeDocument/2006/relationships/slide" Target="slides/slide36.xml"/><Relationship Id="rId77" Type="http://schemas.openxmlformats.org/officeDocument/2006/relationships/slide" Target="slides/slide57.xml"/><Relationship Id="rId100" Type="http://schemas.openxmlformats.org/officeDocument/2006/relationships/slide" Target="slides/slide80.xml"/><Relationship Id="rId282" Type="http://schemas.openxmlformats.org/officeDocument/2006/relationships/slide" Target="slides/slide262.xml"/><Relationship Id="rId317" Type="http://schemas.openxmlformats.org/officeDocument/2006/relationships/slide" Target="slides/slide297.xml"/><Relationship Id="rId8" Type="http://schemas.openxmlformats.org/officeDocument/2006/relationships/slideMaster" Target="slideMasters/slideMaster8.xml"/><Relationship Id="rId98" Type="http://schemas.openxmlformats.org/officeDocument/2006/relationships/slide" Target="slides/slide78.xml"/><Relationship Id="rId121" Type="http://schemas.openxmlformats.org/officeDocument/2006/relationships/slide" Target="slides/slide101.xml"/><Relationship Id="rId142" Type="http://schemas.openxmlformats.org/officeDocument/2006/relationships/slide" Target="slides/slide122.xml"/><Relationship Id="rId163" Type="http://schemas.openxmlformats.org/officeDocument/2006/relationships/slide" Target="slides/slide143.xml"/><Relationship Id="rId184" Type="http://schemas.openxmlformats.org/officeDocument/2006/relationships/slide" Target="slides/slide164.xml"/><Relationship Id="rId219" Type="http://schemas.openxmlformats.org/officeDocument/2006/relationships/slide" Target="slides/slide199.xml"/><Relationship Id="rId230" Type="http://schemas.openxmlformats.org/officeDocument/2006/relationships/slide" Target="slides/slide210.xml"/><Relationship Id="rId251" Type="http://schemas.openxmlformats.org/officeDocument/2006/relationships/slide" Target="slides/slide231.xml"/><Relationship Id="rId25" Type="http://schemas.openxmlformats.org/officeDocument/2006/relationships/slide" Target="slides/slide5.xml"/><Relationship Id="rId46" Type="http://schemas.openxmlformats.org/officeDocument/2006/relationships/slide" Target="slides/slide26.xml"/><Relationship Id="rId67" Type="http://schemas.openxmlformats.org/officeDocument/2006/relationships/slide" Target="slides/slide47.xml"/><Relationship Id="rId272" Type="http://schemas.openxmlformats.org/officeDocument/2006/relationships/slide" Target="slides/slide252.xml"/><Relationship Id="rId293" Type="http://schemas.openxmlformats.org/officeDocument/2006/relationships/slide" Target="slides/slide273.xml"/><Relationship Id="rId307" Type="http://schemas.openxmlformats.org/officeDocument/2006/relationships/slide" Target="slides/slide287.xml"/><Relationship Id="rId88" Type="http://schemas.openxmlformats.org/officeDocument/2006/relationships/slide" Target="slides/slide68.xml"/><Relationship Id="rId111" Type="http://schemas.openxmlformats.org/officeDocument/2006/relationships/slide" Target="slides/slide91.xml"/><Relationship Id="rId132" Type="http://schemas.openxmlformats.org/officeDocument/2006/relationships/slide" Target="slides/slide112.xml"/><Relationship Id="rId153" Type="http://schemas.openxmlformats.org/officeDocument/2006/relationships/slide" Target="slides/slide133.xml"/><Relationship Id="rId174" Type="http://schemas.openxmlformats.org/officeDocument/2006/relationships/slide" Target="slides/slide154.xml"/><Relationship Id="rId195" Type="http://schemas.openxmlformats.org/officeDocument/2006/relationships/slide" Target="slides/slide175.xml"/><Relationship Id="rId209" Type="http://schemas.openxmlformats.org/officeDocument/2006/relationships/slide" Target="slides/slide189.xml"/><Relationship Id="rId220" Type="http://schemas.openxmlformats.org/officeDocument/2006/relationships/slide" Target="slides/slide200.xml"/><Relationship Id="rId241" Type="http://schemas.openxmlformats.org/officeDocument/2006/relationships/slide" Target="slides/slide221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6.xml"/><Relationship Id="rId57" Type="http://schemas.openxmlformats.org/officeDocument/2006/relationships/slide" Target="slides/slide37.xml"/><Relationship Id="rId262" Type="http://schemas.openxmlformats.org/officeDocument/2006/relationships/slide" Target="slides/slide242.xml"/><Relationship Id="rId283" Type="http://schemas.openxmlformats.org/officeDocument/2006/relationships/slide" Target="slides/slide263.xml"/><Relationship Id="rId318" Type="http://schemas.openxmlformats.org/officeDocument/2006/relationships/notesMaster" Target="notesMasters/notesMaster1.xml"/><Relationship Id="rId78" Type="http://schemas.openxmlformats.org/officeDocument/2006/relationships/slide" Target="slides/slide58.xml"/><Relationship Id="rId99" Type="http://schemas.openxmlformats.org/officeDocument/2006/relationships/slide" Target="slides/slide79.xml"/><Relationship Id="rId101" Type="http://schemas.openxmlformats.org/officeDocument/2006/relationships/slide" Target="slides/slide81.xml"/><Relationship Id="rId122" Type="http://schemas.openxmlformats.org/officeDocument/2006/relationships/slide" Target="slides/slide102.xml"/><Relationship Id="rId143" Type="http://schemas.openxmlformats.org/officeDocument/2006/relationships/slide" Target="slides/slide123.xml"/><Relationship Id="rId164" Type="http://schemas.openxmlformats.org/officeDocument/2006/relationships/slide" Target="slides/slide144.xml"/><Relationship Id="rId185" Type="http://schemas.openxmlformats.org/officeDocument/2006/relationships/slide" Target="slides/slide165.xml"/><Relationship Id="rId9" Type="http://schemas.openxmlformats.org/officeDocument/2006/relationships/slideMaster" Target="slideMasters/slideMaster9.xml"/><Relationship Id="rId210" Type="http://schemas.openxmlformats.org/officeDocument/2006/relationships/slide" Target="slides/slide190.xml"/><Relationship Id="rId26" Type="http://schemas.openxmlformats.org/officeDocument/2006/relationships/slide" Target="slides/slide6.xml"/><Relationship Id="rId231" Type="http://schemas.openxmlformats.org/officeDocument/2006/relationships/slide" Target="slides/slide211.xml"/><Relationship Id="rId252" Type="http://schemas.openxmlformats.org/officeDocument/2006/relationships/slide" Target="slides/slide232.xml"/><Relationship Id="rId273" Type="http://schemas.openxmlformats.org/officeDocument/2006/relationships/slide" Target="slides/slide253.xml"/><Relationship Id="rId294" Type="http://schemas.openxmlformats.org/officeDocument/2006/relationships/slide" Target="slides/slide274.xml"/><Relationship Id="rId308" Type="http://schemas.openxmlformats.org/officeDocument/2006/relationships/slide" Target="slides/slide288.xml"/><Relationship Id="rId47" Type="http://schemas.openxmlformats.org/officeDocument/2006/relationships/slide" Target="slides/slide27.xml"/><Relationship Id="rId68" Type="http://schemas.openxmlformats.org/officeDocument/2006/relationships/slide" Target="slides/slide48.xml"/><Relationship Id="rId89" Type="http://schemas.openxmlformats.org/officeDocument/2006/relationships/slide" Target="slides/slide69.xml"/><Relationship Id="rId112" Type="http://schemas.openxmlformats.org/officeDocument/2006/relationships/slide" Target="slides/slide92.xml"/><Relationship Id="rId133" Type="http://schemas.openxmlformats.org/officeDocument/2006/relationships/slide" Target="slides/slide113.xml"/><Relationship Id="rId154" Type="http://schemas.openxmlformats.org/officeDocument/2006/relationships/slide" Target="slides/slide134.xml"/><Relationship Id="rId175" Type="http://schemas.openxmlformats.org/officeDocument/2006/relationships/slide" Target="slides/slide155.xml"/><Relationship Id="rId196" Type="http://schemas.openxmlformats.org/officeDocument/2006/relationships/slide" Target="slides/slide176.xml"/><Relationship Id="rId200" Type="http://schemas.openxmlformats.org/officeDocument/2006/relationships/slide" Target="slides/slide180.xml"/><Relationship Id="rId16" Type="http://schemas.openxmlformats.org/officeDocument/2006/relationships/slideMaster" Target="slideMasters/slideMaster16.xml"/><Relationship Id="rId221" Type="http://schemas.openxmlformats.org/officeDocument/2006/relationships/slide" Target="slides/slide201.xml"/><Relationship Id="rId242" Type="http://schemas.openxmlformats.org/officeDocument/2006/relationships/slide" Target="slides/slide222.xml"/><Relationship Id="rId263" Type="http://schemas.openxmlformats.org/officeDocument/2006/relationships/slide" Target="slides/slide243.xml"/><Relationship Id="rId284" Type="http://schemas.openxmlformats.org/officeDocument/2006/relationships/slide" Target="slides/slide264.xml"/><Relationship Id="rId319" Type="http://schemas.openxmlformats.org/officeDocument/2006/relationships/handoutMaster" Target="handoutMasters/handoutMaster1.xml"/><Relationship Id="rId37" Type="http://schemas.openxmlformats.org/officeDocument/2006/relationships/slide" Target="slides/slide17.xml"/><Relationship Id="rId58" Type="http://schemas.openxmlformats.org/officeDocument/2006/relationships/slide" Target="slides/slide38.xml"/><Relationship Id="rId79" Type="http://schemas.openxmlformats.org/officeDocument/2006/relationships/slide" Target="slides/slide59.xml"/><Relationship Id="rId102" Type="http://schemas.openxmlformats.org/officeDocument/2006/relationships/slide" Target="slides/slide82.xml"/><Relationship Id="rId123" Type="http://schemas.openxmlformats.org/officeDocument/2006/relationships/slide" Target="slides/slide103.xml"/><Relationship Id="rId144" Type="http://schemas.openxmlformats.org/officeDocument/2006/relationships/slide" Target="slides/slide124.xml"/><Relationship Id="rId90" Type="http://schemas.openxmlformats.org/officeDocument/2006/relationships/slide" Target="slides/slide70.xml"/><Relationship Id="rId165" Type="http://schemas.openxmlformats.org/officeDocument/2006/relationships/slide" Target="slides/slide145.xml"/><Relationship Id="rId186" Type="http://schemas.openxmlformats.org/officeDocument/2006/relationships/slide" Target="slides/slide166.xml"/><Relationship Id="rId211" Type="http://schemas.openxmlformats.org/officeDocument/2006/relationships/slide" Target="slides/slide191.xml"/><Relationship Id="rId232" Type="http://schemas.openxmlformats.org/officeDocument/2006/relationships/slide" Target="slides/slide212.xml"/><Relationship Id="rId253" Type="http://schemas.openxmlformats.org/officeDocument/2006/relationships/slide" Target="slides/slide233.xml"/><Relationship Id="rId274" Type="http://schemas.openxmlformats.org/officeDocument/2006/relationships/slide" Target="slides/slide254.xml"/><Relationship Id="rId295" Type="http://schemas.openxmlformats.org/officeDocument/2006/relationships/slide" Target="slides/slide275.xml"/><Relationship Id="rId309" Type="http://schemas.openxmlformats.org/officeDocument/2006/relationships/slide" Target="slides/slide289.xml"/><Relationship Id="rId27" Type="http://schemas.openxmlformats.org/officeDocument/2006/relationships/slide" Target="slides/slide7.xml"/><Relationship Id="rId48" Type="http://schemas.openxmlformats.org/officeDocument/2006/relationships/slide" Target="slides/slide28.xml"/><Relationship Id="rId69" Type="http://schemas.openxmlformats.org/officeDocument/2006/relationships/slide" Target="slides/slide49.xml"/><Relationship Id="rId113" Type="http://schemas.openxmlformats.org/officeDocument/2006/relationships/slide" Target="slides/slide93.xml"/><Relationship Id="rId134" Type="http://schemas.openxmlformats.org/officeDocument/2006/relationships/slide" Target="slides/slide114.xml"/><Relationship Id="rId320" Type="http://schemas.openxmlformats.org/officeDocument/2006/relationships/presProps" Target="presProps.xml"/><Relationship Id="rId80" Type="http://schemas.openxmlformats.org/officeDocument/2006/relationships/slide" Target="slides/slide60.xml"/><Relationship Id="rId155" Type="http://schemas.openxmlformats.org/officeDocument/2006/relationships/slide" Target="slides/slide135.xml"/><Relationship Id="rId176" Type="http://schemas.openxmlformats.org/officeDocument/2006/relationships/slide" Target="slides/slide156.xml"/><Relationship Id="rId197" Type="http://schemas.openxmlformats.org/officeDocument/2006/relationships/slide" Target="slides/slide177.xml"/><Relationship Id="rId201" Type="http://schemas.openxmlformats.org/officeDocument/2006/relationships/slide" Target="slides/slide181.xml"/><Relationship Id="rId222" Type="http://schemas.openxmlformats.org/officeDocument/2006/relationships/slide" Target="slides/slide202.xml"/><Relationship Id="rId243" Type="http://schemas.openxmlformats.org/officeDocument/2006/relationships/slide" Target="slides/slide223.xml"/><Relationship Id="rId264" Type="http://schemas.openxmlformats.org/officeDocument/2006/relationships/slide" Target="slides/slide244.xml"/><Relationship Id="rId285" Type="http://schemas.openxmlformats.org/officeDocument/2006/relationships/slide" Target="slides/slide265.xml"/><Relationship Id="rId17" Type="http://schemas.openxmlformats.org/officeDocument/2006/relationships/slideMaster" Target="slideMasters/slideMaster17.xml"/><Relationship Id="rId38" Type="http://schemas.openxmlformats.org/officeDocument/2006/relationships/slide" Target="slides/slide18.xml"/><Relationship Id="rId59" Type="http://schemas.openxmlformats.org/officeDocument/2006/relationships/slide" Target="slides/slide39.xml"/><Relationship Id="rId103" Type="http://schemas.openxmlformats.org/officeDocument/2006/relationships/slide" Target="slides/slide83.xml"/><Relationship Id="rId124" Type="http://schemas.openxmlformats.org/officeDocument/2006/relationships/slide" Target="slides/slide104.xml"/><Relationship Id="rId310" Type="http://schemas.openxmlformats.org/officeDocument/2006/relationships/slide" Target="slides/slide290.xml"/><Relationship Id="rId70" Type="http://schemas.openxmlformats.org/officeDocument/2006/relationships/slide" Target="slides/slide50.xml"/><Relationship Id="rId91" Type="http://schemas.openxmlformats.org/officeDocument/2006/relationships/slide" Target="slides/slide71.xml"/><Relationship Id="rId145" Type="http://schemas.openxmlformats.org/officeDocument/2006/relationships/slide" Target="slides/slide125.xml"/><Relationship Id="rId166" Type="http://schemas.openxmlformats.org/officeDocument/2006/relationships/slide" Target="slides/slide146.xml"/><Relationship Id="rId187" Type="http://schemas.openxmlformats.org/officeDocument/2006/relationships/slide" Target="slides/slide167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192.xml"/><Relationship Id="rId233" Type="http://schemas.openxmlformats.org/officeDocument/2006/relationships/slide" Target="slides/slide213.xml"/><Relationship Id="rId254" Type="http://schemas.openxmlformats.org/officeDocument/2006/relationships/slide" Target="slides/slide234.xml"/><Relationship Id="rId28" Type="http://schemas.openxmlformats.org/officeDocument/2006/relationships/slide" Target="slides/slide8.xml"/><Relationship Id="rId49" Type="http://schemas.openxmlformats.org/officeDocument/2006/relationships/slide" Target="slides/slide29.xml"/><Relationship Id="rId114" Type="http://schemas.openxmlformats.org/officeDocument/2006/relationships/slide" Target="slides/slide94.xml"/><Relationship Id="rId275" Type="http://schemas.openxmlformats.org/officeDocument/2006/relationships/slide" Target="slides/slide255.xml"/><Relationship Id="rId296" Type="http://schemas.openxmlformats.org/officeDocument/2006/relationships/slide" Target="slides/slide276.xml"/><Relationship Id="rId300" Type="http://schemas.openxmlformats.org/officeDocument/2006/relationships/slide" Target="slides/slide280.xml"/><Relationship Id="rId60" Type="http://schemas.openxmlformats.org/officeDocument/2006/relationships/slide" Target="slides/slide40.xml"/><Relationship Id="rId81" Type="http://schemas.openxmlformats.org/officeDocument/2006/relationships/slide" Target="slides/slide61.xml"/><Relationship Id="rId135" Type="http://schemas.openxmlformats.org/officeDocument/2006/relationships/slide" Target="slides/slide115.xml"/><Relationship Id="rId156" Type="http://schemas.openxmlformats.org/officeDocument/2006/relationships/slide" Target="slides/slide136.xml"/><Relationship Id="rId177" Type="http://schemas.openxmlformats.org/officeDocument/2006/relationships/slide" Target="slides/slide157.xml"/><Relationship Id="rId198" Type="http://schemas.openxmlformats.org/officeDocument/2006/relationships/slide" Target="slides/slide178.xml"/><Relationship Id="rId321" Type="http://schemas.openxmlformats.org/officeDocument/2006/relationships/viewProps" Target="viewProps.xml"/><Relationship Id="rId202" Type="http://schemas.openxmlformats.org/officeDocument/2006/relationships/slide" Target="slides/slide182.xml"/><Relationship Id="rId223" Type="http://schemas.openxmlformats.org/officeDocument/2006/relationships/slide" Target="slides/slide203.xml"/><Relationship Id="rId244" Type="http://schemas.openxmlformats.org/officeDocument/2006/relationships/slide" Target="slides/slide224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265" Type="http://schemas.openxmlformats.org/officeDocument/2006/relationships/slide" Target="slides/slide245.xml"/><Relationship Id="rId286" Type="http://schemas.openxmlformats.org/officeDocument/2006/relationships/slide" Target="slides/slide266.xml"/><Relationship Id="rId50" Type="http://schemas.openxmlformats.org/officeDocument/2006/relationships/slide" Target="slides/slide30.xml"/><Relationship Id="rId104" Type="http://schemas.openxmlformats.org/officeDocument/2006/relationships/slide" Target="slides/slide84.xml"/><Relationship Id="rId125" Type="http://schemas.openxmlformats.org/officeDocument/2006/relationships/slide" Target="slides/slide105.xml"/><Relationship Id="rId146" Type="http://schemas.openxmlformats.org/officeDocument/2006/relationships/slide" Target="slides/slide126.xml"/><Relationship Id="rId167" Type="http://schemas.openxmlformats.org/officeDocument/2006/relationships/slide" Target="slides/slide147.xml"/><Relationship Id="rId188" Type="http://schemas.openxmlformats.org/officeDocument/2006/relationships/slide" Target="slides/slide168.xml"/><Relationship Id="rId311" Type="http://schemas.openxmlformats.org/officeDocument/2006/relationships/slide" Target="slides/slide291.xml"/><Relationship Id="rId71" Type="http://schemas.openxmlformats.org/officeDocument/2006/relationships/slide" Target="slides/slide51.xml"/><Relationship Id="rId92" Type="http://schemas.openxmlformats.org/officeDocument/2006/relationships/slide" Target="slides/slide72.xml"/><Relationship Id="rId213" Type="http://schemas.openxmlformats.org/officeDocument/2006/relationships/slide" Target="slides/slide193.xml"/><Relationship Id="rId234" Type="http://schemas.openxmlformats.org/officeDocument/2006/relationships/slide" Target="slides/slide21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9.xml"/><Relationship Id="rId255" Type="http://schemas.openxmlformats.org/officeDocument/2006/relationships/slide" Target="slides/slide235.xml"/><Relationship Id="rId276" Type="http://schemas.openxmlformats.org/officeDocument/2006/relationships/slide" Target="slides/slide256.xml"/><Relationship Id="rId297" Type="http://schemas.openxmlformats.org/officeDocument/2006/relationships/slide" Target="slides/slide277.xml"/><Relationship Id="rId40" Type="http://schemas.openxmlformats.org/officeDocument/2006/relationships/slide" Target="slides/slide20.xml"/><Relationship Id="rId115" Type="http://schemas.openxmlformats.org/officeDocument/2006/relationships/slide" Target="slides/slide95.xml"/><Relationship Id="rId136" Type="http://schemas.openxmlformats.org/officeDocument/2006/relationships/slide" Target="slides/slide116.xml"/><Relationship Id="rId157" Type="http://schemas.openxmlformats.org/officeDocument/2006/relationships/slide" Target="slides/slide137.xml"/><Relationship Id="rId178" Type="http://schemas.openxmlformats.org/officeDocument/2006/relationships/slide" Target="slides/slide158.xml"/><Relationship Id="rId301" Type="http://schemas.openxmlformats.org/officeDocument/2006/relationships/slide" Target="slides/slide281.xml"/><Relationship Id="rId322" Type="http://schemas.openxmlformats.org/officeDocument/2006/relationships/theme" Target="theme/theme1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199" Type="http://schemas.openxmlformats.org/officeDocument/2006/relationships/slide" Target="slides/slide179.xml"/><Relationship Id="rId203" Type="http://schemas.openxmlformats.org/officeDocument/2006/relationships/slide" Target="slides/slide183.xml"/><Relationship Id="rId19" Type="http://schemas.openxmlformats.org/officeDocument/2006/relationships/slideMaster" Target="slideMasters/slideMaster19.xml"/><Relationship Id="rId224" Type="http://schemas.openxmlformats.org/officeDocument/2006/relationships/slide" Target="slides/slide204.xml"/><Relationship Id="rId245" Type="http://schemas.openxmlformats.org/officeDocument/2006/relationships/slide" Target="slides/slide225.xml"/><Relationship Id="rId266" Type="http://schemas.openxmlformats.org/officeDocument/2006/relationships/slide" Target="slides/slide246.xml"/><Relationship Id="rId287" Type="http://schemas.openxmlformats.org/officeDocument/2006/relationships/slide" Target="slides/slide267.xml"/><Relationship Id="rId30" Type="http://schemas.openxmlformats.org/officeDocument/2006/relationships/slide" Target="slides/slide10.xml"/><Relationship Id="rId105" Type="http://schemas.openxmlformats.org/officeDocument/2006/relationships/slide" Target="slides/slide85.xml"/><Relationship Id="rId126" Type="http://schemas.openxmlformats.org/officeDocument/2006/relationships/slide" Target="slides/slide106.xml"/><Relationship Id="rId147" Type="http://schemas.openxmlformats.org/officeDocument/2006/relationships/slide" Target="slides/slide127.xml"/><Relationship Id="rId168" Type="http://schemas.openxmlformats.org/officeDocument/2006/relationships/slide" Target="slides/slide148.xml"/><Relationship Id="rId312" Type="http://schemas.openxmlformats.org/officeDocument/2006/relationships/slide" Target="slides/slide292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93" Type="http://schemas.openxmlformats.org/officeDocument/2006/relationships/slide" Target="slides/slide73.xml"/><Relationship Id="rId189" Type="http://schemas.openxmlformats.org/officeDocument/2006/relationships/slide" Target="slides/slide169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194.xml"/><Relationship Id="rId235" Type="http://schemas.openxmlformats.org/officeDocument/2006/relationships/slide" Target="slides/slide215.xml"/><Relationship Id="rId256" Type="http://schemas.openxmlformats.org/officeDocument/2006/relationships/slide" Target="slides/slide236.xml"/><Relationship Id="rId277" Type="http://schemas.openxmlformats.org/officeDocument/2006/relationships/slide" Target="slides/slide257.xml"/><Relationship Id="rId298" Type="http://schemas.openxmlformats.org/officeDocument/2006/relationships/slide" Target="slides/slide278.xml"/><Relationship Id="rId116" Type="http://schemas.openxmlformats.org/officeDocument/2006/relationships/slide" Target="slides/slide96.xml"/><Relationship Id="rId137" Type="http://schemas.openxmlformats.org/officeDocument/2006/relationships/slide" Target="slides/slide117.xml"/><Relationship Id="rId158" Type="http://schemas.openxmlformats.org/officeDocument/2006/relationships/slide" Target="slides/slide138.xml"/><Relationship Id="rId302" Type="http://schemas.openxmlformats.org/officeDocument/2006/relationships/slide" Target="slides/slide282.xml"/><Relationship Id="rId323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62" Type="http://schemas.openxmlformats.org/officeDocument/2006/relationships/slide" Target="slides/slide42.xml"/><Relationship Id="rId83" Type="http://schemas.openxmlformats.org/officeDocument/2006/relationships/slide" Target="slides/slide63.xml"/><Relationship Id="rId179" Type="http://schemas.openxmlformats.org/officeDocument/2006/relationships/slide" Target="slides/slide159.xml"/><Relationship Id="rId190" Type="http://schemas.openxmlformats.org/officeDocument/2006/relationships/slide" Target="slides/slide170.xml"/><Relationship Id="rId204" Type="http://schemas.openxmlformats.org/officeDocument/2006/relationships/slide" Target="slides/slide184.xml"/><Relationship Id="rId225" Type="http://schemas.openxmlformats.org/officeDocument/2006/relationships/slide" Target="slides/slide205.xml"/><Relationship Id="rId246" Type="http://schemas.openxmlformats.org/officeDocument/2006/relationships/slide" Target="slides/slide226.xml"/><Relationship Id="rId267" Type="http://schemas.openxmlformats.org/officeDocument/2006/relationships/slide" Target="slides/slide247.xml"/><Relationship Id="rId288" Type="http://schemas.openxmlformats.org/officeDocument/2006/relationships/slide" Target="slides/slide268.xml"/><Relationship Id="rId106" Type="http://schemas.openxmlformats.org/officeDocument/2006/relationships/slide" Target="slides/slide86.xml"/><Relationship Id="rId127" Type="http://schemas.openxmlformats.org/officeDocument/2006/relationships/slide" Target="slides/slide107.xml"/><Relationship Id="rId313" Type="http://schemas.openxmlformats.org/officeDocument/2006/relationships/slide" Target="slides/slide29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52" Type="http://schemas.openxmlformats.org/officeDocument/2006/relationships/slide" Target="slides/slide32.xml"/><Relationship Id="rId73" Type="http://schemas.openxmlformats.org/officeDocument/2006/relationships/slide" Target="slides/slide53.xml"/><Relationship Id="rId94" Type="http://schemas.openxmlformats.org/officeDocument/2006/relationships/slide" Target="slides/slide74.xml"/><Relationship Id="rId148" Type="http://schemas.openxmlformats.org/officeDocument/2006/relationships/slide" Target="slides/slide128.xml"/><Relationship Id="rId169" Type="http://schemas.openxmlformats.org/officeDocument/2006/relationships/slide" Target="slides/slide149.xml"/><Relationship Id="rId4" Type="http://schemas.openxmlformats.org/officeDocument/2006/relationships/slideMaster" Target="slideMasters/slideMaster4.xml"/><Relationship Id="rId180" Type="http://schemas.openxmlformats.org/officeDocument/2006/relationships/slide" Target="slides/slide160.xml"/><Relationship Id="rId215" Type="http://schemas.openxmlformats.org/officeDocument/2006/relationships/slide" Target="slides/slide195.xml"/><Relationship Id="rId236" Type="http://schemas.openxmlformats.org/officeDocument/2006/relationships/slide" Target="slides/slide216.xml"/><Relationship Id="rId257" Type="http://schemas.openxmlformats.org/officeDocument/2006/relationships/slide" Target="slides/slide237.xml"/><Relationship Id="rId278" Type="http://schemas.openxmlformats.org/officeDocument/2006/relationships/slide" Target="slides/slide258.xml"/><Relationship Id="rId303" Type="http://schemas.openxmlformats.org/officeDocument/2006/relationships/slide" Target="slides/slide283.xml"/><Relationship Id="rId42" Type="http://schemas.openxmlformats.org/officeDocument/2006/relationships/slide" Target="slides/slide22.xml"/><Relationship Id="rId84" Type="http://schemas.openxmlformats.org/officeDocument/2006/relationships/slide" Target="slides/slide64.xml"/><Relationship Id="rId138" Type="http://schemas.openxmlformats.org/officeDocument/2006/relationships/slide" Target="slides/slide118.xml"/><Relationship Id="rId191" Type="http://schemas.openxmlformats.org/officeDocument/2006/relationships/slide" Target="slides/slide171.xml"/><Relationship Id="rId205" Type="http://schemas.openxmlformats.org/officeDocument/2006/relationships/slide" Target="slides/slide185.xml"/><Relationship Id="rId247" Type="http://schemas.openxmlformats.org/officeDocument/2006/relationships/slide" Target="slides/slide227.xml"/><Relationship Id="rId107" Type="http://schemas.openxmlformats.org/officeDocument/2006/relationships/slide" Target="slides/slide87.xml"/><Relationship Id="rId289" Type="http://schemas.openxmlformats.org/officeDocument/2006/relationships/slide" Target="slides/slide269.xml"/><Relationship Id="rId11" Type="http://schemas.openxmlformats.org/officeDocument/2006/relationships/slideMaster" Target="slideMasters/slideMaster11.xml"/><Relationship Id="rId53" Type="http://schemas.openxmlformats.org/officeDocument/2006/relationships/slide" Target="slides/slide33.xml"/><Relationship Id="rId149" Type="http://schemas.openxmlformats.org/officeDocument/2006/relationships/slide" Target="slides/slide129.xml"/><Relationship Id="rId314" Type="http://schemas.openxmlformats.org/officeDocument/2006/relationships/slide" Target="slides/slide294.xml"/><Relationship Id="rId95" Type="http://schemas.openxmlformats.org/officeDocument/2006/relationships/slide" Target="slides/slide75.xml"/><Relationship Id="rId160" Type="http://schemas.openxmlformats.org/officeDocument/2006/relationships/slide" Target="slides/slide140.xml"/><Relationship Id="rId216" Type="http://schemas.openxmlformats.org/officeDocument/2006/relationships/slide" Target="slides/slide196.xml"/><Relationship Id="rId258" Type="http://schemas.openxmlformats.org/officeDocument/2006/relationships/slide" Target="slides/slide238.xml"/><Relationship Id="rId22" Type="http://schemas.openxmlformats.org/officeDocument/2006/relationships/slide" Target="slides/slide2.xml"/><Relationship Id="rId64" Type="http://schemas.openxmlformats.org/officeDocument/2006/relationships/slide" Target="slides/slide44.xml"/><Relationship Id="rId118" Type="http://schemas.openxmlformats.org/officeDocument/2006/relationships/slide" Target="slides/slide98.xml"/><Relationship Id="rId171" Type="http://schemas.openxmlformats.org/officeDocument/2006/relationships/slide" Target="slides/slide151.xml"/><Relationship Id="rId227" Type="http://schemas.openxmlformats.org/officeDocument/2006/relationships/slide" Target="slides/slide207.xml"/><Relationship Id="rId269" Type="http://schemas.openxmlformats.org/officeDocument/2006/relationships/slide" Target="slides/slide249.xml"/><Relationship Id="rId33" Type="http://schemas.openxmlformats.org/officeDocument/2006/relationships/slide" Target="slides/slide13.xml"/><Relationship Id="rId129" Type="http://schemas.openxmlformats.org/officeDocument/2006/relationships/slide" Target="slides/slide109.xml"/><Relationship Id="rId280" Type="http://schemas.openxmlformats.org/officeDocument/2006/relationships/slide" Target="slides/slide260.xml"/><Relationship Id="rId75" Type="http://schemas.openxmlformats.org/officeDocument/2006/relationships/slide" Target="slides/slide55.xml"/><Relationship Id="rId140" Type="http://schemas.openxmlformats.org/officeDocument/2006/relationships/slide" Target="slides/slide120.xml"/><Relationship Id="rId182" Type="http://schemas.openxmlformats.org/officeDocument/2006/relationships/slide" Target="slides/slide162.xml"/><Relationship Id="rId6" Type="http://schemas.openxmlformats.org/officeDocument/2006/relationships/slideMaster" Target="slideMasters/slideMaster6.xml"/><Relationship Id="rId238" Type="http://schemas.openxmlformats.org/officeDocument/2006/relationships/slide" Target="slides/slide218.xml"/><Relationship Id="rId291" Type="http://schemas.openxmlformats.org/officeDocument/2006/relationships/slide" Target="slides/slide271.xml"/><Relationship Id="rId305" Type="http://schemas.openxmlformats.org/officeDocument/2006/relationships/slide" Target="slides/slide285.xml"/><Relationship Id="rId44" Type="http://schemas.openxmlformats.org/officeDocument/2006/relationships/slide" Target="slides/slide24.xml"/><Relationship Id="rId86" Type="http://schemas.openxmlformats.org/officeDocument/2006/relationships/slide" Target="slides/slide66.xml"/><Relationship Id="rId151" Type="http://schemas.openxmlformats.org/officeDocument/2006/relationships/slide" Target="slides/slide131.xml"/><Relationship Id="rId193" Type="http://schemas.openxmlformats.org/officeDocument/2006/relationships/slide" Target="slides/slide173.xml"/><Relationship Id="rId207" Type="http://schemas.openxmlformats.org/officeDocument/2006/relationships/slide" Target="slides/slide187.xml"/><Relationship Id="rId249" Type="http://schemas.openxmlformats.org/officeDocument/2006/relationships/slide" Target="slides/slide229.xml"/><Relationship Id="rId13" Type="http://schemas.openxmlformats.org/officeDocument/2006/relationships/slideMaster" Target="slideMasters/slideMaster13.xml"/><Relationship Id="rId109" Type="http://schemas.openxmlformats.org/officeDocument/2006/relationships/slide" Target="slides/slide89.xml"/><Relationship Id="rId260" Type="http://schemas.openxmlformats.org/officeDocument/2006/relationships/slide" Target="slides/slide240.xml"/><Relationship Id="rId316" Type="http://schemas.openxmlformats.org/officeDocument/2006/relationships/slide" Target="slides/slide29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E4EC18B-19BC-486D-A823-2ADED96545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301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7AB6EB0-EEAC-4DDD-BDC1-A2485DC416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3068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6EB0-EEAC-4DDD-BDC1-A2485DC416C4}" type="slidenum">
              <a:rPr lang="pl-PL" smtClean="0"/>
              <a:pPr>
                <a:defRPr/>
              </a:pPr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068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6EB0-EEAC-4DDD-BDC1-A2485DC416C4}" type="slidenum">
              <a:rPr lang="pl-PL" smtClean="0"/>
              <a:pPr>
                <a:defRPr/>
              </a:pPr>
              <a:t>101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61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6EB0-EEAC-4DDD-BDC1-A2485DC416C4}" type="slidenum">
              <a:rPr lang="pl-PL" smtClean="0"/>
              <a:pPr>
                <a:defRPr/>
              </a:pPr>
              <a:t>122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811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6EB0-EEAC-4DDD-BDC1-A2485DC416C4}" type="slidenum">
              <a:rPr lang="pl-PL" smtClean="0"/>
              <a:pPr>
                <a:defRPr/>
              </a:pPr>
              <a:t>124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638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6EB0-EEAC-4DDD-BDC1-A2485DC416C4}" type="slidenum">
              <a:rPr lang="pl-PL" smtClean="0"/>
              <a:pPr>
                <a:defRPr/>
              </a:pPr>
              <a:t>145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649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6EB0-EEAC-4DDD-BDC1-A2485DC416C4}" type="slidenum">
              <a:rPr lang="pl-PL" smtClean="0"/>
              <a:pPr>
                <a:defRPr/>
              </a:pPr>
              <a:t>146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961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6EB0-EEAC-4DDD-BDC1-A2485DC416C4}" type="slidenum">
              <a:rPr lang="pl-PL" smtClean="0"/>
              <a:pPr>
                <a:defRPr/>
              </a:pPr>
              <a:t>150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3843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6EB0-EEAC-4DDD-BDC1-A2485DC416C4}" type="slidenum">
              <a:rPr lang="pl-PL" smtClean="0"/>
              <a:pPr>
                <a:defRPr/>
              </a:pPr>
              <a:t>159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670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&lt;Konferencja - tytuł wystąpienia&gt;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AEAE2-1EA4-4860-98CC-DF6D8CA0D9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&lt;Konferencja - tytuł wystąpienia&gt;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0CB0A-61F7-4AF2-AB9E-727E53895A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AEAE2-1EA4-4860-98CC-DF6D8CA0D92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598C9-733D-4C43-B491-96E33B3EBD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3195-548A-481A-9BB9-87C6052A63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3F8E3-F496-4AC2-8A12-89EB87B1DA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0D0C4-0A5C-425C-B18F-E1B8BD3E04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9BA6E-D47D-49C8-829F-E4DC1C0BD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8D6C0-E568-4185-B2EA-9D029ADB1CF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0CB0A-61F7-4AF2-AB9E-727E53895A5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48488" y="274638"/>
            <a:ext cx="2016125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895975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&lt;Konferencja - tytuł wystąpienia&gt;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AA4A-4A2F-4910-9F14-F29E041B1C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5AA4A-4A2F-4910-9F14-F29E041B1CB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AEAE2-1EA4-4860-98CC-DF6D8CA0D92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598C9-733D-4C43-B491-96E33B3EBD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00113" y="1412875"/>
            <a:ext cx="39560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08563" y="1412875"/>
            <a:ext cx="39560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3195-548A-481A-9BB9-87C6052A63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3F8E3-F496-4AC2-8A12-89EB87B1DA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D0C4-0A5C-425C-B18F-E1B8BD3E04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BA6E-D47D-49C8-829F-E4DC1C0BD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D6C0-E568-4185-B2EA-9D029ADB1CF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AEAE2-1EA4-4860-98CC-DF6D8CA0D92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0CB0A-61F7-4AF2-AB9E-727E53895A5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48488" y="274638"/>
            <a:ext cx="2016125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895975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AA4A-4A2F-4910-9F14-F29E041B1CB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AEAE2-1EA4-4860-98CC-DF6D8CA0D92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598C9-733D-4C43-B491-96E33B3EBD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00113" y="1412875"/>
            <a:ext cx="39560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08563" y="1412875"/>
            <a:ext cx="39560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3195-548A-481A-9BB9-87C6052A63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3F8E3-F496-4AC2-8A12-89EB87B1DA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D0C4-0A5C-425C-B18F-E1B8BD3E04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BA6E-D47D-49C8-829F-E4DC1C0BD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D6C0-E568-4185-B2EA-9D029ADB1CF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0CB0A-61F7-4AF2-AB9E-727E53895A5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48488" y="274638"/>
            <a:ext cx="2016125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895975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AA4A-4A2F-4910-9F14-F29E041B1CB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AEAE2-1EA4-4860-98CC-DF6D8CA0D92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598C9-733D-4C43-B491-96E33B3EBD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3195-548A-481A-9BB9-87C6052A63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3F8E3-F496-4AC2-8A12-89EB87B1DA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0D0C4-0A5C-425C-B18F-E1B8BD3E04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598C9-733D-4C43-B491-96E33B3EBD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9BA6E-D47D-49C8-829F-E4DC1C0BD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8D6C0-E568-4185-B2EA-9D029ADB1CF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0CB0A-61F7-4AF2-AB9E-727E53895A5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5AA4A-4A2F-4910-9F14-F29E041B1CB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AEAE2-1EA4-4860-98CC-DF6D8CA0D92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598C9-733D-4C43-B491-96E33B3EBD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00113" y="1412875"/>
            <a:ext cx="39560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08563" y="1412875"/>
            <a:ext cx="39560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3195-548A-481A-9BB9-87C6052A63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3F8E3-F496-4AC2-8A12-89EB87B1DA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D0C4-0A5C-425C-B18F-E1B8BD3E04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00113" y="1412875"/>
            <a:ext cx="39560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08563" y="1412875"/>
            <a:ext cx="39560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3195-548A-481A-9BB9-87C6052A63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BA6E-D47D-49C8-829F-E4DC1C0BD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D6C0-E568-4185-B2EA-9D029ADB1CF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0CB0A-61F7-4AF2-AB9E-727E53895A5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48488" y="274638"/>
            <a:ext cx="2016125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895975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AA4A-4A2F-4910-9F14-F29E041B1CB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AEAE2-1EA4-4860-98CC-DF6D8CA0D92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598C9-733D-4C43-B491-96E33B3EBD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3195-548A-481A-9BB9-87C6052A63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3F8E3-F496-4AC2-8A12-89EB87B1DA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3F8E3-F496-4AC2-8A12-89EB87B1DA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0D0C4-0A5C-425C-B18F-E1B8BD3E04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9BA6E-D47D-49C8-829F-E4DC1C0BD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8D6C0-E568-4185-B2EA-9D029ADB1CF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0CB0A-61F7-4AF2-AB9E-727E53895A5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5AA4A-4A2F-4910-9F14-F29E041B1CB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AEAE2-1EA4-4860-98CC-DF6D8CA0D92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598C9-733D-4C43-B491-96E33B3EBD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00113" y="1412875"/>
            <a:ext cx="39560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08563" y="1412875"/>
            <a:ext cx="39560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3195-548A-481A-9BB9-87C6052A63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D0C4-0A5C-425C-B18F-E1B8BD3E04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3F8E3-F496-4AC2-8A12-89EB87B1DA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D0C4-0A5C-425C-B18F-E1B8BD3E04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BA6E-D47D-49C8-829F-E4DC1C0BD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D6C0-E568-4185-B2EA-9D029ADB1CF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0CB0A-61F7-4AF2-AB9E-727E53895A5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48488" y="274638"/>
            <a:ext cx="2016125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895975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AA4A-4A2F-4910-9F14-F29E041B1CB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AEAE2-1EA4-4860-98CC-DF6D8CA0D92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598C9-733D-4C43-B491-96E33B3EBD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3195-548A-481A-9BB9-87C6052A63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3F8E3-F496-4AC2-8A12-89EB87B1DA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0D0C4-0A5C-425C-B18F-E1B8BD3E04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9BA6E-D47D-49C8-829F-E4DC1C0BD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8D6C0-E568-4185-B2EA-9D029ADB1CF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0CB0A-61F7-4AF2-AB9E-727E53895A5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5AA4A-4A2F-4910-9F14-F29E041B1CB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AEAE2-1EA4-4860-98CC-DF6D8CA0D92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BA6E-D47D-49C8-829F-E4DC1C0BD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598C9-733D-4C43-B491-96E33B3EBD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00113" y="1412875"/>
            <a:ext cx="39560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08563" y="1412875"/>
            <a:ext cx="39560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3195-548A-481A-9BB9-87C6052A63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3F8E3-F496-4AC2-8A12-89EB87B1DA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D0C4-0A5C-425C-B18F-E1B8BD3E04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BA6E-D47D-49C8-829F-E4DC1C0BD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D6C0-E568-4185-B2EA-9D029ADB1CF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0CB0A-61F7-4AF2-AB9E-727E53895A5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48488" y="274638"/>
            <a:ext cx="2016125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895975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AA4A-4A2F-4910-9F14-F29E041B1CB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AEAE2-1EA4-4860-98CC-DF6D8CA0D92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&lt;Konferencja - tytuł wystąpienia&gt;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2BA52-514C-40CF-ADE9-8B3EB1ED18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D6C0-E568-4185-B2EA-9D029ADB1CF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598C9-733D-4C43-B491-96E33B3EBD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3195-548A-481A-9BB9-87C6052A63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3F8E3-F496-4AC2-8A12-89EB87B1DA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0D0C4-0A5C-425C-B18F-E1B8BD3E04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9BA6E-D47D-49C8-829F-E4DC1C0BD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8D6C0-E568-4185-B2EA-9D029ADB1CF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0CB0A-61F7-4AF2-AB9E-727E53895A5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5AA4A-4A2F-4910-9F14-F29E041B1CB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0CB0A-61F7-4AF2-AB9E-727E53895A5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03FB-C3E4-4448-8C31-2E5BE780EDC2}" type="datetimeFigureOut">
              <a:rPr lang="pl-PL" smtClean="0"/>
              <a:t>2017-07-07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AEAE2-1EA4-4860-98CC-DF6D8CA0D92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81775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03FB-C3E4-4448-8C31-2E5BE780EDC2}" type="datetimeFigureOut">
              <a:rPr lang="pl-PL" smtClean="0"/>
              <a:t>2017-07-07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006178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03FB-C3E4-4448-8C31-2E5BE780EDC2}" type="datetimeFigureOut">
              <a:rPr lang="pl-PL" smtClean="0"/>
              <a:t>2017-07-07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598C9-733D-4C43-B491-96E33B3EBD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645656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03FB-C3E4-4448-8C31-2E5BE780EDC2}" type="datetimeFigureOut">
              <a:rPr lang="pl-PL" smtClean="0"/>
              <a:t>2017-07-07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3195-548A-481A-9BB9-87C6052A63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28871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03FB-C3E4-4448-8C31-2E5BE780EDC2}" type="datetimeFigureOut">
              <a:rPr lang="pl-PL" smtClean="0"/>
              <a:t>2017-07-07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3F8E3-F496-4AC2-8A12-89EB87B1DA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6859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03FB-C3E4-4448-8C31-2E5BE780EDC2}" type="datetimeFigureOut">
              <a:rPr lang="pl-PL" smtClean="0"/>
              <a:t>2017-07-07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0D0C4-0A5C-425C-B18F-E1B8BD3E04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532524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34394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03FB-C3E4-4448-8C31-2E5BE780EDC2}" type="datetimeFigureOut">
              <a:rPr lang="pl-PL" smtClean="0"/>
              <a:t>2017-07-07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9BA6E-D47D-49C8-829F-E4DC1C0BD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69059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03FB-C3E4-4448-8C31-2E5BE780EDC2}" type="datetimeFigureOut">
              <a:rPr lang="pl-PL" smtClean="0"/>
              <a:t>2017-07-07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8D6C0-E568-4185-B2EA-9D029ADB1CF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55808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03FB-C3E4-4448-8C31-2E5BE780EDC2}" type="datetimeFigureOut">
              <a:rPr lang="pl-PL" smtClean="0"/>
              <a:t>2017-07-07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0CB0A-61F7-4AF2-AB9E-727E53895A5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2813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48488" y="274638"/>
            <a:ext cx="2016125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895975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AA4A-4A2F-4910-9F14-F29E041B1CB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03FB-C3E4-4448-8C31-2E5BE780EDC2}" type="datetimeFigureOut">
              <a:rPr lang="pl-PL" smtClean="0"/>
              <a:t>2017-07-07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5AA4A-4A2F-4910-9F14-F29E041B1CB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958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AEAE2-1EA4-4860-98CC-DF6D8CA0D92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598C9-733D-4C43-B491-96E33B3EBD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3195-548A-481A-9BB9-87C6052A63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3F8E3-F496-4AC2-8A12-89EB87B1DA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0D0C4-0A5C-425C-B18F-E1B8BD3E04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&lt;Konferencja - tytuł wystąpienia&gt;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598C9-733D-4C43-B491-96E33B3EBD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9BA6E-D47D-49C8-829F-E4DC1C0BD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8D6C0-E568-4185-B2EA-9D029ADB1CF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0CB0A-61F7-4AF2-AB9E-727E53895A5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5AA4A-4A2F-4910-9F14-F29E041B1CB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AEAE2-1EA4-4860-98CC-DF6D8CA0D92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598C9-733D-4C43-B491-96E33B3EBD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00113" y="1412875"/>
            <a:ext cx="39560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08563" y="1412875"/>
            <a:ext cx="39560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3195-548A-481A-9BB9-87C6052A63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3F8E3-F496-4AC2-8A12-89EB87B1DA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D0C4-0A5C-425C-B18F-E1B8BD3E04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00113" y="1412875"/>
            <a:ext cx="39560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08563" y="1412875"/>
            <a:ext cx="39560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&lt;Konferencja - tytuł wystąpienia&gt;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3195-548A-481A-9BB9-87C6052A63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BA6E-D47D-49C8-829F-E4DC1C0BD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D6C0-E568-4185-B2EA-9D029ADB1CF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0CB0A-61F7-4AF2-AB9E-727E53895A5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48488" y="274638"/>
            <a:ext cx="2016125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895975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AA4A-4A2F-4910-9F14-F29E041B1CB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AEAE2-1EA4-4860-98CC-DF6D8CA0D92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598C9-733D-4C43-B491-96E33B3EBD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3195-548A-481A-9BB9-87C6052A63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3F8E3-F496-4AC2-8A12-89EB87B1DA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&lt;Konferencja - tytuł wystąpienia&gt;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3F8E3-F496-4AC2-8A12-89EB87B1DA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0D0C4-0A5C-425C-B18F-E1B8BD3E04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9BA6E-D47D-49C8-829F-E4DC1C0BD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8D6C0-E568-4185-B2EA-9D029ADB1CF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0CB0A-61F7-4AF2-AB9E-727E53895A5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5AA4A-4A2F-4910-9F14-F29E041B1CB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AEAE2-1EA4-4860-98CC-DF6D8CA0D92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598C9-733D-4C43-B491-96E33B3EBD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00113" y="1412875"/>
            <a:ext cx="39560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08563" y="1412875"/>
            <a:ext cx="39560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3195-548A-481A-9BB9-87C6052A63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&lt;Konferencja - tytuł wystąpienia&gt;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D0C4-0A5C-425C-B18F-E1B8BD3E04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3F8E3-F496-4AC2-8A12-89EB87B1DA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D0C4-0A5C-425C-B18F-E1B8BD3E04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BA6E-D47D-49C8-829F-E4DC1C0BD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D6C0-E568-4185-B2EA-9D029ADB1CF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0CB0A-61F7-4AF2-AB9E-727E53895A5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48488" y="274638"/>
            <a:ext cx="2016125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895975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AA4A-4A2F-4910-9F14-F29E041B1CB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AEAE2-1EA4-4860-98CC-DF6D8CA0D92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598C9-733D-4C43-B491-96E33B3EBD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&lt;Konferencja - tytuł wystąpienia&gt;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6B8D-BD75-4078-8AED-AB23803B16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3195-548A-481A-9BB9-87C6052A63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3F8E3-F496-4AC2-8A12-89EB87B1DA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0D0C4-0A5C-425C-B18F-E1B8BD3E04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9BA6E-D47D-49C8-829F-E4DC1C0BD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8D6C0-E568-4185-B2EA-9D029ADB1CF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0CB0A-61F7-4AF2-AB9E-727E53895A5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5AA4A-4A2F-4910-9F14-F29E041B1CB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AEAE2-1EA4-4860-98CC-DF6D8CA0D92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&lt;Konferencja - tytuł wystąpienia&gt;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BA6E-D47D-49C8-829F-E4DC1C0BD6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598C9-733D-4C43-B491-96E33B3EBD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00113" y="1412875"/>
            <a:ext cx="39560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08563" y="1412875"/>
            <a:ext cx="39560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3195-548A-481A-9BB9-87C6052A63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3F8E3-F496-4AC2-8A12-89EB87B1DA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D0C4-0A5C-425C-B18F-E1B8BD3E04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BA6E-D47D-49C8-829F-E4DC1C0BD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D6C0-E568-4185-B2EA-9D029ADB1CF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0CB0A-61F7-4AF2-AB9E-727E53895A5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48488" y="274638"/>
            <a:ext cx="2016125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895975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AA4A-4A2F-4910-9F14-F29E041B1CB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AEAE2-1EA4-4860-98CC-DF6D8CA0D92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&lt;Konferencja - tytuł wystąpienia&gt;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D6C0-E568-4185-B2EA-9D029ADB1C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598C9-733D-4C43-B491-96E33B3EBD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3195-548A-481A-9BB9-87C6052A63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3F8E3-F496-4AC2-8A12-89EB87B1DA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0D0C4-0A5C-425C-B18F-E1B8BD3E04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9BA6E-D47D-49C8-829F-E4DC1C0BD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8D6C0-E568-4185-B2EA-9D029ADB1CF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0CB0A-61F7-4AF2-AB9E-727E53895A5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5AA4A-4A2F-4910-9F14-F29E041B1CB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80645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412875"/>
            <a:ext cx="80645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1368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524625"/>
            <a:ext cx="52562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pl-PL"/>
              <a:t>&lt;Konferencja - tytuł wystąpienia&gt;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524625"/>
            <a:ext cx="1008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9F2E66B-EF32-4C60-ACA7-D36259B096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F2E66B-EF32-4C60-ACA7-D36259B096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80645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412875"/>
            <a:ext cx="80645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1368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524625"/>
            <a:ext cx="52562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524625"/>
            <a:ext cx="1008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9F2E66B-EF32-4C60-ACA7-D36259B096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80645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412875"/>
            <a:ext cx="80645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1368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524625"/>
            <a:ext cx="52562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524625"/>
            <a:ext cx="1008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9F2E66B-EF32-4C60-ACA7-D36259B096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F2E66B-EF32-4C60-ACA7-D36259B096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80645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412875"/>
            <a:ext cx="80645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1368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524625"/>
            <a:ext cx="52562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524625"/>
            <a:ext cx="1008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9F2E66B-EF32-4C60-ACA7-D36259B096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F2E66B-EF32-4C60-ACA7-D36259B096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80645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412875"/>
            <a:ext cx="80645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1368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524625"/>
            <a:ext cx="52562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524625"/>
            <a:ext cx="1008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9F2E66B-EF32-4C60-ACA7-D36259B096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F2E66B-EF32-4C60-ACA7-D36259B096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80645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412875"/>
            <a:ext cx="80645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1368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524625"/>
            <a:ext cx="52562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524625"/>
            <a:ext cx="1008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9F2E66B-EF32-4C60-ACA7-D36259B096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F2E66B-EF32-4C60-ACA7-D36259B096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80645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412875"/>
            <a:ext cx="80645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1368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524625"/>
            <a:ext cx="52562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524625"/>
            <a:ext cx="1008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9F2E66B-EF32-4C60-ACA7-D36259B096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F2E66B-EF32-4C60-ACA7-D36259B096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040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F2E66B-EF32-4C60-ACA7-D36259B096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80645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412875"/>
            <a:ext cx="80645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1368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524625"/>
            <a:ext cx="52562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524625"/>
            <a:ext cx="1008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9F2E66B-EF32-4C60-ACA7-D36259B096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F2E66B-EF32-4C60-ACA7-D36259B096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80645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412875"/>
            <a:ext cx="80645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1368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524625"/>
            <a:ext cx="52562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524625"/>
            <a:ext cx="1008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9F2E66B-EF32-4C60-ACA7-D36259B096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F2E66B-EF32-4C60-ACA7-D36259B096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80645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412875"/>
            <a:ext cx="80645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1368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524625"/>
            <a:ext cx="52562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524625"/>
            <a:ext cx="1008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9F2E66B-EF32-4C60-ACA7-D36259B096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E0006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/>
              <a:t>&lt;Konferencja - tytuł wystąpienia&gt;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F2E66B-EF32-4C60-ACA7-D36259B096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1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1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1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1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100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16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1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1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1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1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1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1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1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1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124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1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128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1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1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1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1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1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1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1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1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1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1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149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16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16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1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16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1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1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6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168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1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1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ds.nfz-olsztyn.pl/ap-mzwi/" TargetMode="External"/><Relationship Id="rId2" Type="http://schemas.openxmlformats.org/officeDocument/2006/relationships/hyperlink" Target="http://www.nfz-olsztyn.pl/system-szoi/" TargetMode="External"/><Relationship Id="rId1" Type="http://schemas.openxmlformats.org/officeDocument/2006/relationships/slideLayout" Target="../slideLayouts/slideLayout216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16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177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16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16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1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16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6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16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16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16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1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16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16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16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196.png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16.xml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16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16.xml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16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1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16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16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16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16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16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1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16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16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16.xml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230.pn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233.png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16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16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16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16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16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16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16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16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16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16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253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16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16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16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16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16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16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6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16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16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16.xml"/><Relationship Id="rId5" Type="http://schemas.openxmlformats.org/officeDocument/2006/relationships/image" Target="../media/image266.png"/><Relationship Id="rId4" Type="http://schemas.openxmlformats.org/officeDocument/2006/relationships/image" Target="../media/image265.png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16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16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16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16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16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16.xml"/><Relationship Id="rId6" Type="http://schemas.openxmlformats.org/officeDocument/2006/relationships/image" Target="../media/image273.png"/><Relationship Id="rId5" Type="http://schemas.openxmlformats.org/officeDocument/2006/relationships/image" Target="../media/image272.png"/><Relationship Id="rId4" Type="http://schemas.openxmlformats.org/officeDocument/2006/relationships/image" Target="../media/image271.png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6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16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16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16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16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16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16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16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16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16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6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16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216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216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216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pn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216.xml"/><Relationship Id="rId4" Type="http://schemas.openxmlformats.org/officeDocument/2006/relationships/slide" Target="slide228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216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216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16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16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6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pn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16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16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16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266.xml"/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21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216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16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216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16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16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6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16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16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16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png"/><Relationship Id="rId7" Type="http://schemas.openxmlformats.org/officeDocument/2006/relationships/image" Target="../media/image310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16.xml"/><Relationship Id="rId6" Type="http://schemas.openxmlformats.org/officeDocument/2006/relationships/image" Target="../media/image309.png"/><Relationship Id="rId5" Type="http://schemas.openxmlformats.org/officeDocument/2006/relationships/image" Target="../media/image308.png"/><Relationship Id="rId4" Type="http://schemas.openxmlformats.org/officeDocument/2006/relationships/image" Target="../media/image307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16.xml"/><Relationship Id="rId5" Type="http://schemas.openxmlformats.org/officeDocument/2006/relationships/image" Target="file:///D:\Instrukcje\Instrukcja%20SWD_KO\Obrazki\Oferty\ikonka%20slownika%20odpowiedzi%20w%20ankiecie.bmp" TargetMode="External"/><Relationship Id="rId4" Type="http://schemas.openxmlformats.org/officeDocument/2006/relationships/image" Target="../media/image312.png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216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16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16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216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6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16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16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16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png"/><Relationship Id="rId2" Type="http://schemas.openxmlformats.org/officeDocument/2006/relationships/slide" Target="slide190.xml"/><Relationship Id="rId1" Type="http://schemas.openxmlformats.org/officeDocument/2006/relationships/slideLayout" Target="../slideLayouts/slideLayout216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16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216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216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2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6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216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216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9.png"/><Relationship Id="rId1" Type="http://schemas.openxmlformats.org/officeDocument/2006/relationships/slideLayout" Target="../slideLayouts/slideLayout216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332.png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216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.png"/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216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png"/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338.png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216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2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6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216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16.xml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png"/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344.png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216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png"/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216.xml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png"/><Relationship Id="rId2" Type="http://schemas.openxmlformats.org/officeDocument/2006/relationships/image" Target="../media/image348.png"/><Relationship Id="rId1" Type="http://schemas.openxmlformats.org/officeDocument/2006/relationships/slideLayout" Target="../slideLayouts/slideLayout216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16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16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2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6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216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3.png"/><Relationship Id="rId1" Type="http://schemas.openxmlformats.org/officeDocument/2006/relationships/slideLayout" Target="../slideLayouts/slideLayout216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4.jpeg"/><Relationship Id="rId1" Type="http://schemas.openxmlformats.org/officeDocument/2006/relationships/slideLayout" Target="../slideLayouts/slideLayout216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5.jpeg"/><Relationship Id="rId1" Type="http://schemas.openxmlformats.org/officeDocument/2006/relationships/slideLayout" Target="../slideLayouts/slideLayout216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6.png"/><Relationship Id="rId1" Type="http://schemas.openxmlformats.org/officeDocument/2006/relationships/slideLayout" Target="../slideLayouts/slideLayout216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7.png"/><Relationship Id="rId1" Type="http://schemas.openxmlformats.org/officeDocument/2006/relationships/slideLayout" Target="../slideLayouts/slideLayout216.xml"/></Relationships>
</file>

<file path=ppt/slides/_rels/slide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png"/><Relationship Id="rId2" Type="http://schemas.openxmlformats.org/officeDocument/2006/relationships/image" Target="../media/image358.png"/><Relationship Id="rId1" Type="http://schemas.openxmlformats.org/officeDocument/2006/relationships/slideLayout" Target="../slideLayouts/slideLayout216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ds.nfz-olsztyn.pl/ap-pubpst/" TargetMode="External"/><Relationship Id="rId2" Type="http://schemas.openxmlformats.org/officeDocument/2006/relationships/hyperlink" Target="http://www.nfz-olsztyn.pl/" TargetMode="External"/><Relationship Id="rId1" Type="http://schemas.openxmlformats.org/officeDocument/2006/relationships/slideLayout" Target="../slideLayouts/slideLayout2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1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1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1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1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1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1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1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1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1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1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1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1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1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84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1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1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1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89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1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1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1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1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1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79512" y="260648"/>
            <a:ext cx="75524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GŁÓWNE KROKI PRZYGOTOWANIA OFERT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11560" y="1484784"/>
            <a:ext cx="79208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Zapoznanie z materiałami informacyjnymi</a:t>
            </a:r>
          </a:p>
          <a:p>
            <a:pPr marL="457200" indent="-457200">
              <a:buAutoNum type="arabicPeriod"/>
            </a:pP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Uzupełnienie profilu oferenta w systemie Portal SZOI</a:t>
            </a:r>
          </a:p>
          <a:p>
            <a:pPr marL="457200" indent="-457200">
              <a:buAutoNum type="arabicPeriod"/>
            </a:pP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Uzupełnienie oferty</a:t>
            </a:r>
          </a:p>
          <a:p>
            <a:pPr marL="457200" indent="-457200">
              <a:buAutoNum type="arabicPeriod"/>
            </a:pP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Przekazanie oferty do OW NFZ</a:t>
            </a:r>
          </a:p>
        </p:txBody>
      </p:sp>
      <p:pic>
        <p:nvPicPr>
          <p:cNvPr id="6" name="Picture 9" descr="C:\Documents and Settings\admin\Ustawienia lokalne\Temporary Internet Files\Content.IE5\TDQFGXTU\MPj043935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264" y="3210821"/>
            <a:ext cx="3240000" cy="32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31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368" y="1700809"/>
            <a:ext cx="6048232" cy="3096343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+mn-lt"/>
              </a:rPr>
              <a:t>Przeglądarka postępowań</a:t>
            </a:r>
          </a:p>
          <a:p>
            <a:endParaRPr lang="pl-PL" sz="2000" dirty="0" smtClean="0"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27584" y="4730368"/>
            <a:ext cx="7992888" cy="1938992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Pobierając zapytanie ofertowe wraz z materiałami z Przeglądarki ofertowej należy zwrócić uwagę na poprawność wybrania: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Okresu obowiązywania zawieranych </a:t>
            </a:r>
            <a:r>
              <a:rPr lang="pl-PL" sz="2000" dirty="0" smtClean="0">
                <a:latin typeface="+mn-lt"/>
              </a:rPr>
              <a:t>umów</a:t>
            </a:r>
            <a:endParaRPr lang="pl-PL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+mn-lt"/>
              </a:rPr>
              <a:t>Przedmiotu postępowania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+mn-lt"/>
              </a:rPr>
              <a:t>Obszaru, którego dotyczy postępowanie.</a:t>
            </a:r>
          </a:p>
          <a:p>
            <a:r>
              <a:rPr lang="pl-PL" sz="2000" dirty="0" smtClean="0">
                <a:latin typeface="+mn-lt"/>
              </a:rPr>
              <a:t>Ważne jest także kontrolowanie statusu postępowania.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86330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ZAPOZNANIE Z MATERIAŁAMI INFORMACYJNYMI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9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100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Objaśnienie liniowe 1 (kreska) 11"/>
          <p:cNvSpPr/>
          <p:nvPr/>
        </p:nvSpPr>
        <p:spPr>
          <a:xfrm>
            <a:off x="600386" y="4620221"/>
            <a:ext cx="7848872" cy="1257051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000" dirty="0">
                <a:solidFill>
                  <a:schemeClr val="tx1"/>
                </a:solidFill>
              </a:rPr>
              <a:t>Po zatwierdzeniu podsumowania, </a:t>
            </a:r>
            <a:r>
              <a:rPr lang="pl-PL" sz="2000" dirty="0" smtClean="0">
                <a:solidFill>
                  <a:schemeClr val="tx1"/>
                </a:solidFill>
              </a:rPr>
              <a:t>miejsce zostaje dopisane </a:t>
            </a:r>
            <a:r>
              <a:rPr lang="pl-PL" sz="2000" dirty="0">
                <a:solidFill>
                  <a:schemeClr val="tx1"/>
                </a:solidFill>
              </a:rPr>
              <a:t>do listy </a:t>
            </a:r>
            <a:r>
              <a:rPr lang="pl-PL" sz="2000" dirty="0" smtClean="0">
                <a:solidFill>
                  <a:schemeClr val="tx1"/>
                </a:solidFill>
              </a:rPr>
              <a:t>miejsc udzielania świadczeń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95262"/>
            <a:ext cx="7200000" cy="313347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0" name="pole tekstowe 9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Miejsca udzielania świadczeń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25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101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Objaśnienie liniowe 1 (kreska) 11"/>
          <p:cNvSpPr/>
          <p:nvPr/>
        </p:nvSpPr>
        <p:spPr>
          <a:xfrm>
            <a:off x="539552" y="4551288"/>
            <a:ext cx="7848872" cy="2118072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400" dirty="0">
                <a:solidFill>
                  <a:schemeClr val="tx1"/>
                </a:solidFill>
              </a:rPr>
              <a:t>W kolumnie </a:t>
            </a:r>
            <a:r>
              <a:rPr lang="pl-PL" sz="1400" i="1" dirty="0">
                <a:solidFill>
                  <a:schemeClr val="tx1"/>
                </a:solidFill>
              </a:rPr>
              <a:t>Operacji</a:t>
            </a:r>
            <a:r>
              <a:rPr lang="pl-PL" sz="1400" dirty="0">
                <a:solidFill>
                  <a:schemeClr val="tx1"/>
                </a:solidFill>
              </a:rPr>
              <a:t> mogą pojawić się następujące opcje: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/>
                </a:solidFill>
              </a:rPr>
              <a:t>Podgląd</a:t>
            </a:r>
            <a:endParaRPr lang="pl-PL" sz="1400" dirty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/>
                </a:solidFill>
              </a:rPr>
              <a:t>Edytuj </a:t>
            </a:r>
            <a:r>
              <a:rPr lang="pl-PL" sz="1400" dirty="0">
                <a:solidFill>
                  <a:schemeClr val="tx1"/>
                </a:solidFill>
              </a:rPr>
              <a:t>– modyfikacja nazwy oraz cech zależnych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endParaRPr lang="pl-PL" sz="1400" dirty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/>
                </a:solidFill>
              </a:rPr>
              <a:t>Dezaktywuj </a:t>
            </a:r>
            <a:r>
              <a:rPr lang="pl-PL" sz="1400" dirty="0">
                <a:solidFill>
                  <a:schemeClr val="tx1"/>
                </a:solidFill>
              </a:rPr>
              <a:t>–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jeżeli miejsce zostanie usunięte, wszystkie okresy dostępności zasobów pod </a:t>
            </a:r>
            <a:r>
              <a:rPr lang="pl-PL" sz="1400" dirty="0" smtClean="0">
                <a:solidFill>
                  <a:schemeClr val="tx1"/>
                </a:solidFill>
              </a:rPr>
              <a:t>tym miejscem </a:t>
            </a:r>
            <a:r>
              <a:rPr lang="pl-PL" sz="1400" dirty="0">
                <a:solidFill>
                  <a:schemeClr val="tx1"/>
                </a:solidFill>
              </a:rPr>
              <a:t>zostaną automatycznie usunięte. Opcja ta jest dostępna zawsze w przypadku miejsc niewystępujących w umowach. Dla miejsc zawartych w przynajmniej jednej </a:t>
            </a:r>
            <a:r>
              <a:rPr lang="pl-PL" sz="1400" dirty="0" smtClean="0">
                <a:solidFill>
                  <a:schemeClr val="tx1"/>
                </a:solidFill>
              </a:rPr>
              <a:t>umowie opcja ta </a:t>
            </a:r>
            <a:r>
              <a:rPr lang="pl-PL" sz="1400" dirty="0">
                <a:solidFill>
                  <a:schemeClr val="tx1"/>
                </a:solidFill>
              </a:rPr>
              <a:t>będzie dostępny tylko wtedy, gdy dla danego miejsca istnieje wniosek o dezaktywację o statusie </a:t>
            </a:r>
            <a:r>
              <a:rPr lang="pl-PL" sz="1400" i="1" dirty="0">
                <a:solidFill>
                  <a:schemeClr val="tx1"/>
                </a:solidFill>
              </a:rPr>
              <a:t>Przyjęty</a:t>
            </a:r>
            <a:r>
              <a:rPr lang="pl-PL" sz="1400" dirty="0" smtClean="0">
                <a:solidFill>
                  <a:schemeClr val="tx1"/>
                </a:solidFill>
              </a:rPr>
              <a:t>.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Miejsca udzielania świadczeń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95262"/>
            <a:ext cx="7200000" cy="313347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16998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102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Objaśnienie liniowe 1 (kreska) 11"/>
          <p:cNvSpPr/>
          <p:nvPr/>
        </p:nvSpPr>
        <p:spPr>
          <a:xfrm>
            <a:off x="600386" y="4620220"/>
            <a:ext cx="7848872" cy="2121147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400" dirty="0">
                <a:solidFill>
                  <a:schemeClr val="tx1"/>
                </a:solidFill>
              </a:rPr>
              <a:t>W kolumnie </a:t>
            </a:r>
            <a:r>
              <a:rPr lang="pl-PL" sz="1400" i="1" dirty="0">
                <a:solidFill>
                  <a:schemeClr val="tx1"/>
                </a:solidFill>
              </a:rPr>
              <a:t>Operacji</a:t>
            </a:r>
            <a:r>
              <a:rPr lang="pl-PL" sz="1400" dirty="0">
                <a:solidFill>
                  <a:schemeClr val="tx1"/>
                </a:solidFill>
              </a:rPr>
              <a:t> mogą pojawić się następujące opcje: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/>
                </a:solidFill>
              </a:rPr>
              <a:t>Zasoby </a:t>
            </a:r>
            <a:r>
              <a:rPr lang="pl-PL" sz="1400" dirty="0">
                <a:solidFill>
                  <a:schemeClr val="tx1"/>
                </a:solidFill>
              </a:rPr>
              <a:t>– przeglądanie zasobów przypisanych do danego miejsca </a:t>
            </a:r>
            <a:endParaRPr lang="pl-PL" sz="1400" dirty="0" smtClean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/>
                </a:solidFill>
              </a:rPr>
              <a:t>Przepnij </a:t>
            </a:r>
            <a:r>
              <a:rPr lang="pl-PL" sz="1400" b="1" dirty="0">
                <a:solidFill>
                  <a:schemeClr val="tx1"/>
                </a:solidFill>
              </a:rPr>
              <a:t>zasoby </a:t>
            </a:r>
            <a:r>
              <a:rPr lang="pl-PL" sz="1400" dirty="0">
                <a:solidFill>
                  <a:schemeClr val="tx1"/>
                </a:solidFill>
              </a:rPr>
              <a:t>– przepięcie zasobów do innego miejsca </a:t>
            </a:r>
            <a:endParaRPr lang="pl-PL" sz="1400" dirty="0" smtClean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/>
                </a:solidFill>
              </a:rPr>
              <a:t>Personel </a:t>
            </a:r>
            <a:r>
              <a:rPr lang="pl-PL" sz="1400" dirty="0">
                <a:solidFill>
                  <a:schemeClr val="tx1"/>
                </a:solidFill>
              </a:rPr>
              <a:t>– przeglądanie personelu zatrudnionego w danym </a:t>
            </a:r>
            <a:r>
              <a:rPr lang="pl-PL" sz="1400" dirty="0" smtClean="0">
                <a:solidFill>
                  <a:schemeClr val="tx1"/>
                </a:solidFill>
              </a:rPr>
              <a:t>miejscu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/>
                </a:solidFill>
              </a:rPr>
              <a:t>Lokalizacje</a:t>
            </a:r>
            <a:r>
              <a:rPr lang="pl-PL" sz="1400" dirty="0" smtClean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– lista lokalizacji z okresem od – do, w jakich dane miejsce w tej lokalizacji funkcjonowało </a:t>
            </a:r>
            <a:endParaRPr lang="pl-PL" sz="1400" dirty="0" smtClean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/>
                </a:solidFill>
              </a:rPr>
              <a:t>Harmonogramy </a:t>
            </a:r>
            <a:r>
              <a:rPr lang="pl-PL" sz="1400" dirty="0">
                <a:solidFill>
                  <a:schemeClr val="tx1"/>
                </a:solidFill>
              </a:rPr>
              <a:t>– obsługa harmonogramów </a:t>
            </a:r>
            <a:r>
              <a:rPr lang="pl-PL" sz="1400" dirty="0" smtClean="0">
                <a:solidFill>
                  <a:schemeClr val="tx1"/>
                </a:solidFill>
              </a:rPr>
              <a:t>miejsca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/>
                </a:solidFill>
              </a:rPr>
              <a:t>Profile </a:t>
            </a:r>
            <a:r>
              <a:rPr lang="pl-PL" sz="1400" dirty="0">
                <a:solidFill>
                  <a:schemeClr val="tx1"/>
                </a:solidFill>
              </a:rPr>
              <a:t>– obsługa profili działalności </a:t>
            </a:r>
            <a:r>
              <a:rPr lang="pl-PL" sz="1400" dirty="0" smtClean="0">
                <a:solidFill>
                  <a:schemeClr val="tx1"/>
                </a:solidFill>
              </a:rPr>
              <a:t>miejsca</a:t>
            </a:r>
            <a:endParaRPr lang="pl-PL" sz="1400" dirty="0">
              <a:solidFill>
                <a:schemeClr val="tx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95262"/>
            <a:ext cx="7200000" cy="313347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0" name="pole tekstowe 9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Miejsca udzielania świadczeń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60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103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Objaśnienie liniowe 1 (kreska) 11"/>
          <p:cNvSpPr/>
          <p:nvPr/>
        </p:nvSpPr>
        <p:spPr>
          <a:xfrm>
            <a:off x="600386" y="4620220"/>
            <a:ext cx="7848872" cy="1761107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400" dirty="0">
                <a:solidFill>
                  <a:schemeClr val="tx1"/>
                </a:solidFill>
              </a:rPr>
              <a:t>W kolumnie </a:t>
            </a:r>
            <a:r>
              <a:rPr lang="pl-PL" sz="1400" i="1" dirty="0">
                <a:solidFill>
                  <a:schemeClr val="tx1"/>
                </a:solidFill>
              </a:rPr>
              <a:t>Operacji</a:t>
            </a:r>
            <a:r>
              <a:rPr lang="pl-PL" sz="1400" dirty="0">
                <a:solidFill>
                  <a:schemeClr val="tx1"/>
                </a:solidFill>
              </a:rPr>
              <a:t> mogą pojawić się następujące opcje: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/>
                </a:solidFill>
              </a:rPr>
              <a:t>Wniosek </a:t>
            </a:r>
            <a:r>
              <a:rPr lang="pl-PL" sz="1400" b="1" dirty="0">
                <a:solidFill>
                  <a:schemeClr val="tx1"/>
                </a:solidFill>
              </a:rPr>
              <a:t>o </a:t>
            </a:r>
            <a:r>
              <a:rPr lang="pl-PL" sz="1400" b="1" dirty="0" err="1">
                <a:solidFill>
                  <a:schemeClr val="tx1"/>
                </a:solidFill>
              </a:rPr>
              <a:t>dezakt</a:t>
            </a:r>
            <a:r>
              <a:rPr lang="pl-PL" sz="1400" dirty="0">
                <a:solidFill>
                  <a:schemeClr val="tx1"/>
                </a:solidFill>
              </a:rPr>
              <a:t>. – opcja dostępna dla miejsc występujących przynajmniej w jednej </a:t>
            </a:r>
            <a:r>
              <a:rPr lang="pl-PL" sz="1400" dirty="0" smtClean="0">
                <a:solidFill>
                  <a:schemeClr val="tx1"/>
                </a:solidFill>
              </a:rPr>
              <a:t>umowie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/>
                </a:solidFill>
              </a:rPr>
              <a:t>Okresy </a:t>
            </a:r>
            <a:r>
              <a:rPr lang="pl-PL" sz="1400" b="1" dirty="0" err="1">
                <a:solidFill>
                  <a:schemeClr val="tx1"/>
                </a:solidFill>
              </a:rPr>
              <a:t>zawiesz</a:t>
            </a:r>
            <a:r>
              <a:rPr lang="pl-PL" sz="1400" b="1" dirty="0">
                <a:solidFill>
                  <a:schemeClr val="tx1"/>
                </a:solidFill>
              </a:rPr>
              <a:t>. dział </a:t>
            </a:r>
            <a:r>
              <a:rPr lang="pl-PL" sz="1400" dirty="0">
                <a:solidFill>
                  <a:schemeClr val="tx1"/>
                </a:solidFill>
              </a:rPr>
              <a:t>– podgląd okresów zawieszenia </a:t>
            </a:r>
            <a:r>
              <a:rPr lang="pl-PL" sz="1400" dirty="0" smtClean="0">
                <a:solidFill>
                  <a:schemeClr val="tx1"/>
                </a:solidFill>
              </a:rPr>
              <a:t>działalności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/>
                </a:solidFill>
              </a:rPr>
              <a:t>Wnioski </a:t>
            </a:r>
            <a:r>
              <a:rPr lang="pl-PL" sz="1400" b="1" dirty="0">
                <a:solidFill>
                  <a:schemeClr val="tx1"/>
                </a:solidFill>
              </a:rPr>
              <a:t>zm. spec. </a:t>
            </a:r>
            <a:r>
              <a:rPr lang="pl-PL" sz="1400" dirty="0">
                <a:solidFill>
                  <a:schemeClr val="tx1"/>
                </a:solidFill>
              </a:rPr>
              <a:t>-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dokonanie zmiany VIII części kodu </a:t>
            </a:r>
            <a:r>
              <a:rPr lang="pl-PL" sz="1400" dirty="0" smtClean="0">
                <a:solidFill>
                  <a:schemeClr val="tx1"/>
                </a:solidFill>
              </a:rPr>
              <a:t>resortowego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/>
                </a:solidFill>
              </a:rPr>
              <a:t>Wnioski </a:t>
            </a:r>
            <a:r>
              <a:rPr lang="pl-PL" sz="1400" b="1" dirty="0">
                <a:solidFill>
                  <a:schemeClr val="tx1"/>
                </a:solidFill>
              </a:rPr>
              <a:t>o zm</a:t>
            </a:r>
            <a:r>
              <a:rPr lang="pl-PL" sz="1400" dirty="0">
                <a:solidFill>
                  <a:schemeClr val="tx1"/>
                </a:solidFill>
              </a:rPr>
              <a:t>. </a:t>
            </a:r>
            <a:r>
              <a:rPr lang="pl-PL" sz="1400" b="1" dirty="0">
                <a:solidFill>
                  <a:schemeClr val="tx1"/>
                </a:solidFill>
              </a:rPr>
              <a:t>lok.</a:t>
            </a:r>
            <a:r>
              <a:rPr lang="pl-PL" sz="1400" dirty="0">
                <a:solidFill>
                  <a:schemeClr val="tx1"/>
                </a:solidFill>
              </a:rPr>
              <a:t> –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obsługa wniosków zmian w lokalizacji, do której przypisane jest miejsce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95262"/>
            <a:ext cx="7200000" cy="313347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0" name="pole tekstowe 9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Miejsca udzielania świadczeń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9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104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Objaśnienie liniowe 1 (kreska) 11"/>
          <p:cNvSpPr/>
          <p:nvPr/>
        </p:nvSpPr>
        <p:spPr>
          <a:xfrm>
            <a:off x="600386" y="4620221"/>
            <a:ext cx="7848872" cy="1866732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400" dirty="0">
                <a:solidFill>
                  <a:schemeClr val="tx1"/>
                </a:solidFill>
              </a:rPr>
              <a:t>W kolumnie </a:t>
            </a:r>
            <a:r>
              <a:rPr lang="pl-PL" sz="1400" i="1" dirty="0">
                <a:solidFill>
                  <a:schemeClr val="tx1"/>
                </a:solidFill>
              </a:rPr>
              <a:t>Operacji</a:t>
            </a:r>
            <a:r>
              <a:rPr lang="pl-PL" sz="1400" dirty="0">
                <a:solidFill>
                  <a:schemeClr val="tx1"/>
                </a:solidFill>
              </a:rPr>
              <a:t> mogą pojawić się następujące opcje: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/>
                </a:solidFill>
              </a:rPr>
              <a:t>Procedury/zabiegi </a:t>
            </a:r>
            <a:r>
              <a:rPr lang="pl-PL" sz="1400" dirty="0">
                <a:solidFill>
                  <a:schemeClr val="tx1"/>
                </a:solidFill>
              </a:rPr>
              <a:t>– przeglądanie i dodawanie listy procedur/zabiegów medycznych (dostępna </a:t>
            </a:r>
            <a:r>
              <a:rPr lang="pl-PL" sz="1400" dirty="0" smtClean="0">
                <a:solidFill>
                  <a:schemeClr val="tx1"/>
                </a:solidFill>
              </a:rPr>
              <a:t/>
            </a:r>
            <a:br>
              <a:rPr lang="pl-PL" sz="1400" dirty="0" smtClean="0">
                <a:solidFill>
                  <a:schemeClr val="tx1"/>
                </a:solidFill>
              </a:rPr>
            </a:br>
            <a:r>
              <a:rPr lang="pl-PL" sz="1400" dirty="0" smtClean="0">
                <a:solidFill>
                  <a:schemeClr val="tx1"/>
                </a:solidFill>
              </a:rPr>
              <a:t>w </a:t>
            </a:r>
            <a:r>
              <a:rPr lang="pl-PL" sz="1400" dirty="0">
                <a:solidFill>
                  <a:schemeClr val="tx1"/>
                </a:solidFill>
              </a:rPr>
              <a:t>zależności od rodzaju </a:t>
            </a:r>
            <a:r>
              <a:rPr lang="pl-PL" sz="1400" dirty="0" smtClean="0">
                <a:solidFill>
                  <a:schemeClr val="tx1"/>
                </a:solidFill>
              </a:rPr>
              <a:t>specjalności)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/>
                </a:solidFill>
              </a:rPr>
              <a:t>Zmiany </a:t>
            </a:r>
            <a:r>
              <a:rPr lang="pl-PL" sz="1400" b="1" dirty="0">
                <a:solidFill>
                  <a:schemeClr val="tx1"/>
                </a:solidFill>
              </a:rPr>
              <a:t>specjalności </a:t>
            </a:r>
            <a:r>
              <a:rPr lang="pl-PL" sz="1400" dirty="0">
                <a:solidFill>
                  <a:schemeClr val="tx1"/>
                </a:solidFill>
              </a:rPr>
              <a:t>– dostępna po przyjęciu wniosku o zmianę specjalności przez </a:t>
            </a:r>
            <a:r>
              <a:rPr lang="pl-PL" sz="1400" dirty="0" smtClean="0">
                <a:solidFill>
                  <a:schemeClr val="tx1"/>
                </a:solidFill>
              </a:rPr>
              <a:t>OW NFZ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/>
                </a:solidFill>
              </a:rPr>
              <a:t>Profile uzdrowiskowe</a:t>
            </a:r>
            <a:r>
              <a:rPr lang="pl-PL" sz="1400" dirty="0" smtClean="0">
                <a:solidFill>
                  <a:schemeClr val="tx1"/>
                </a:solidFill>
              </a:rPr>
              <a:t> </a:t>
            </a:r>
            <a:r>
              <a:rPr lang="pl-PL" sz="1400" i="1" dirty="0" smtClean="0">
                <a:solidFill>
                  <a:schemeClr val="tx1"/>
                </a:solidFill>
              </a:rPr>
              <a:t>(funkcja dostępna tylko dla podmiotów lecznictwa uzdrowiskowego)</a:t>
            </a:r>
            <a:endParaRPr lang="pl-PL" sz="1400" i="1" dirty="0">
              <a:solidFill>
                <a:schemeClr val="tx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95262"/>
            <a:ext cx="7200000" cy="313347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0" name="pole tekstowe 9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Miejsca udzielania świadczeń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39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105</a:t>
            </a:fld>
            <a:endParaRPr lang="pl-PL" dirty="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043608" y="2254589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Jednostka organizacyjna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521480" y="1566563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Zakład leczniczy (przedsiębiorstwo)</a:t>
            </a: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1043608" y="2642618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Komórka organizacyjna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>
            <a:off x="1043608" y="3689457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Miejsce udzielania świadczeń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619672" y="1910655"/>
            <a:ext cx="180020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Lokalizacja</a:t>
            </a: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4282387" y="2642618"/>
            <a:ext cx="1800200" cy="243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Profil komórki org.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1803973" y="3028572"/>
            <a:ext cx="2034296" cy="4286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komórki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>
            <a:off x="4860032" y="3029954"/>
            <a:ext cx="2034296" cy="4286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</a:t>
            </a:r>
            <a:b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profilu komórki org.</a:t>
            </a:r>
            <a:endParaRPr lang="pl-PL" sz="1400" dirty="0">
              <a:solidFill>
                <a:srgbClr val="000000"/>
              </a:solidFill>
            </a:endParaRPr>
          </a:p>
        </p:txBody>
      </p:sp>
      <p:cxnSp>
        <p:nvCxnSpPr>
          <p:cNvPr id="27" name="Łącznik prosty ze strzałką 26"/>
          <p:cNvCxnSpPr>
            <a:stCxn id="41" idx="3"/>
            <a:endCxn id="50" idx="1"/>
          </p:cNvCxnSpPr>
          <p:nvPr/>
        </p:nvCxnSpPr>
        <p:spPr>
          <a:xfrm>
            <a:off x="3419872" y="2764602"/>
            <a:ext cx="86251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>
            <a:stCxn id="52" idx="1"/>
            <a:endCxn id="51" idx="3"/>
          </p:cNvCxnSpPr>
          <p:nvPr/>
        </p:nvCxnSpPr>
        <p:spPr>
          <a:xfrm flipH="1" flipV="1">
            <a:off x="3838269" y="3242879"/>
            <a:ext cx="1021763" cy="138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>
            <a:stCxn id="50" idx="2"/>
          </p:cNvCxnSpPr>
          <p:nvPr/>
        </p:nvCxnSpPr>
        <p:spPr>
          <a:xfrm>
            <a:off x="5182487" y="2886586"/>
            <a:ext cx="0" cy="14198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łamany 71"/>
          <p:cNvCxnSpPr>
            <a:endCxn id="48" idx="3"/>
          </p:cNvCxnSpPr>
          <p:nvPr/>
        </p:nvCxnSpPr>
        <p:spPr>
          <a:xfrm rot="5400000">
            <a:off x="3350756" y="3526301"/>
            <a:ext cx="354256" cy="216024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AutoShape 17"/>
          <p:cNvSpPr>
            <a:spLocks noChangeArrowheads="1"/>
          </p:cNvSpPr>
          <p:nvPr/>
        </p:nvSpPr>
        <p:spPr bwMode="auto">
          <a:xfrm>
            <a:off x="521480" y="1174201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Dane Podmiotu / Działalności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6" name="Prostokąt 105"/>
          <p:cNvSpPr/>
          <p:nvPr/>
        </p:nvSpPr>
        <p:spPr>
          <a:xfrm>
            <a:off x="323528" y="6520259"/>
            <a:ext cx="72008" cy="77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7" name="pole tekstowe 106"/>
          <p:cNvSpPr txBox="1"/>
          <p:nvPr/>
        </p:nvSpPr>
        <p:spPr>
          <a:xfrm>
            <a:off x="461557" y="6429059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struktury</a:t>
            </a:r>
            <a:endParaRPr lang="pl-PL" sz="1000" dirty="0"/>
          </a:p>
        </p:txBody>
      </p:sp>
      <p:sp>
        <p:nvSpPr>
          <p:cNvPr id="108" name="Prostokąt 107"/>
          <p:cNvSpPr/>
          <p:nvPr/>
        </p:nvSpPr>
        <p:spPr>
          <a:xfrm>
            <a:off x="2155828" y="6514538"/>
            <a:ext cx="72008" cy="770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9" name="pole tekstowe 108"/>
          <p:cNvSpPr txBox="1"/>
          <p:nvPr/>
        </p:nvSpPr>
        <p:spPr>
          <a:xfrm>
            <a:off x="2293857" y="6423338"/>
            <a:ext cx="2206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wymagający uzupełnienia</a:t>
            </a:r>
            <a:endParaRPr lang="pl-PL" sz="1000" dirty="0"/>
          </a:p>
        </p:txBody>
      </p:sp>
      <p:sp>
        <p:nvSpPr>
          <p:cNvPr id="111" name="Prostokąt 110"/>
          <p:cNvSpPr/>
          <p:nvPr/>
        </p:nvSpPr>
        <p:spPr>
          <a:xfrm>
            <a:off x="5151926" y="6513360"/>
            <a:ext cx="72008" cy="7709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2" name="pole tekstowe 111"/>
          <p:cNvSpPr txBox="1"/>
          <p:nvPr/>
        </p:nvSpPr>
        <p:spPr>
          <a:xfrm>
            <a:off x="5289955" y="6422160"/>
            <a:ext cx="3579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niewymagany, zależny np.: od rodzaju działalności</a:t>
            </a:r>
            <a:endParaRPr lang="pl-PL" sz="1000" dirty="0"/>
          </a:p>
        </p:txBody>
      </p:sp>
      <p:sp>
        <p:nvSpPr>
          <p:cNvPr id="3" name="Strzałka w prawo 2"/>
          <p:cNvSpPr/>
          <p:nvPr/>
        </p:nvSpPr>
        <p:spPr>
          <a:xfrm rot="10800000">
            <a:off x="6658651" y="2676433"/>
            <a:ext cx="216024" cy="1763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27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106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Objaśnienie liniowe 1 (kreska) 7"/>
          <p:cNvSpPr/>
          <p:nvPr/>
        </p:nvSpPr>
        <p:spPr>
          <a:xfrm>
            <a:off x="6444208" y="1268761"/>
            <a:ext cx="2664296" cy="1762138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</a:rPr>
              <a:t>Aby uzupełnić profil </a:t>
            </a:r>
            <a:r>
              <a:rPr lang="pl-PL" dirty="0" smtClean="0">
                <a:solidFill>
                  <a:schemeClr val="tx1"/>
                </a:solidFill>
              </a:rPr>
              <a:t>działalności, należy </a:t>
            </a:r>
            <a:r>
              <a:rPr lang="pl-PL" dirty="0">
                <a:solidFill>
                  <a:schemeClr val="tx1"/>
                </a:solidFill>
              </a:rPr>
              <a:t>z kolumny </a:t>
            </a:r>
            <a:r>
              <a:rPr lang="pl-PL" i="1" dirty="0">
                <a:solidFill>
                  <a:schemeClr val="tx1"/>
                </a:solidFill>
              </a:rPr>
              <a:t>Operacje</a:t>
            </a:r>
            <a:r>
              <a:rPr lang="pl-PL" dirty="0">
                <a:solidFill>
                  <a:schemeClr val="tx1"/>
                </a:solidFill>
              </a:rPr>
              <a:t> na </a:t>
            </a:r>
            <a:r>
              <a:rPr lang="pl-PL" i="1" dirty="0" smtClean="0">
                <a:solidFill>
                  <a:schemeClr val="tx1"/>
                </a:solidFill>
              </a:rPr>
              <a:t>Liście miejsc udzielania świadczeń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wybrać opcję </a:t>
            </a:r>
            <a:r>
              <a:rPr lang="pl-PL" b="1" dirty="0">
                <a:solidFill>
                  <a:schemeClr val="tx1"/>
                </a:solidFill>
              </a:rPr>
              <a:t>Profile</a:t>
            </a:r>
            <a:r>
              <a:rPr lang="pl-PL" dirty="0">
                <a:solidFill>
                  <a:schemeClr val="tx1"/>
                </a:solidFill>
              </a:rPr>
              <a:t>,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a </a:t>
            </a:r>
            <a:r>
              <a:rPr lang="pl-PL" dirty="0">
                <a:solidFill>
                  <a:schemeClr val="tx1"/>
                </a:solidFill>
              </a:rPr>
              <a:t>następnie opcję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2" name="Objaśnienie liniowe 1 (kreska) 11"/>
          <p:cNvSpPr/>
          <p:nvPr/>
        </p:nvSpPr>
        <p:spPr>
          <a:xfrm>
            <a:off x="6444208" y="3589731"/>
            <a:ext cx="2637656" cy="1872208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dirty="0">
                <a:solidFill>
                  <a:schemeClr val="tx1"/>
                </a:solidFill>
              </a:rPr>
              <a:t>Uzupełnić wymagane dane podstawowe: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endParaRPr lang="pl-PL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tx1"/>
                </a:solidFill>
              </a:rPr>
              <a:t>Funkcję </a:t>
            </a:r>
            <a:r>
              <a:rPr lang="pl-PL" b="1" dirty="0">
                <a:solidFill>
                  <a:schemeClr val="tx1"/>
                </a:solidFill>
              </a:rPr>
              <a:t>ochrony </a:t>
            </a:r>
            <a:r>
              <a:rPr lang="pl-PL" b="1" dirty="0" smtClean="0">
                <a:solidFill>
                  <a:schemeClr val="tx1"/>
                </a:solidFill>
              </a:rPr>
              <a:t>zdrowia</a:t>
            </a:r>
            <a:endParaRPr lang="pl-PL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tx1"/>
                </a:solidFill>
              </a:rPr>
              <a:t>Dziedzinę medyczną</a:t>
            </a:r>
            <a:endParaRPr lang="pl-PL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tx1"/>
                </a:solidFill>
              </a:rPr>
              <a:t>Datę </a:t>
            </a:r>
            <a:r>
              <a:rPr lang="pl-PL" b="1" dirty="0">
                <a:solidFill>
                  <a:schemeClr val="tx1"/>
                </a:solidFill>
              </a:rPr>
              <a:t>rozpoczęcia </a:t>
            </a:r>
            <a:r>
              <a:rPr lang="pl-PL" b="1" dirty="0" smtClean="0">
                <a:solidFill>
                  <a:schemeClr val="tx1"/>
                </a:solidFill>
              </a:rPr>
              <a:t>działalności</a:t>
            </a:r>
            <a:endParaRPr lang="pl-PL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tx1"/>
                </a:solidFill>
              </a:rPr>
              <a:t>Datę </a:t>
            </a:r>
            <a:r>
              <a:rPr lang="pl-PL" b="1" dirty="0">
                <a:solidFill>
                  <a:schemeClr val="tx1"/>
                </a:solidFill>
              </a:rPr>
              <a:t>zakończenia działalności</a:t>
            </a:r>
            <a:r>
              <a:rPr lang="pl-PL" dirty="0">
                <a:solidFill>
                  <a:schemeClr val="tx1"/>
                </a:solidFill>
              </a:rPr>
              <a:t> (opcjonalnie)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74046"/>
            <a:ext cx="5760000" cy="146607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784" y="2911820"/>
            <a:ext cx="1162212" cy="23815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573017"/>
            <a:ext cx="5760000" cy="168943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0" name="pole tekstowe 9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profilu działalności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81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107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Objaśnienie liniowe 1 (kreska) 7"/>
          <p:cNvSpPr/>
          <p:nvPr/>
        </p:nvSpPr>
        <p:spPr>
          <a:xfrm>
            <a:off x="6048164" y="1563035"/>
            <a:ext cx="2916324" cy="903516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 smtClean="0">
                <a:solidFill>
                  <a:schemeClr val="tx1"/>
                </a:solidFill>
              </a:rPr>
              <a:t>Następnie należy zdefiniować harmonogram profilu. W tym celu wybrać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12" name="Objaśnienie liniowe 1 (kreska) 11"/>
          <p:cNvSpPr/>
          <p:nvPr/>
        </p:nvSpPr>
        <p:spPr>
          <a:xfrm>
            <a:off x="6048164" y="2936780"/>
            <a:ext cx="3033700" cy="3328665"/>
          </a:xfrm>
          <a:prstGeom prst="accentCallout1">
            <a:avLst>
              <a:gd name="adj1" fmla="val 25159"/>
              <a:gd name="adj2" fmla="val 525"/>
              <a:gd name="adj3" fmla="val 25416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 smtClean="0">
                <a:solidFill>
                  <a:schemeClr val="tx1"/>
                </a:solidFill>
              </a:rPr>
              <a:t>Domyślny harmonogram jest zgodny z harmonogramem miejsca. Jeśli operator chce wprowadzić inny, należy odznaczyć </a:t>
            </a:r>
            <a:r>
              <a:rPr lang="pl-PL" sz="1800" dirty="0" err="1" smtClean="0">
                <a:solidFill>
                  <a:schemeClr val="tx1"/>
                </a:solidFill>
              </a:rPr>
              <a:t>check</a:t>
            </a:r>
            <a:r>
              <a:rPr lang="pl-PL" sz="1800" dirty="0" smtClean="0">
                <a:solidFill>
                  <a:schemeClr val="tx1"/>
                </a:solidFill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</a:rPr>
              <a:t>box</a:t>
            </a:r>
            <a:r>
              <a:rPr lang="pl-PL" sz="1800" dirty="0" smtClean="0">
                <a:solidFill>
                  <a:schemeClr val="tx1"/>
                </a:solidFill>
              </a:rPr>
              <a:t>, a następnie definiować harmonogram w sposób analogiczny jak dla harmonogramu miejsca.</a:t>
            </a:r>
          </a:p>
          <a:p>
            <a:r>
              <a:rPr lang="pl-PL" sz="1800" dirty="0" smtClean="0">
                <a:solidFill>
                  <a:schemeClr val="tx1"/>
                </a:solidFill>
              </a:rPr>
              <a:t>Ostatnim etapem jest zatwierdzenie podsumowania harmonogramu profilu…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10" y="1412776"/>
            <a:ext cx="5447382" cy="1204035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14" y="3053421"/>
            <a:ext cx="5068289" cy="156745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79" y="5057488"/>
            <a:ext cx="5074524" cy="120795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2204864"/>
            <a:ext cx="756000" cy="204325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profilu działalności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17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108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Objaśnienie liniowe 1 (kreska) 11"/>
          <p:cNvSpPr/>
          <p:nvPr/>
        </p:nvSpPr>
        <p:spPr>
          <a:xfrm>
            <a:off x="6516216" y="1862711"/>
            <a:ext cx="2461592" cy="1259048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chemeClr val="tx1"/>
                </a:solidFill>
              </a:rPr>
              <a:t>… oraz podsumowania harmonogramu dodawania profilu.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02" y="1751882"/>
            <a:ext cx="5760000" cy="181762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02" y="3933056"/>
            <a:ext cx="7101719" cy="212060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0" name="pole tekstowe 9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profilu działalności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13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109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24854"/>
            <a:ext cx="7108329" cy="246086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0" name="Objaśnienie liniowe 1 (kreska) 11"/>
          <p:cNvSpPr/>
          <p:nvPr/>
        </p:nvSpPr>
        <p:spPr>
          <a:xfrm>
            <a:off x="2267744" y="4149080"/>
            <a:ext cx="6048672" cy="1280387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000" dirty="0" smtClean="0">
                <a:solidFill>
                  <a:schemeClr val="tx1"/>
                </a:solidFill>
              </a:rPr>
              <a:t>Po zatwierdzeniu podsumowania, profil działalności zostaje dopisany do listy. Dostępne operacje to: edycja, dezaktywacja oraz harmonogramy.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Profile działalności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40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368" y="1700809"/>
            <a:ext cx="6048232" cy="3096343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+mn-lt"/>
              </a:rPr>
              <a:t>Przeglądarka postępowań </a:t>
            </a:r>
            <a:r>
              <a:rPr lang="pl-PL" sz="2000" b="1" dirty="0" smtClean="0">
                <a:solidFill>
                  <a:srgbClr val="4C6A8A"/>
                </a:solidFill>
                <a:latin typeface="+mn-lt"/>
              </a:rPr>
              <a:t>– pobieranie materiałów</a:t>
            </a:r>
          </a:p>
          <a:p>
            <a:endParaRPr lang="pl-PL" sz="2000" dirty="0" smtClean="0"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27583" y="4985881"/>
            <a:ext cx="804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W kolumnie: </a:t>
            </a:r>
            <a:r>
              <a:rPr lang="pl-PL" sz="2000" b="1" dirty="0" smtClean="0">
                <a:latin typeface="+mn-lt"/>
              </a:rPr>
              <a:t>Status</a:t>
            </a:r>
            <a:r>
              <a:rPr lang="pl-PL" sz="2000" dirty="0" smtClean="0">
                <a:latin typeface="+mn-lt"/>
              </a:rPr>
              <a:t> należy wybrać opcję </a:t>
            </a:r>
            <a:r>
              <a:rPr lang="pl-PL" sz="2000" u="sng" dirty="0" smtClean="0">
                <a:latin typeface="+mn-lt"/>
              </a:rPr>
              <a:t>ogłoszenia, zapytania ofertowe</a:t>
            </a:r>
            <a:r>
              <a:rPr lang="pl-PL" sz="2000" dirty="0" smtClean="0">
                <a:latin typeface="+mn-lt"/>
              </a:rPr>
              <a:t>.</a:t>
            </a:r>
          </a:p>
          <a:p>
            <a:r>
              <a:rPr lang="pl-PL" dirty="0" smtClean="0">
                <a:latin typeface="+mn-lt"/>
              </a:rPr>
              <a:t>Wyświetlone zostanie okno </a:t>
            </a:r>
            <a:r>
              <a:rPr lang="pl-PL" i="1" dirty="0" smtClean="0">
                <a:latin typeface="+mn-lt"/>
              </a:rPr>
              <a:t>Publikacje dokumentów / informacji związanych z postępowaniem.</a:t>
            </a:r>
            <a:endParaRPr lang="pl-PL" dirty="0" smtClean="0"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799461" y="4167027"/>
            <a:ext cx="1368152" cy="8188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59411" y="260648"/>
            <a:ext cx="86330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ZAPOZNANIE Z MATERIAŁAMI INFORMACYJNYMI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4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110</a:t>
            </a:fld>
            <a:endParaRPr lang="pl-PL" dirty="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043608" y="2254589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Jednostka organizacyjna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521480" y="1566563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Zakład leczniczy (przedsiębiorstwo)</a:t>
            </a: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1043608" y="2642618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Komórka organizacyjna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>
            <a:off x="1043608" y="3689457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Miejsce udzielania świadczeń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619672" y="1910655"/>
            <a:ext cx="180020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Lokalizacja</a:t>
            </a: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4282387" y="2642618"/>
            <a:ext cx="180020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Profil komórki org.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1803973" y="3028572"/>
            <a:ext cx="2034296" cy="4286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komórki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>
            <a:off x="4860032" y="3029954"/>
            <a:ext cx="2034296" cy="4286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</a:t>
            </a:r>
            <a:b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profilu komórki org.</a:t>
            </a:r>
            <a:endParaRPr lang="pl-PL" sz="1400" dirty="0">
              <a:solidFill>
                <a:srgbClr val="000000"/>
              </a:solidFill>
            </a:endParaRPr>
          </a:p>
        </p:txBody>
      </p:sp>
      <p:cxnSp>
        <p:nvCxnSpPr>
          <p:cNvPr id="27" name="Łącznik prosty ze strzałką 26"/>
          <p:cNvCxnSpPr>
            <a:stCxn id="41" idx="3"/>
            <a:endCxn id="50" idx="1"/>
          </p:cNvCxnSpPr>
          <p:nvPr/>
        </p:nvCxnSpPr>
        <p:spPr>
          <a:xfrm>
            <a:off x="3419872" y="2764602"/>
            <a:ext cx="86251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>
            <a:stCxn id="52" idx="1"/>
            <a:endCxn id="51" idx="3"/>
          </p:cNvCxnSpPr>
          <p:nvPr/>
        </p:nvCxnSpPr>
        <p:spPr>
          <a:xfrm flipH="1" flipV="1">
            <a:off x="3838269" y="3242879"/>
            <a:ext cx="1021763" cy="138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>
            <a:stCxn id="50" idx="2"/>
          </p:cNvCxnSpPr>
          <p:nvPr/>
        </p:nvCxnSpPr>
        <p:spPr>
          <a:xfrm>
            <a:off x="5182487" y="2886586"/>
            <a:ext cx="0" cy="14198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łamany 71"/>
          <p:cNvCxnSpPr>
            <a:endCxn id="48" idx="3"/>
          </p:cNvCxnSpPr>
          <p:nvPr/>
        </p:nvCxnSpPr>
        <p:spPr>
          <a:xfrm rot="5400000">
            <a:off x="3350756" y="3526301"/>
            <a:ext cx="354256" cy="216024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12"/>
          <p:cNvSpPr>
            <a:spLocks noChangeArrowheads="1"/>
          </p:cNvSpPr>
          <p:nvPr/>
        </p:nvSpPr>
        <p:spPr bwMode="auto">
          <a:xfrm>
            <a:off x="2728970" y="4183173"/>
            <a:ext cx="1620180" cy="243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Zasoby sprzętowe</a:t>
            </a:r>
          </a:p>
        </p:txBody>
      </p:sp>
      <p:sp>
        <p:nvSpPr>
          <p:cNvPr id="75" name="AutoShape 12"/>
          <p:cNvSpPr>
            <a:spLocks noChangeArrowheads="1"/>
          </p:cNvSpPr>
          <p:nvPr/>
        </p:nvSpPr>
        <p:spPr bwMode="auto">
          <a:xfrm>
            <a:off x="4824028" y="4183173"/>
            <a:ext cx="1584176" cy="243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Środki transportu</a:t>
            </a:r>
          </a:p>
        </p:txBody>
      </p:sp>
      <p:sp>
        <p:nvSpPr>
          <p:cNvPr id="76" name="AutoShape 12"/>
          <p:cNvSpPr>
            <a:spLocks noChangeArrowheads="1"/>
          </p:cNvSpPr>
          <p:nvPr/>
        </p:nvSpPr>
        <p:spPr bwMode="auto">
          <a:xfrm>
            <a:off x="6897230" y="4183173"/>
            <a:ext cx="1424541" cy="243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Pomieszczenia</a:t>
            </a:r>
          </a:p>
        </p:txBody>
      </p:sp>
      <p:sp>
        <p:nvSpPr>
          <p:cNvPr id="80" name="AutoShape 12"/>
          <p:cNvSpPr>
            <a:spLocks noChangeArrowheads="1"/>
          </p:cNvSpPr>
          <p:nvPr/>
        </p:nvSpPr>
        <p:spPr bwMode="auto">
          <a:xfrm>
            <a:off x="2708413" y="4627073"/>
            <a:ext cx="1656184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Dostępność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" name="AutoShape 12"/>
          <p:cNvSpPr>
            <a:spLocks noChangeArrowheads="1"/>
          </p:cNvSpPr>
          <p:nvPr/>
        </p:nvSpPr>
        <p:spPr bwMode="auto">
          <a:xfrm>
            <a:off x="4824028" y="4631788"/>
            <a:ext cx="1584176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Dostępność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85" name="Łącznik łamany 84"/>
          <p:cNvCxnSpPr>
            <a:stCxn id="73" idx="0"/>
            <a:endCxn id="48" idx="2"/>
          </p:cNvCxnSpPr>
          <p:nvPr/>
        </p:nvCxnSpPr>
        <p:spPr>
          <a:xfrm rot="16200000" flipV="1">
            <a:off x="2760526" y="3404639"/>
            <a:ext cx="249748" cy="13073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Łącznik łamany 88"/>
          <p:cNvCxnSpPr>
            <a:stCxn id="75" idx="0"/>
            <a:endCxn id="48" idx="2"/>
          </p:cNvCxnSpPr>
          <p:nvPr/>
        </p:nvCxnSpPr>
        <p:spPr>
          <a:xfrm rot="16200000" flipV="1">
            <a:off x="3799054" y="2366111"/>
            <a:ext cx="249748" cy="33843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łamany 90"/>
          <p:cNvCxnSpPr>
            <a:stCxn id="76" idx="0"/>
            <a:endCxn id="48" idx="2"/>
          </p:cNvCxnSpPr>
          <p:nvPr/>
        </p:nvCxnSpPr>
        <p:spPr>
          <a:xfrm rot="16200000" flipV="1">
            <a:off x="4795747" y="1369418"/>
            <a:ext cx="249748" cy="53777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ze strzałką 92"/>
          <p:cNvCxnSpPr>
            <a:stCxn id="80" idx="0"/>
            <a:endCxn id="73" idx="2"/>
          </p:cNvCxnSpPr>
          <p:nvPr/>
        </p:nvCxnSpPr>
        <p:spPr>
          <a:xfrm flipV="1">
            <a:off x="3536505" y="4427141"/>
            <a:ext cx="2555" cy="199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ze strzałką 94"/>
          <p:cNvCxnSpPr>
            <a:stCxn id="81" idx="0"/>
            <a:endCxn id="75" idx="2"/>
          </p:cNvCxnSpPr>
          <p:nvPr/>
        </p:nvCxnSpPr>
        <p:spPr>
          <a:xfrm flipV="1">
            <a:off x="5616116" y="4427141"/>
            <a:ext cx="0" cy="20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AutoShape 17"/>
          <p:cNvSpPr>
            <a:spLocks noChangeArrowheads="1"/>
          </p:cNvSpPr>
          <p:nvPr/>
        </p:nvSpPr>
        <p:spPr bwMode="auto">
          <a:xfrm>
            <a:off x="521480" y="1174201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Dane Podmiotu / Działalności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6" name="Prostokąt 105"/>
          <p:cNvSpPr/>
          <p:nvPr/>
        </p:nvSpPr>
        <p:spPr>
          <a:xfrm>
            <a:off x="323528" y="6520259"/>
            <a:ext cx="72008" cy="77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7" name="pole tekstowe 106"/>
          <p:cNvSpPr txBox="1"/>
          <p:nvPr/>
        </p:nvSpPr>
        <p:spPr>
          <a:xfrm>
            <a:off x="461557" y="6429059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struktury</a:t>
            </a:r>
            <a:endParaRPr lang="pl-PL" sz="1000" dirty="0"/>
          </a:p>
        </p:txBody>
      </p:sp>
      <p:sp>
        <p:nvSpPr>
          <p:cNvPr id="108" name="Prostokąt 107"/>
          <p:cNvSpPr/>
          <p:nvPr/>
        </p:nvSpPr>
        <p:spPr>
          <a:xfrm>
            <a:off x="2155828" y="6514538"/>
            <a:ext cx="72008" cy="770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9" name="pole tekstowe 108"/>
          <p:cNvSpPr txBox="1"/>
          <p:nvPr/>
        </p:nvSpPr>
        <p:spPr>
          <a:xfrm>
            <a:off x="2293857" y="6423338"/>
            <a:ext cx="2206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wymagający uzupełnienia</a:t>
            </a:r>
            <a:endParaRPr lang="pl-PL" sz="1000" dirty="0"/>
          </a:p>
        </p:txBody>
      </p:sp>
      <p:sp>
        <p:nvSpPr>
          <p:cNvPr id="111" name="Prostokąt 110"/>
          <p:cNvSpPr/>
          <p:nvPr/>
        </p:nvSpPr>
        <p:spPr>
          <a:xfrm>
            <a:off x="5151926" y="6513360"/>
            <a:ext cx="72008" cy="7709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2" name="pole tekstowe 111"/>
          <p:cNvSpPr txBox="1"/>
          <p:nvPr/>
        </p:nvSpPr>
        <p:spPr>
          <a:xfrm>
            <a:off x="5289955" y="6422160"/>
            <a:ext cx="3579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niewymagany, zależny np.: od rodzaju działalności</a:t>
            </a:r>
            <a:endParaRPr lang="pl-PL" sz="1000" dirty="0"/>
          </a:p>
        </p:txBody>
      </p:sp>
      <p:sp>
        <p:nvSpPr>
          <p:cNvPr id="113" name="AutoShape 12"/>
          <p:cNvSpPr>
            <a:spLocks noChangeArrowheads="1"/>
          </p:cNvSpPr>
          <p:nvPr/>
        </p:nvSpPr>
        <p:spPr bwMode="auto">
          <a:xfrm>
            <a:off x="6894328" y="4633249"/>
            <a:ext cx="1427443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Dostępność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14" name="Łącznik prosty ze strzałką 113"/>
          <p:cNvCxnSpPr/>
          <p:nvPr/>
        </p:nvCxnSpPr>
        <p:spPr>
          <a:xfrm flipV="1">
            <a:off x="7609502" y="4432922"/>
            <a:ext cx="0" cy="194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7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111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Zasoby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28000" y="1260000"/>
            <a:ext cx="79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 smtClean="0">
                <a:latin typeface="+mn-lt"/>
              </a:rPr>
              <a:t>Kolejnym etapem rejestracji / uzupełniania potencjału świadczeniodawcy jest uzupełnienie zasobów.</a:t>
            </a:r>
          </a:p>
          <a:p>
            <a:r>
              <a:rPr lang="pl-PL" sz="1800" b="1" dirty="0" smtClean="0">
                <a:latin typeface="+mn-lt"/>
              </a:rPr>
              <a:t>Zasoby</a:t>
            </a:r>
            <a:r>
              <a:rPr lang="pl-PL" sz="1800" dirty="0" smtClean="0">
                <a:latin typeface="+mn-lt"/>
              </a:rPr>
              <a:t> świadczeniodawcy dostępne są po wybraniu ścieżki</a:t>
            </a:r>
            <a:r>
              <a:rPr lang="pl-PL" sz="1800" dirty="0">
                <a:latin typeface="+mn-lt"/>
              </a:rPr>
              <a:t>:</a:t>
            </a:r>
            <a:endParaRPr lang="pl-PL" sz="1800" dirty="0" smtClean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552415" y="2144672"/>
            <a:ext cx="4248472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b="1" dirty="0" smtClean="0">
                <a:latin typeface="+mn-lt"/>
              </a:rPr>
              <a:t>Potencjał </a:t>
            </a:r>
            <a:r>
              <a:rPr lang="pl-PL" b="1" dirty="0">
                <a:latin typeface="+mn-lt"/>
              </a:rPr>
              <a:t>-&gt; </a:t>
            </a:r>
            <a:r>
              <a:rPr lang="pl-PL" b="1" dirty="0" smtClean="0">
                <a:latin typeface="+mn-lt"/>
              </a:rPr>
              <a:t>Zasoby Świadczeniodawcy-&gt; Zasoby</a:t>
            </a:r>
            <a:endParaRPr lang="pl-PL" dirty="0"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27584" y="2492101"/>
            <a:ext cx="79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latin typeface="+mn-lt"/>
              </a:rPr>
              <a:t>Zasoby podzielone są na trzy kategorie: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+mn-lt"/>
              </a:rPr>
              <a:t>Sprzęt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+mn-lt"/>
              </a:rPr>
              <a:t>Środki transportu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+mn-lt"/>
              </a:rPr>
              <a:t>Pomieszczenia</a:t>
            </a:r>
          </a:p>
          <a:p>
            <a:r>
              <a:rPr lang="pl-PL" sz="1800" dirty="0" smtClean="0">
                <a:latin typeface="+mn-lt"/>
              </a:rPr>
              <a:t>Aby wprowadzić wybrany zasób, należy skorzystać z odpowiedniej opcji.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816" y="4022182"/>
            <a:ext cx="5400000" cy="24980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4903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112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Zasoby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31540" y="4742487"/>
            <a:ext cx="792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 smtClean="0">
                <a:latin typeface="+mj-lt"/>
              </a:rPr>
              <a:t>Wszystkie pozycje podświetlone na </a:t>
            </a:r>
            <a:r>
              <a:rPr lang="pl-PL" sz="1800" b="1" dirty="0" smtClean="0">
                <a:latin typeface="+mj-lt"/>
              </a:rPr>
              <a:t>kolor czerwony</a:t>
            </a:r>
            <a:r>
              <a:rPr lang="pl-PL" sz="1800" dirty="0" smtClean="0">
                <a:latin typeface="+mj-lt"/>
              </a:rPr>
              <a:t> oraz </a:t>
            </a:r>
            <a:r>
              <a:rPr lang="pl-PL" sz="1800" b="1" dirty="0" smtClean="0">
                <a:latin typeface="+mj-lt"/>
              </a:rPr>
              <a:t>przekreślone czarną linią</a:t>
            </a:r>
            <a:r>
              <a:rPr lang="pl-PL" sz="1800" dirty="0" smtClean="0">
                <a:latin typeface="+mj-lt"/>
              </a:rPr>
              <a:t> znajdują się w potencjale świadczeniodawcy i mogą być wybierane podczas tworzenia oferty. Jednak pozycje te nie znajdują się w aktualnie obowiązującym słowniku, który został opublikowany przez Centralę NFZ. </a:t>
            </a:r>
          </a:p>
          <a:p>
            <a:pPr algn="just"/>
            <a:r>
              <a:rPr lang="pl-PL" sz="1800" dirty="0" smtClean="0">
                <a:latin typeface="+mj-lt"/>
              </a:rPr>
              <a:t>Dlatego też po jego usunięciu nie będzie można dodać ich kolejny raz.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12" y="1268876"/>
            <a:ext cx="7200000" cy="329754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4545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113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28000" y="126876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Dodawanie sprzętu rozpoczyna się od uzupełnienia informacji związanych z: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+mn-lt"/>
              </a:rPr>
              <a:t>danymi podstawowymi:</a:t>
            </a:r>
            <a:endParaRPr lang="pl-PL" sz="20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56" y="2010647"/>
            <a:ext cx="5760000" cy="186064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2" name="pole tekstowe 11"/>
          <p:cNvSpPr txBox="1"/>
          <p:nvPr/>
        </p:nvSpPr>
        <p:spPr>
          <a:xfrm>
            <a:off x="827584" y="4041298"/>
            <a:ext cx="7350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+mn-lt"/>
              </a:rPr>
              <a:t>dostępnością: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056" y="4522878"/>
            <a:ext cx="5760000" cy="187200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0" name="pole tekstowe 9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sprzętu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84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114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828000" y="1260000"/>
            <a:ext cx="8358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+mn-lt"/>
              </a:rPr>
              <a:t>danymi szczegółowymi: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806" y="1819751"/>
            <a:ext cx="5760000" cy="201044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5" name="pole tekstowe 14"/>
          <p:cNvSpPr txBox="1"/>
          <p:nvPr/>
        </p:nvSpPr>
        <p:spPr>
          <a:xfrm>
            <a:off x="828000" y="3924745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+mn-lt"/>
              </a:rPr>
              <a:t>cechami dodatkowymi:</a:t>
            </a:r>
            <a:endParaRPr lang="pl-PL" sz="2000" dirty="0">
              <a:latin typeface="+mn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806" y="4509120"/>
            <a:ext cx="5760000" cy="160412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2" name="pole tekstowe 11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sprzętu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92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115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93767"/>
            <a:ext cx="3807480" cy="253420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860205"/>
            <a:ext cx="5176769" cy="239654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2" name="Objaśnienie liniowe 1 (kreska) 11"/>
          <p:cNvSpPr/>
          <p:nvPr/>
        </p:nvSpPr>
        <p:spPr>
          <a:xfrm>
            <a:off x="395536" y="2132856"/>
            <a:ext cx="3571601" cy="957351"/>
          </a:xfrm>
          <a:prstGeom prst="accentCallout1">
            <a:avLst>
              <a:gd name="adj1" fmla="val 15696"/>
              <a:gd name="adj2" fmla="val 104153"/>
              <a:gd name="adj3" fmla="val 17302"/>
              <a:gd name="adj4" fmla="val 1146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2000" dirty="0" smtClean="0">
                <a:solidFill>
                  <a:schemeClr val="tx1"/>
                </a:solidFill>
              </a:rPr>
              <a:t>Po zatwierdzeniu podsumowania pozycja zostanie dodana do listy zasobów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sprzętu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82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116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28000" y="126000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/>
              <a:t>Dodawanie </a:t>
            </a:r>
            <a:r>
              <a:rPr lang="pl-PL" sz="1800" dirty="0" smtClean="0"/>
              <a:t>środka transportu rozpoczyna </a:t>
            </a:r>
            <a:r>
              <a:rPr lang="pl-PL" sz="1800" dirty="0"/>
              <a:t>się od uzupełnienia informacji związanych z: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dirty="0"/>
              <a:t>danymi podstawowymi: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199760"/>
            <a:ext cx="5760000" cy="201724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613772"/>
            <a:ext cx="5760000" cy="1913705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0" name="pole tekstowe 9"/>
          <p:cNvSpPr txBox="1"/>
          <p:nvPr/>
        </p:nvSpPr>
        <p:spPr>
          <a:xfrm>
            <a:off x="827584" y="4211290"/>
            <a:ext cx="735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+mn-lt"/>
              </a:rPr>
              <a:t>dostępnością:</a:t>
            </a:r>
            <a:endParaRPr lang="pl-PL" sz="18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środka transportu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20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117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3" y="1395821"/>
            <a:ext cx="5400000" cy="238388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3" y="4124800"/>
            <a:ext cx="5400000" cy="238083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0" name="pole tekstowe 9"/>
          <p:cNvSpPr txBox="1"/>
          <p:nvPr/>
        </p:nvSpPr>
        <p:spPr>
          <a:xfrm>
            <a:off x="287524" y="1379029"/>
            <a:ext cx="835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+mn-lt"/>
              </a:rPr>
              <a:t>danymi szczegółowymi:</a:t>
            </a:r>
            <a:endParaRPr lang="pl-PL" sz="18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87524" y="3924745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+mn-lt"/>
              </a:rPr>
              <a:t>cechami dodatkowymi:</a:t>
            </a:r>
            <a:endParaRPr lang="pl-PL" sz="1800" dirty="0">
              <a:latin typeface="+mn-lt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środka transportu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12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118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340768"/>
            <a:ext cx="5760000" cy="4525714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9" name="Objaśnienie liniowe 1 (kreska) 8"/>
          <p:cNvSpPr/>
          <p:nvPr/>
        </p:nvSpPr>
        <p:spPr>
          <a:xfrm>
            <a:off x="80864" y="1963620"/>
            <a:ext cx="2230089" cy="1525048"/>
          </a:xfrm>
          <a:prstGeom prst="accentCallout1">
            <a:avLst>
              <a:gd name="adj1" fmla="val 15696"/>
              <a:gd name="adj2" fmla="val 104153"/>
              <a:gd name="adj3" fmla="val 17302"/>
              <a:gd name="adj4" fmla="val 1146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1800" dirty="0">
                <a:solidFill>
                  <a:schemeClr val="tx1"/>
                </a:solidFill>
              </a:rPr>
              <a:t>Po zatwierdzeniu podsumowania </a:t>
            </a:r>
            <a:r>
              <a:rPr lang="pl-PL" sz="1800" dirty="0" smtClean="0">
                <a:solidFill>
                  <a:schemeClr val="tx1"/>
                </a:solidFill>
              </a:rPr>
              <a:t>środek transportu zostanie dopisany do </a:t>
            </a:r>
            <a:r>
              <a:rPr lang="pl-PL" sz="1800" dirty="0">
                <a:solidFill>
                  <a:schemeClr val="tx1"/>
                </a:solidFill>
              </a:rPr>
              <a:t>listy </a:t>
            </a:r>
            <a:r>
              <a:rPr lang="pl-PL" sz="1800" dirty="0" smtClean="0">
                <a:solidFill>
                  <a:schemeClr val="tx1"/>
                </a:solidFill>
              </a:rPr>
              <a:t>zasobów.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środka transportu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80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119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95536" y="4791106"/>
            <a:ext cx="79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 smtClean="0">
                <a:latin typeface="+mn-lt"/>
              </a:rPr>
              <a:t>Środki </a:t>
            </a:r>
            <a:r>
              <a:rPr lang="pl-PL" sz="1800" dirty="0">
                <a:latin typeface="+mn-lt"/>
              </a:rPr>
              <a:t>transportu podświetlone na </a:t>
            </a:r>
            <a:r>
              <a:rPr lang="pl-PL" sz="1800" b="1" dirty="0">
                <a:latin typeface="+mn-lt"/>
              </a:rPr>
              <a:t>kolor szary</a:t>
            </a:r>
            <a:r>
              <a:rPr lang="pl-PL" sz="1800" dirty="0">
                <a:latin typeface="+mn-lt"/>
              </a:rPr>
              <a:t> wymagają edycji, gdyż nie posiadają wprowadzonej informacji związanej z </a:t>
            </a:r>
            <a:r>
              <a:rPr lang="pl-PL" sz="1800" b="1" dirty="0">
                <a:latin typeface="+mn-lt"/>
              </a:rPr>
              <a:t>Typem ambulansu, Numerem homologacji, Numerem VIN</a:t>
            </a:r>
            <a:r>
              <a:rPr lang="pl-PL" sz="1800" dirty="0">
                <a:latin typeface="+mn-lt"/>
              </a:rPr>
              <a:t> oraz </a:t>
            </a:r>
            <a:r>
              <a:rPr lang="pl-PL" sz="1800" b="1" dirty="0">
                <a:latin typeface="+mn-lt"/>
              </a:rPr>
              <a:t>Datą homologacji</a:t>
            </a:r>
            <a:r>
              <a:rPr lang="pl-PL" sz="1800" dirty="0">
                <a:latin typeface="+mn-lt"/>
              </a:rPr>
              <a:t>.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Zasoby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36" y="1215916"/>
            <a:ext cx="7200000" cy="3367385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35700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+mn-lt"/>
              </a:rPr>
              <a:t>Przeglądarka postępowań </a:t>
            </a:r>
            <a:r>
              <a:rPr lang="pl-PL" sz="2000" b="1" dirty="0" smtClean="0">
                <a:solidFill>
                  <a:srgbClr val="4C6A8A"/>
                </a:solidFill>
                <a:latin typeface="+mn-lt"/>
              </a:rPr>
              <a:t>– pobieranie materiałów</a:t>
            </a:r>
          </a:p>
          <a:p>
            <a:endParaRPr lang="pl-PL" sz="2000" dirty="0" smtClean="0"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27583" y="4797152"/>
            <a:ext cx="8042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Należy pobrać pliki dokumentów: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o</a:t>
            </a:r>
            <a:r>
              <a:rPr lang="pl-PL" sz="2000" dirty="0" smtClean="0">
                <a:latin typeface="+mn-lt"/>
              </a:rPr>
              <a:t>głoszenie postępowania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p</a:t>
            </a:r>
            <a:r>
              <a:rPr lang="pl-PL" sz="2000" dirty="0" smtClean="0">
                <a:latin typeface="+mn-lt"/>
              </a:rPr>
              <a:t>lik *.</a:t>
            </a:r>
            <a:r>
              <a:rPr lang="pl-PL" sz="2000" dirty="0" err="1" smtClean="0">
                <a:latin typeface="+mn-lt"/>
              </a:rPr>
              <a:t>zpo</a:t>
            </a:r>
            <a:r>
              <a:rPr lang="pl-PL" sz="2000" dirty="0" smtClean="0">
                <a:latin typeface="+mn-lt"/>
              </a:rPr>
              <a:t> do postępowania</a:t>
            </a:r>
          </a:p>
          <a:p>
            <a:r>
              <a:rPr lang="pl-PL" sz="2000" dirty="0" smtClean="0">
                <a:latin typeface="+mn-lt"/>
              </a:rPr>
              <a:t>za pomocą opcji </a:t>
            </a:r>
            <a:r>
              <a:rPr lang="pl-PL" sz="2000" u="sng" dirty="0" smtClean="0">
                <a:solidFill>
                  <a:srgbClr val="4C6A8A"/>
                </a:solidFill>
                <a:latin typeface="+mn-lt"/>
              </a:rPr>
              <a:t>pokaż załączniki do pobrania </a:t>
            </a:r>
            <a:r>
              <a:rPr lang="pl-PL" sz="2000" dirty="0" smtClean="0">
                <a:latin typeface="+mn-lt"/>
              </a:rPr>
              <a:t>dla każdego pliku.</a:t>
            </a:r>
            <a:endParaRPr lang="pl-PL" dirty="0" smtClean="0">
              <a:latin typeface="+mn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987" y="1683553"/>
            <a:ext cx="6725547" cy="282556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1" name="Prostokąt 10"/>
          <p:cNvSpPr/>
          <p:nvPr/>
        </p:nvSpPr>
        <p:spPr>
          <a:xfrm>
            <a:off x="259411" y="260648"/>
            <a:ext cx="86330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ZAPOZNANIE Z MATERIAŁAMI INFORMACYJNYMI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9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120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Dodawanie pomieszczenia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28000" y="126000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>Dodawanie pomieszczeń przebiega analogicznie jak dodawanie sprzętu czy </a:t>
            </a:r>
            <a:r>
              <a:rPr lang="pl-PL" sz="2000" dirty="0" smtClean="0">
                <a:latin typeface="+mn-lt"/>
              </a:rPr>
              <a:t>środka </a:t>
            </a:r>
            <a:r>
              <a:rPr lang="pl-PL" sz="2000" dirty="0">
                <a:latin typeface="+mn-lt"/>
              </a:rPr>
              <a:t>transportu.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094594"/>
            <a:ext cx="5040000" cy="1676395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407" y="3239617"/>
            <a:ext cx="5040000" cy="1542414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732" y="4246964"/>
            <a:ext cx="5040000" cy="209404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31915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121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Zasoby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28000" y="126000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j-lt"/>
              </a:rPr>
              <a:t>Po zatwierdzeniu podsumowania </a:t>
            </a:r>
            <a:r>
              <a:rPr lang="pl-PL" sz="2000" dirty="0" smtClean="0">
                <a:latin typeface="+mj-lt"/>
              </a:rPr>
              <a:t>pomieszczenie zostanie dopisane </a:t>
            </a:r>
            <a:r>
              <a:rPr lang="pl-PL" sz="2000" dirty="0">
                <a:latin typeface="+mj-lt"/>
              </a:rPr>
              <a:t>do listy </a:t>
            </a:r>
            <a:r>
              <a:rPr lang="pl-PL" sz="2000" dirty="0" smtClean="0">
                <a:latin typeface="+mj-lt"/>
              </a:rPr>
              <a:t>zasobów.</a:t>
            </a:r>
            <a:endParaRPr lang="pl-PL" sz="2000" dirty="0">
              <a:latin typeface="+mj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39" y="2260354"/>
            <a:ext cx="7200000" cy="330580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34928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122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Okresy dostępności zasobów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28000" y="1260000"/>
            <a:ext cx="806489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1700" dirty="0">
                <a:latin typeface="+mn-lt"/>
              </a:rPr>
              <a:t>Aby wprowadzić nowy okres </a:t>
            </a:r>
            <a:r>
              <a:rPr lang="pl-PL" sz="1700" dirty="0" smtClean="0">
                <a:latin typeface="+mn-lt"/>
              </a:rPr>
              <a:t>dostępności, </a:t>
            </a:r>
            <a:r>
              <a:rPr lang="pl-PL" sz="1700" dirty="0">
                <a:latin typeface="+mn-lt"/>
              </a:rPr>
              <a:t>należy wybrać opcję o tej samej nazwie, dostępnej w głównym oknie </a:t>
            </a:r>
            <a:r>
              <a:rPr lang="pl-PL" sz="1700" b="1" i="1" dirty="0">
                <a:latin typeface="+mn-lt"/>
              </a:rPr>
              <a:t>Zasobów</a:t>
            </a:r>
            <a:r>
              <a:rPr lang="pl-PL" sz="1700" dirty="0">
                <a:latin typeface="+mn-lt"/>
              </a:rPr>
              <a:t>. W nowo otwartym oknie znajdą się wszystkie okresy, jakie zostały przypisane do danego </a:t>
            </a:r>
            <a:r>
              <a:rPr lang="pl-PL" sz="1700" dirty="0" smtClean="0">
                <a:latin typeface="+mn-lt"/>
              </a:rPr>
              <a:t>zasobu.</a:t>
            </a:r>
          </a:p>
          <a:p>
            <a:pPr algn="just"/>
            <a:endParaRPr lang="pl-PL" sz="1700" dirty="0" smtClean="0">
              <a:latin typeface="+mn-lt"/>
            </a:endParaRPr>
          </a:p>
          <a:p>
            <a:pPr algn="just"/>
            <a:r>
              <a:rPr lang="pl-PL" sz="1700" dirty="0" smtClean="0">
                <a:latin typeface="+mn-lt"/>
              </a:rPr>
              <a:t>Opcja </a:t>
            </a:r>
            <a:r>
              <a:rPr lang="pl-PL" sz="1700" b="1" dirty="0" smtClean="0">
                <a:latin typeface="+mn-lt"/>
              </a:rPr>
              <a:t>Dodawanie okresu dostępności </a:t>
            </a:r>
            <a:r>
              <a:rPr lang="pl-PL" sz="1700" dirty="0" smtClean="0">
                <a:latin typeface="+mn-lt"/>
              </a:rPr>
              <a:t>umożliwia przypisanie nowego okresu do zasobu.</a:t>
            </a:r>
            <a:endParaRPr lang="pl-PL" sz="1700" dirty="0">
              <a:latin typeface="+mn-lt"/>
            </a:endParaRPr>
          </a:p>
          <a:p>
            <a:pPr algn="just"/>
            <a:r>
              <a:rPr lang="pl-PL" sz="1700" dirty="0">
                <a:latin typeface="+mn-lt"/>
              </a:rPr>
              <a:t> </a:t>
            </a:r>
          </a:p>
          <a:p>
            <a:pPr algn="just"/>
            <a:r>
              <a:rPr lang="pl-PL" sz="1700" dirty="0">
                <a:latin typeface="+mn-lt"/>
              </a:rPr>
              <a:t>Poszczególne okresy dostępności nie mogą nachodzić na siebie. Jeżeli miejsce wykonywania świadczeń zostanie usunięte, wszystkie okresy dostępności podpięte pod to miejsce zostaną automatycznie usunięte</a:t>
            </a:r>
            <a:r>
              <a:rPr lang="pl-PL" sz="1700" dirty="0" smtClean="0">
                <a:latin typeface="+mn-lt"/>
              </a:rPr>
              <a:t>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12" y="3837542"/>
            <a:ext cx="7200000" cy="249033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6378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123</a:t>
            </a:fld>
            <a:endParaRPr lang="pl-PL" dirty="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043608" y="2254589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Jednostka organizacyjna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521480" y="1566563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Zakład leczniczy (przedsiębiorstwo)</a:t>
            </a: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1043608" y="2642618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Komórka organizacyjna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>
            <a:off x="1043608" y="3689457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Miejsce udzielania świadczeń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619672" y="1910655"/>
            <a:ext cx="180020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Lokalizacja</a:t>
            </a: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4282387" y="2642618"/>
            <a:ext cx="180020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Profil komórki org.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1803973" y="3028572"/>
            <a:ext cx="2034296" cy="4286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komórki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>
            <a:off x="4860032" y="3029954"/>
            <a:ext cx="2034296" cy="4286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</a:t>
            </a:r>
            <a:b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profilu komórki org.</a:t>
            </a:r>
            <a:endParaRPr lang="pl-PL" sz="1400" dirty="0">
              <a:solidFill>
                <a:srgbClr val="000000"/>
              </a:solidFill>
            </a:endParaRPr>
          </a:p>
        </p:txBody>
      </p:sp>
      <p:cxnSp>
        <p:nvCxnSpPr>
          <p:cNvPr id="27" name="Łącznik prosty ze strzałką 26"/>
          <p:cNvCxnSpPr>
            <a:stCxn id="41" idx="3"/>
            <a:endCxn id="50" idx="1"/>
          </p:cNvCxnSpPr>
          <p:nvPr/>
        </p:nvCxnSpPr>
        <p:spPr>
          <a:xfrm>
            <a:off x="3419872" y="2764602"/>
            <a:ext cx="86251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>
            <a:stCxn id="52" idx="1"/>
            <a:endCxn id="51" idx="3"/>
          </p:cNvCxnSpPr>
          <p:nvPr/>
        </p:nvCxnSpPr>
        <p:spPr>
          <a:xfrm flipH="1" flipV="1">
            <a:off x="3838269" y="3242879"/>
            <a:ext cx="1021763" cy="138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>
            <a:stCxn id="50" idx="2"/>
          </p:cNvCxnSpPr>
          <p:nvPr/>
        </p:nvCxnSpPr>
        <p:spPr>
          <a:xfrm>
            <a:off x="5182487" y="2886586"/>
            <a:ext cx="0" cy="14198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łamany 71"/>
          <p:cNvCxnSpPr>
            <a:endCxn id="48" idx="3"/>
          </p:cNvCxnSpPr>
          <p:nvPr/>
        </p:nvCxnSpPr>
        <p:spPr>
          <a:xfrm rot="5400000">
            <a:off x="3350756" y="3526301"/>
            <a:ext cx="354256" cy="216024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12"/>
          <p:cNvSpPr>
            <a:spLocks noChangeArrowheads="1"/>
          </p:cNvSpPr>
          <p:nvPr/>
        </p:nvSpPr>
        <p:spPr bwMode="auto">
          <a:xfrm>
            <a:off x="2728970" y="4183173"/>
            <a:ext cx="162018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Zasoby sprzętowe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" name="AutoShape 12"/>
          <p:cNvSpPr>
            <a:spLocks noChangeArrowheads="1"/>
          </p:cNvSpPr>
          <p:nvPr/>
        </p:nvSpPr>
        <p:spPr bwMode="auto">
          <a:xfrm>
            <a:off x="521480" y="4183173"/>
            <a:ext cx="1656184" cy="243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Personel medyczny</a:t>
            </a:r>
          </a:p>
        </p:txBody>
      </p:sp>
      <p:sp>
        <p:nvSpPr>
          <p:cNvPr id="75" name="AutoShape 12"/>
          <p:cNvSpPr>
            <a:spLocks noChangeArrowheads="1"/>
          </p:cNvSpPr>
          <p:nvPr/>
        </p:nvSpPr>
        <p:spPr bwMode="auto">
          <a:xfrm>
            <a:off x="4824028" y="4183173"/>
            <a:ext cx="1584176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Środki transportu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6" name="AutoShape 12"/>
          <p:cNvSpPr>
            <a:spLocks noChangeArrowheads="1"/>
          </p:cNvSpPr>
          <p:nvPr/>
        </p:nvSpPr>
        <p:spPr bwMode="auto">
          <a:xfrm>
            <a:off x="6897230" y="4183173"/>
            <a:ext cx="1424541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Pomieszczenia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" name="AutoShape 12"/>
          <p:cNvSpPr>
            <a:spLocks noChangeArrowheads="1"/>
          </p:cNvSpPr>
          <p:nvPr/>
        </p:nvSpPr>
        <p:spPr bwMode="auto">
          <a:xfrm>
            <a:off x="521480" y="4631788"/>
            <a:ext cx="1656184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czasu pracy osoby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79" name="Łącznik prosty ze strzałką 78"/>
          <p:cNvCxnSpPr>
            <a:stCxn id="77" idx="0"/>
            <a:endCxn id="74" idx="2"/>
          </p:cNvCxnSpPr>
          <p:nvPr/>
        </p:nvCxnSpPr>
        <p:spPr>
          <a:xfrm flipV="1">
            <a:off x="1349572" y="4427141"/>
            <a:ext cx="0" cy="20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utoShape 12"/>
          <p:cNvSpPr>
            <a:spLocks noChangeArrowheads="1"/>
          </p:cNvSpPr>
          <p:nvPr/>
        </p:nvSpPr>
        <p:spPr bwMode="auto">
          <a:xfrm>
            <a:off x="2708413" y="4627073"/>
            <a:ext cx="1656184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Dostępność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" name="AutoShape 12"/>
          <p:cNvSpPr>
            <a:spLocks noChangeArrowheads="1"/>
          </p:cNvSpPr>
          <p:nvPr/>
        </p:nvSpPr>
        <p:spPr bwMode="auto">
          <a:xfrm>
            <a:off x="4824028" y="4631788"/>
            <a:ext cx="1584176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Dostępność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85" name="Łącznik łamany 84"/>
          <p:cNvCxnSpPr>
            <a:stCxn id="73" idx="0"/>
            <a:endCxn id="48" idx="2"/>
          </p:cNvCxnSpPr>
          <p:nvPr/>
        </p:nvCxnSpPr>
        <p:spPr>
          <a:xfrm rot="16200000" flipV="1">
            <a:off x="2760526" y="3404639"/>
            <a:ext cx="249748" cy="13073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Łącznik łamany 86"/>
          <p:cNvCxnSpPr>
            <a:stCxn id="74" idx="0"/>
            <a:endCxn id="48" idx="2"/>
          </p:cNvCxnSpPr>
          <p:nvPr/>
        </p:nvCxnSpPr>
        <p:spPr>
          <a:xfrm rot="5400000" flipH="1" flipV="1">
            <a:off x="1665782" y="3617215"/>
            <a:ext cx="249748" cy="8821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Łącznik łamany 88"/>
          <p:cNvCxnSpPr>
            <a:stCxn id="75" idx="0"/>
            <a:endCxn id="48" idx="2"/>
          </p:cNvCxnSpPr>
          <p:nvPr/>
        </p:nvCxnSpPr>
        <p:spPr>
          <a:xfrm rot="16200000" flipV="1">
            <a:off x="3799054" y="2366111"/>
            <a:ext cx="249748" cy="33843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łamany 90"/>
          <p:cNvCxnSpPr>
            <a:stCxn id="76" idx="0"/>
            <a:endCxn id="48" idx="2"/>
          </p:cNvCxnSpPr>
          <p:nvPr/>
        </p:nvCxnSpPr>
        <p:spPr>
          <a:xfrm rot="16200000" flipV="1">
            <a:off x="4795747" y="1369418"/>
            <a:ext cx="249748" cy="53777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ze strzałką 92"/>
          <p:cNvCxnSpPr>
            <a:stCxn id="80" idx="0"/>
            <a:endCxn id="73" idx="2"/>
          </p:cNvCxnSpPr>
          <p:nvPr/>
        </p:nvCxnSpPr>
        <p:spPr>
          <a:xfrm flipV="1">
            <a:off x="3536505" y="4427141"/>
            <a:ext cx="2555" cy="199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ze strzałką 94"/>
          <p:cNvCxnSpPr>
            <a:stCxn id="81" idx="0"/>
            <a:endCxn id="75" idx="2"/>
          </p:cNvCxnSpPr>
          <p:nvPr/>
        </p:nvCxnSpPr>
        <p:spPr>
          <a:xfrm flipV="1">
            <a:off x="5616116" y="4427141"/>
            <a:ext cx="0" cy="20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AutoShape 17"/>
          <p:cNvSpPr>
            <a:spLocks noChangeArrowheads="1"/>
          </p:cNvSpPr>
          <p:nvPr/>
        </p:nvSpPr>
        <p:spPr bwMode="auto">
          <a:xfrm>
            <a:off x="521480" y="1174201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Dane Podmiotu / Działalności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6" name="Prostokąt 105"/>
          <p:cNvSpPr/>
          <p:nvPr/>
        </p:nvSpPr>
        <p:spPr>
          <a:xfrm>
            <a:off x="323528" y="6520259"/>
            <a:ext cx="72008" cy="77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7" name="pole tekstowe 106"/>
          <p:cNvSpPr txBox="1"/>
          <p:nvPr/>
        </p:nvSpPr>
        <p:spPr>
          <a:xfrm>
            <a:off x="461557" y="6429059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struktury</a:t>
            </a:r>
            <a:endParaRPr lang="pl-PL" sz="1000" dirty="0"/>
          </a:p>
        </p:txBody>
      </p:sp>
      <p:sp>
        <p:nvSpPr>
          <p:cNvPr id="108" name="Prostokąt 107"/>
          <p:cNvSpPr/>
          <p:nvPr/>
        </p:nvSpPr>
        <p:spPr>
          <a:xfrm>
            <a:off x="2155828" y="6514538"/>
            <a:ext cx="72008" cy="770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9" name="pole tekstowe 108"/>
          <p:cNvSpPr txBox="1"/>
          <p:nvPr/>
        </p:nvSpPr>
        <p:spPr>
          <a:xfrm>
            <a:off x="2293857" y="6423338"/>
            <a:ext cx="2206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wymagający uzupełnienia</a:t>
            </a:r>
            <a:endParaRPr lang="pl-PL" sz="1000" dirty="0"/>
          </a:p>
        </p:txBody>
      </p:sp>
      <p:sp>
        <p:nvSpPr>
          <p:cNvPr id="111" name="Prostokąt 110"/>
          <p:cNvSpPr/>
          <p:nvPr/>
        </p:nvSpPr>
        <p:spPr>
          <a:xfrm>
            <a:off x="5151926" y="6513360"/>
            <a:ext cx="72008" cy="7709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2" name="pole tekstowe 111"/>
          <p:cNvSpPr txBox="1"/>
          <p:nvPr/>
        </p:nvSpPr>
        <p:spPr>
          <a:xfrm>
            <a:off x="5289955" y="6422160"/>
            <a:ext cx="3579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niewymagany, zależny np.: od rodzaju działalności</a:t>
            </a:r>
            <a:endParaRPr lang="pl-PL" sz="1000" dirty="0"/>
          </a:p>
        </p:txBody>
      </p:sp>
      <p:sp>
        <p:nvSpPr>
          <p:cNvPr id="113" name="AutoShape 12"/>
          <p:cNvSpPr>
            <a:spLocks noChangeArrowheads="1"/>
          </p:cNvSpPr>
          <p:nvPr/>
        </p:nvSpPr>
        <p:spPr bwMode="auto">
          <a:xfrm>
            <a:off x="6894328" y="4633249"/>
            <a:ext cx="1427443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Dostępność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14" name="Łącznik prosty ze strzałką 113"/>
          <p:cNvCxnSpPr/>
          <p:nvPr/>
        </p:nvCxnSpPr>
        <p:spPr>
          <a:xfrm flipV="1">
            <a:off x="7609502" y="4432922"/>
            <a:ext cx="0" cy="194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124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Zatrudniony personel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28000" y="1260000"/>
            <a:ext cx="7920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b="1" dirty="0" smtClean="0">
                <a:latin typeface="+mn-lt"/>
              </a:rPr>
              <a:t>Zatrudniony personel</a:t>
            </a:r>
            <a:r>
              <a:rPr lang="pl-PL" sz="1800" dirty="0" smtClean="0">
                <a:latin typeface="+mn-lt"/>
              </a:rPr>
              <a:t> świadczeniodawcy, uzupełniany jest po wybraniu ścieżki: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755576" y="1789883"/>
            <a:ext cx="756084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sz="1800" b="1" dirty="0" smtClean="0">
                <a:latin typeface="+mn-lt"/>
              </a:rPr>
              <a:t>Potencjał </a:t>
            </a:r>
            <a:r>
              <a:rPr lang="pl-PL" sz="1800" b="1" dirty="0">
                <a:latin typeface="+mn-lt"/>
              </a:rPr>
              <a:t>-&gt; </a:t>
            </a:r>
            <a:r>
              <a:rPr lang="pl-PL" sz="1800" b="1" dirty="0" smtClean="0">
                <a:latin typeface="+mn-lt"/>
              </a:rPr>
              <a:t>Zasoby Świadczeniodawcy-&gt; Zatrudniony personel</a:t>
            </a:r>
            <a:endParaRPr lang="pl-PL" sz="1800" dirty="0">
              <a:latin typeface="+mn-lt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2" y="2845386"/>
            <a:ext cx="6480000" cy="348642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grpSp>
        <p:nvGrpSpPr>
          <p:cNvPr id="3" name="Grupa 2"/>
          <p:cNvGrpSpPr/>
          <p:nvPr/>
        </p:nvGrpSpPr>
        <p:grpSpPr>
          <a:xfrm>
            <a:off x="827584" y="2344083"/>
            <a:ext cx="8143455" cy="369332"/>
            <a:chOff x="827584" y="2344083"/>
            <a:chExt cx="8143455" cy="369332"/>
          </a:xfrm>
        </p:grpSpPr>
        <p:sp>
          <p:nvSpPr>
            <p:cNvPr id="13" name="pole tekstowe 12"/>
            <p:cNvSpPr txBox="1"/>
            <p:nvPr/>
          </p:nvSpPr>
          <p:spPr>
            <a:xfrm>
              <a:off x="827584" y="2344083"/>
              <a:ext cx="8143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800" dirty="0" smtClean="0">
                  <a:latin typeface="+mn-lt"/>
                </a:rPr>
                <a:t>Opcja </a:t>
              </a:r>
              <a:r>
                <a:rPr lang="pl-PL" sz="1800" b="1" dirty="0" smtClean="0">
                  <a:latin typeface="+mn-lt"/>
                </a:rPr>
                <a:t>		            </a:t>
              </a:r>
              <a:r>
                <a:rPr lang="pl-PL" sz="1800" dirty="0" smtClean="0">
                  <a:latin typeface="+mn-lt"/>
                </a:rPr>
                <a:t> umożliwia wprowadzenie nowej pozycji.</a:t>
              </a:r>
              <a:endParaRPr lang="pl-PL" sz="1800" dirty="0">
                <a:latin typeface="+mn-lt"/>
              </a:endParaRPr>
            </a:p>
          </p:txBody>
        </p:sp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7664" y="2350622"/>
              <a:ext cx="1828800" cy="200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15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125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28000" y="1260000"/>
            <a:ext cx="792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+mn-lt"/>
              </a:rPr>
              <a:t>Wprowadzanie </a:t>
            </a:r>
            <a:r>
              <a:rPr lang="pl-PL" sz="2000" dirty="0">
                <a:latin typeface="+mn-lt"/>
              </a:rPr>
              <a:t>personelu rozpoczyna się od podania numeru PESEL danej osoby. Podczas tej operacji mogą się pojawić następujące przypadki</a:t>
            </a:r>
            <a:r>
              <a:rPr lang="pl-PL" sz="2000" dirty="0" smtClean="0">
                <a:latin typeface="+mn-lt"/>
              </a:rPr>
              <a:t>:</a:t>
            </a:r>
            <a:endParaRPr lang="pl-PL" sz="20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tabLst>
                <a:tab pos="228600" algn="l"/>
              </a:tabLst>
            </a:pPr>
            <a:r>
              <a:rPr lang="pl-PL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Jeżeli </a:t>
            </a:r>
            <a:r>
              <a:rPr lang="pl-P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dana osoba znajduje się już w bazie danych, </a:t>
            </a:r>
            <a:r>
              <a:rPr lang="pl-PL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należy jedynie wprowadzić informacje dotyczące zatrudnienia. Pominięte zostanie wprowadzanie danych podstawowych.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tabLst>
                <a:tab pos="228600" algn="l"/>
              </a:tabLst>
            </a:pPr>
            <a:r>
              <a:rPr lang="pl-PL" sz="2000" dirty="0" smtClean="0">
                <a:latin typeface="+mn-lt"/>
                <a:ea typeface="Times New Roman" panose="02020603050405020304" pitchFamily="18" charset="0"/>
              </a:rPr>
              <a:t>Jeżeli numer PESEL nie znajduje się w bazie NFZ, zostanie on zaznaczony na czerwono oraz pojawi się wykrzyknik informujący użytkownika, że 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tabLst>
                <a:tab pos="228600" algn="l"/>
              </a:tabLst>
            </a:pPr>
            <a:endParaRPr lang="pl-PL" sz="2000" dirty="0" smtClean="0">
              <a:latin typeface="+mn-lt"/>
            </a:endParaRPr>
          </a:p>
          <a:p>
            <a:pPr marL="342000" lvl="0" algn="just">
              <a:spcBef>
                <a:spcPts val="12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pl-PL" sz="2000" dirty="0" smtClean="0">
                <a:latin typeface="+mn-lt"/>
              </a:rPr>
              <a:t>W takim przypadku operator musi wprowadzić wszystkie dane osoby personelu.</a:t>
            </a:r>
          </a:p>
          <a:p>
            <a:pPr marL="342000" indent="-342000" algn="just">
              <a:spcBef>
                <a:spcPts val="1200"/>
              </a:spcBef>
              <a:spcAft>
                <a:spcPts val="0"/>
              </a:spcAft>
              <a:buFont typeface="+mj-lt"/>
              <a:buAutoNum type="romanUcPeriod" startAt="3"/>
              <a:tabLst>
                <a:tab pos="228600" algn="l"/>
              </a:tabLst>
            </a:pPr>
            <a:r>
              <a:rPr lang="pl-PL" sz="2000" dirty="0" smtClean="0">
                <a:latin typeface="+mn-lt"/>
                <a:ea typeface="Times New Roman" panose="02020603050405020304" pitchFamily="18" charset="0"/>
              </a:rPr>
              <a:t>Błędny </a:t>
            </a:r>
            <a:r>
              <a:rPr lang="pl-PL" sz="2000" dirty="0">
                <a:latin typeface="+mn-lt"/>
                <a:ea typeface="Times New Roman" panose="02020603050405020304" pitchFamily="18" charset="0"/>
              </a:rPr>
              <a:t>numer PESEL</a:t>
            </a:r>
          </a:p>
        </p:txBody>
      </p:sp>
      <p:pic>
        <p:nvPicPr>
          <p:cNvPr id="1028" name="Obraz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923465"/>
            <a:ext cx="5654123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zatrudnienia </a:t>
            </a:r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osoby personelu</a:t>
            </a:r>
          </a:p>
        </p:txBody>
      </p:sp>
    </p:spTree>
    <p:extLst>
      <p:ext uri="{BB962C8B-B14F-4D97-AF65-F5344CB8AC3E}">
        <p14:creationId xmlns:p14="http://schemas.microsoft.com/office/powerpoint/2010/main" val="34240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126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583227" y="4266718"/>
            <a:ext cx="7848872" cy="1866732"/>
            <a:chOff x="583227" y="4266718"/>
            <a:chExt cx="7848872" cy="1866732"/>
          </a:xfrm>
        </p:grpSpPr>
        <p:sp>
          <p:nvSpPr>
            <p:cNvPr id="10" name="Objaśnienie liniowe 1 (kreska) 11"/>
            <p:cNvSpPr/>
            <p:nvPr/>
          </p:nvSpPr>
          <p:spPr>
            <a:xfrm>
              <a:off x="583227" y="4266718"/>
              <a:ext cx="7848872" cy="1866732"/>
            </a:xfrm>
            <a:custGeom>
              <a:avLst/>
              <a:gdLst>
                <a:gd name="connsiteX0" fmla="*/ 0 w 2277616"/>
                <a:gd name="connsiteY0" fmla="*/ 0 h 1533981"/>
                <a:gd name="connsiteX1" fmla="*/ 2277616 w 2277616"/>
                <a:gd name="connsiteY1" fmla="*/ 0 h 1533981"/>
                <a:gd name="connsiteX2" fmla="*/ 2277616 w 2277616"/>
                <a:gd name="connsiteY2" fmla="*/ 1533981 h 1533981"/>
                <a:gd name="connsiteX3" fmla="*/ 0 w 2277616"/>
                <a:gd name="connsiteY3" fmla="*/ 1533981 h 1533981"/>
                <a:gd name="connsiteX4" fmla="*/ 0 w 2277616"/>
                <a:gd name="connsiteY4" fmla="*/ 0 h 1533981"/>
                <a:gd name="connsiteX0" fmla="*/ 11957 w 2277616"/>
                <a:gd name="connsiteY0" fmla="*/ 0 h 1533981"/>
                <a:gd name="connsiteX1" fmla="*/ 11957 w 2277616"/>
                <a:gd name="connsiteY1" fmla="*/ 1533981 h 1533981"/>
                <a:gd name="connsiteX2" fmla="*/ 11957 w 2277616"/>
                <a:gd name="connsiteY2" fmla="*/ 0 h 1533981"/>
                <a:gd name="connsiteX0" fmla="*/ 11957 w 2277616"/>
                <a:gd name="connsiteY0" fmla="*/ 385934 h 1533981"/>
                <a:gd name="connsiteX1" fmla="*/ -386967 w 2277616"/>
                <a:gd name="connsiteY1" fmla="*/ -25648 h 1533981"/>
                <a:gd name="connsiteX0" fmla="*/ 386967 w 2702509"/>
                <a:gd name="connsiteY0" fmla="*/ 25648 h 1559629"/>
                <a:gd name="connsiteX1" fmla="*/ 2664583 w 2702509"/>
                <a:gd name="connsiteY1" fmla="*/ 25648 h 1559629"/>
                <a:gd name="connsiteX2" fmla="*/ 2664583 w 2702509"/>
                <a:gd name="connsiteY2" fmla="*/ 1559629 h 1559629"/>
                <a:gd name="connsiteX3" fmla="*/ 386967 w 2702509"/>
                <a:gd name="connsiteY3" fmla="*/ 1559629 h 1559629"/>
                <a:gd name="connsiteX4" fmla="*/ 386967 w 2702509"/>
                <a:gd name="connsiteY4" fmla="*/ 25648 h 1559629"/>
                <a:gd name="connsiteX0" fmla="*/ 2702509 w 2702509"/>
                <a:gd name="connsiteY0" fmla="*/ 34440 h 1559629"/>
                <a:gd name="connsiteX1" fmla="*/ 398924 w 2702509"/>
                <a:gd name="connsiteY1" fmla="*/ 1559629 h 1559629"/>
                <a:gd name="connsiteX2" fmla="*/ 2702509 w 2702509"/>
                <a:gd name="connsiteY2" fmla="*/ 34440 h 1559629"/>
                <a:gd name="connsiteX0" fmla="*/ 398924 w 2702509"/>
                <a:gd name="connsiteY0" fmla="*/ 411582 h 1559629"/>
                <a:gd name="connsiteX1" fmla="*/ 0 w 2702509"/>
                <a:gd name="connsiteY1" fmla="*/ 0 h 1559629"/>
                <a:gd name="connsiteX0" fmla="*/ 386967 w 2702509"/>
                <a:gd name="connsiteY0" fmla="*/ 25648 h 1559629"/>
                <a:gd name="connsiteX1" fmla="*/ 2664583 w 2702509"/>
                <a:gd name="connsiteY1" fmla="*/ 25648 h 1559629"/>
                <a:gd name="connsiteX2" fmla="*/ 2664583 w 2702509"/>
                <a:gd name="connsiteY2" fmla="*/ 1559629 h 1559629"/>
                <a:gd name="connsiteX3" fmla="*/ 386967 w 2702509"/>
                <a:gd name="connsiteY3" fmla="*/ 1559629 h 1559629"/>
                <a:gd name="connsiteX4" fmla="*/ 386967 w 2702509"/>
                <a:gd name="connsiteY4" fmla="*/ 25648 h 1559629"/>
                <a:gd name="connsiteX0" fmla="*/ 2702509 w 2702509"/>
                <a:gd name="connsiteY0" fmla="*/ 34440 h 1559629"/>
                <a:gd name="connsiteX1" fmla="*/ 390132 w 2702509"/>
                <a:gd name="connsiteY1" fmla="*/ 20976 h 1559629"/>
                <a:gd name="connsiteX2" fmla="*/ 2702509 w 2702509"/>
                <a:gd name="connsiteY2" fmla="*/ 34440 h 1559629"/>
                <a:gd name="connsiteX0" fmla="*/ 398924 w 2702509"/>
                <a:gd name="connsiteY0" fmla="*/ 411582 h 1559629"/>
                <a:gd name="connsiteX1" fmla="*/ 0 w 2702509"/>
                <a:gd name="connsiteY1" fmla="*/ 0 h 1559629"/>
                <a:gd name="connsiteX0" fmla="*/ 386967 w 2702509"/>
                <a:gd name="connsiteY0" fmla="*/ 25648 h 1559629"/>
                <a:gd name="connsiteX1" fmla="*/ 2664583 w 2702509"/>
                <a:gd name="connsiteY1" fmla="*/ 25648 h 1559629"/>
                <a:gd name="connsiteX2" fmla="*/ 2664583 w 2702509"/>
                <a:gd name="connsiteY2" fmla="*/ 1559629 h 1559629"/>
                <a:gd name="connsiteX3" fmla="*/ 386967 w 2702509"/>
                <a:gd name="connsiteY3" fmla="*/ 1559629 h 1559629"/>
                <a:gd name="connsiteX4" fmla="*/ 386967 w 2702509"/>
                <a:gd name="connsiteY4" fmla="*/ 25648 h 1559629"/>
                <a:gd name="connsiteX0" fmla="*/ 2702509 w 2702509"/>
                <a:gd name="connsiteY0" fmla="*/ 34440 h 1559629"/>
                <a:gd name="connsiteX1" fmla="*/ 390132 w 2702509"/>
                <a:gd name="connsiteY1" fmla="*/ 20976 h 1559629"/>
                <a:gd name="connsiteX2" fmla="*/ 2702509 w 2702509"/>
                <a:gd name="connsiteY2" fmla="*/ 34440 h 1559629"/>
                <a:gd name="connsiteX0" fmla="*/ 1146270 w 2702509"/>
                <a:gd name="connsiteY0" fmla="*/ 42306 h 1559629"/>
                <a:gd name="connsiteX1" fmla="*/ 0 w 2702509"/>
                <a:gd name="connsiteY1" fmla="*/ 0 h 1559629"/>
                <a:gd name="connsiteX0" fmla="*/ 0 w 2315542"/>
                <a:gd name="connsiteY0" fmla="*/ 183910 h 1717891"/>
                <a:gd name="connsiteX1" fmla="*/ 2277616 w 2315542"/>
                <a:gd name="connsiteY1" fmla="*/ 183910 h 1717891"/>
                <a:gd name="connsiteX2" fmla="*/ 2277616 w 2315542"/>
                <a:gd name="connsiteY2" fmla="*/ 1717891 h 1717891"/>
                <a:gd name="connsiteX3" fmla="*/ 0 w 2315542"/>
                <a:gd name="connsiteY3" fmla="*/ 1717891 h 1717891"/>
                <a:gd name="connsiteX4" fmla="*/ 0 w 2315542"/>
                <a:gd name="connsiteY4" fmla="*/ 183910 h 1717891"/>
                <a:gd name="connsiteX0" fmla="*/ 2315542 w 2315542"/>
                <a:gd name="connsiteY0" fmla="*/ 192702 h 1717891"/>
                <a:gd name="connsiteX1" fmla="*/ 3165 w 2315542"/>
                <a:gd name="connsiteY1" fmla="*/ 179238 h 1717891"/>
                <a:gd name="connsiteX2" fmla="*/ 2315542 w 2315542"/>
                <a:gd name="connsiteY2" fmla="*/ 192702 h 1717891"/>
                <a:gd name="connsiteX0" fmla="*/ 759303 w 2315542"/>
                <a:gd name="connsiteY0" fmla="*/ 200568 h 1717891"/>
                <a:gd name="connsiteX1" fmla="*/ 712071 w 2315542"/>
                <a:gd name="connsiteY1" fmla="*/ 0 h 1717891"/>
                <a:gd name="connsiteX0" fmla="*/ 5628 w 2321170"/>
                <a:gd name="connsiteY0" fmla="*/ 183910 h 1717891"/>
                <a:gd name="connsiteX1" fmla="*/ 2283244 w 2321170"/>
                <a:gd name="connsiteY1" fmla="*/ 183910 h 1717891"/>
                <a:gd name="connsiteX2" fmla="*/ 2283244 w 2321170"/>
                <a:gd name="connsiteY2" fmla="*/ 1717891 h 1717891"/>
                <a:gd name="connsiteX3" fmla="*/ 5628 w 2321170"/>
                <a:gd name="connsiteY3" fmla="*/ 1717891 h 1717891"/>
                <a:gd name="connsiteX4" fmla="*/ 5628 w 2321170"/>
                <a:gd name="connsiteY4" fmla="*/ 183910 h 1717891"/>
                <a:gd name="connsiteX0" fmla="*/ 2321170 w 2321170"/>
                <a:gd name="connsiteY0" fmla="*/ 192702 h 1717891"/>
                <a:gd name="connsiteX1" fmla="*/ 0 w 2321170"/>
                <a:gd name="connsiteY1" fmla="*/ 196823 h 1717891"/>
                <a:gd name="connsiteX2" fmla="*/ 2321170 w 2321170"/>
                <a:gd name="connsiteY2" fmla="*/ 192702 h 1717891"/>
                <a:gd name="connsiteX0" fmla="*/ 764931 w 2321170"/>
                <a:gd name="connsiteY0" fmla="*/ 200568 h 1717891"/>
                <a:gd name="connsiteX1" fmla="*/ 717699 w 2321170"/>
                <a:gd name="connsiteY1" fmla="*/ 0 h 1717891"/>
                <a:gd name="connsiteX0" fmla="*/ 5628 w 2321170"/>
                <a:gd name="connsiteY0" fmla="*/ 218773 h 1752754"/>
                <a:gd name="connsiteX1" fmla="*/ 2283244 w 2321170"/>
                <a:gd name="connsiteY1" fmla="*/ 218773 h 1752754"/>
                <a:gd name="connsiteX2" fmla="*/ 2283244 w 2321170"/>
                <a:gd name="connsiteY2" fmla="*/ 1752754 h 1752754"/>
                <a:gd name="connsiteX3" fmla="*/ 5628 w 2321170"/>
                <a:gd name="connsiteY3" fmla="*/ 1752754 h 1752754"/>
                <a:gd name="connsiteX4" fmla="*/ 5628 w 2321170"/>
                <a:gd name="connsiteY4" fmla="*/ 218773 h 1752754"/>
                <a:gd name="connsiteX0" fmla="*/ 2321170 w 2321170"/>
                <a:gd name="connsiteY0" fmla="*/ 227565 h 1752754"/>
                <a:gd name="connsiteX1" fmla="*/ 0 w 2321170"/>
                <a:gd name="connsiteY1" fmla="*/ 231686 h 1752754"/>
                <a:gd name="connsiteX2" fmla="*/ 2321170 w 2321170"/>
                <a:gd name="connsiteY2" fmla="*/ 227565 h 1752754"/>
                <a:gd name="connsiteX0" fmla="*/ 764931 w 2321170"/>
                <a:gd name="connsiteY0" fmla="*/ 235431 h 1752754"/>
                <a:gd name="connsiteX1" fmla="*/ 784031 w 2321170"/>
                <a:gd name="connsiteY1" fmla="*/ 0 h 1752754"/>
                <a:gd name="connsiteX0" fmla="*/ 5628 w 2321170"/>
                <a:gd name="connsiteY0" fmla="*/ 195530 h 1729511"/>
                <a:gd name="connsiteX1" fmla="*/ 2283244 w 2321170"/>
                <a:gd name="connsiteY1" fmla="*/ 195530 h 1729511"/>
                <a:gd name="connsiteX2" fmla="*/ 2283244 w 2321170"/>
                <a:gd name="connsiteY2" fmla="*/ 1729511 h 1729511"/>
                <a:gd name="connsiteX3" fmla="*/ 5628 w 2321170"/>
                <a:gd name="connsiteY3" fmla="*/ 1729511 h 1729511"/>
                <a:gd name="connsiteX4" fmla="*/ 5628 w 2321170"/>
                <a:gd name="connsiteY4" fmla="*/ 195530 h 1729511"/>
                <a:gd name="connsiteX0" fmla="*/ 2321170 w 2321170"/>
                <a:gd name="connsiteY0" fmla="*/ 204322 h 1729511"/>
                <a:gd name="connsiteX1" fmla="*/ 0 w 2321170"/>
                <a:gd name="connsiteY1" fmla="*/ 208443 h 1729511"/>
                <a:gd name="connsiteX2" fmla="*/ 2321170 w 2321170"/>
                <a:gd name="connsiteY2" fmla="*/ 204322 h 1729511"/>
                <a:gd name="connsiteX0" fmla="*/ 764931 w 2321170"/>
                <a:gd name="connsiteY0" fmla="*/ 212188 h 1729511"/>
                <a:gd name="connsiteX1" fmla="*/ 765941 w 2321170"/>
                <a:gd name="connsiteY1" fmla="*/ 0 h 172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21170" h="1729511" stroke="0" extrusionOk="0">
                  <a:moveTo>
                    <a:pt x="5628" y="195530"/>
                  </a:moveTo>
                  <a:lnTo>
                    <a:pt x="2283244" y="195530"/>
                  </a:lnTo>
                  <a:lnTo>
                    <a:pt x="2283244" y="1729511"/>
                  </a:lnTo>
                  <a:lnTo>
                    <a:pt x="5628" y="1729511"/>
                  </a:lnTo>
                  <a:lnTo>
                    <a:pt x="5628" y="195530"/>
                  </a:lnTo>
                  <a:close/>
                </a:path>
                <a:path w="2321170" h="1729511" fill="none" extrusionOk="0">
                  <a:moveTo>
                    <a:pt x="2321170" y="204322"/>
                  </a:moveTo>
                  <a:lnTo>
                    <a:pt x="0" y="208443"/>
                  </a:lnTo>
                  <a:lnTo>
                    <a:pt x="2321170" y="204322"/>
                  </a:lnTo>
                  <a:close/>
                </a:path>
                <a:path w="2321170" h="1729511" fill="none" extrusionOk="0">
                  <a:moveTo>
                    <a:pt x="764931" y="212188"/>
                  </a:moveTo>
                  <a:cubicBezTo>
                    <a:pt x="765268" y="141459"/>
                    <a:pt x="765604" y="70729"/>
                    <a:pt x="76594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l-PL" sz="2000" dirty="0">
                  <a:solidFill>
                    <a:schemeClr val="tx1"/>
                  </a:solidFill>
                </a:rPr>
                <a:t>Jeżeli wprowadzony numer PESEL nie znajduje się w bazie NFZ, należy go dopisać przy pomocy </a:t>
              </a:r>
              <a:r>
                <a:rPr lang="pl-PL" sz="2000" dirty="0" smtClean="0">
                  <a:solidFill>
                    <a:schemeClr val="tx1"/>
                  </a:solidFill>
                </a:rPr>
                <a:t>opcji </a:t>
              </a:r>
            </a:p>
            <a:p>
              <a:pPr algn="just"/>
              <a:r>
                <a:rPr lang="pl-PL" sz="2000" dirty="0" smtClean="0">
                  <a:solidFill>
                    <a:schemeClr val="tx1"/>
                  </a:solidFill>
                </a:rPr>
                <a:t>W kolejnych etapach należy uzupełnić szczegółowe informacje związane </a:t>
              </a:r>
              <a:br>
                <a:rPr lang="pl-PL" sz="2000" dirty="0" smtClean="0">
                  <a:solidFill>
                    <a:schemeClr val="tx1"/>
                  </a:solidFill>
                </a:rPr>
              </a:br>
              <a:r>
                <a:rPr lang="pl-PL" sz="2000" dirty="0" smtClean="0">
                  <a:solidFill>
                    <a:schemeClr val="tx1"/>
                  </a:solidFill>
                </a:rPr>
                <a:t>z danymi osoby personelu medycznego.</a:t>
              </a:r>
              <a:endParaRPr lang="pl-PL" sz="2000" dirty="0">
                <a:solidFill>
                  <a:schemeClr val="tx1"/>
                </a:solidFill>
              </a:endParaRPr>
            </a:p>
          </p:txBody>
        </p:sp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3081" y="4876084"/>
              <a:ext cx="1653515" cy="324000"/>
            </a:xfrm>
            <a:prstGeom prst="rect">
              <a:avLst/>
            </a:prstGeom>
          </p:spPr>
        </p:pic>
      </p:grp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12" y="1666040"/>
            <a:ext cx="7200000" cy="2407273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4" name="pole tekstowe 13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Dodawanie zatrudnienia </a:t>
            </a:r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osoby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personelu</a:t>
            </a:r>
          </a:p>
        </p:txBody>
      </p:sp>
    </p:spTree>
    <p:extLst>
      <p:ext uri="{BB962C8B-B14F-4D97-AF65-F5344CB8AC3E}">
        <p14:creationId xmlns:p14="http://schemas.microsoft.com/office/powerpoint/2010/main" val="4382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127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Objaśnienie liniowe 1 (kreska) 8"/>
          <p:cNvSpPr/>
          <p:nvPr/>
        </p:nvSpPr>
        <p:spPr>
          <a:xfrm>
            <a:off x="7185967" y="3202440"/>
            <a:ext cx="1845568" cy="1310831"/>
          </a:xfrm>
          <a:prstGeom prst="accentCallout1">
            <a:avLst>
              <a:gd name="adj1" fmla="val 25159"/>
              <a:gd name="adj2" fmla="val 525"/>
              <a:gd name="adj3" fmla="val 24500"/>
              <a:gd name="adj4" fmla="val -150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chemeClr val="tx1"/>
                </a:solidFill>
              </a:rPr>
              <a:t>Dane podstawowe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786674"/>
            <a:ext cx="6480000" cy="15378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0" name="pole tekstowe 9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zatrudnienia osoby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personelu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3717032"/>
            <a:ext cx="6480000" cy="271486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30970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128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720455"/>
            <a:ext cx="6480000" cy="174835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8" name="Objaśnienie liniowe 1 (kreska) 7"/>
          <p:cNvSpPr/>
          <p:nvPr/>
        </p:nvSpPr>
        <p:spPr>
          <a:xfrm>
            <a:off x="7078960" y="3468807"/>
            <a:ext cx="1872208" cy="586502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chemeClr val="tx1"/>
                </a:solidFill>
              </a:rPr>
              <a:t>Wykształcenie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3835320"/>
            <a:ext cx="6480000" cy="178282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9" name="pole tekstowe 8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zatrudnienia osoby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personelu</a:t>
            </a:r>
          </a:p>
        </p:txBody>
      </p:sp>
    </p:spTree>
    <p:extLst>
      <p:ext uri="{BB962C8B-B14F-4D97-AF65-F5344CB8AC3E}">
        <p14:creationId xmlns:p14="http://schemas.microsoft.com/office/powerpoint/2010/main" val="33823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129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Objaśnienie liniowe 1 (kreska) 7"/>
          <p:cNvSpPr/>
          <p:nvPr/>
        </p:nvSpPr>
        <p:spPr>
          <a:xfrm>
            <a:off x="7344308" y="3751687"/>
            <a:ext cx="2376264" cy="586502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chemeClr val="tx1"/>
                </a:solidFill>
              </a:rPr>
              <a:t>Uprawnienia zawodowe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64" y="1524854"/>
            <a:ext cx="6480000" cy="234312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64" y="3960000"/>
            <a:ext cx="6480000" cy="232277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</p:pic>
      <p:sp>
        <p:nvSpPr>
          <p:cNvPr id="13" name="pole tekstowe 12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zatrudnienia osoby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personelu</a:t>
            </a:r>
          </a:p>
        </p:txBody>
      </p:sp>
    </p:spTree>
    <p:extLst>
      <p:ext uri="{BB962C8B-B14F-4D97-AF65-F5344CB8AC3E}">
        <p14:creationId xmlns:p14="http://schemas.microsoft.com/office/powerpoint/2010/main" val="1482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+mn-lt"/>
              </a:rPr>
              <a:t>Przeglądarka postępowań </a:t>
            </a:r>
            <a:r>
              <a:rPr lang="pl-PL" sz="2000" b="1" dirty="0" smtClean="0">
                <a:solidFill>
                  <a:srgbClr val="4C6A8A"/>
                </a:solidFill>
                <a:latin typeface="+mn-lt"/>
              </a:rPr>
              <a:t>– pobieranie materiałów</a:t>
            </a:r>
          </a:p>
          <a:p>
            <a:endParaRPr lang="pl-PL" sz="2000" dirty="0" smtClean="0"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27583" y="4293096"/>
            <a:ext cx="8042017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Pobieranie realizowane jest w trzech krokach:</a:t>
            </a:r>
          </a:p>
          <a:p>
            <a:pPr algn="just"/>
            <a:r>
              <a:rPr lang="pl-PL" sz="2000" dirty="0" smtClean="0">
                <a:latin typeface="+mn-lt"/>
              </a:rPr>
              <a:t>1 – wskazanie pliku – należy wybrać opcję </a:t>
            </a:r>
            <a:r>
              <a:rPr lang="pl-PL" sz="2000" b="1" dirty="0" smtClean="0">
                <a:latin typeface="+mn-lt"/>
              </a:rPr>
              <a:t>Dalej</a:t>
            </a:r>
            <a:endParaRPr lang="pl-PL" sz="2000" dirty="0" smtClean="0">
              <a:latin typeface="+mn-lt"/>
            </a:endParaRPr>
          </a:p>
          <a:p>
            <a:pPr algn="just"/>
            <a:r>
              <a:rPr lang="pl-PL" sz="2000" dirty="0" smtClean="0">
                <a:latin typeface="+mn-lt"/>
              </a:rPr>
              <a:t>2 – generacja pliku – należy odczekać kilka sekund, aż udostępniony zostanie link </a:t>
            </a:r>
            <a:r>
              <a:rPr lang="pl-PL" sz="2000" u="sng" dirty="0" smtClean="0">
                <a:solidFill>
                  <a:schemeClr val="tx2"/>
                </a:solidFill>
                <a:latin typeface="+mn-lt"/>
              </a:rPr>
              <a:t>pobierz plik</a:t>
            </a:r>
            <a:endParaRPr lang="pl-PL" sz="2000" dirty="0" smtClean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pl-PL" sz="2000" dirty="0" smtClean="0">
                <a:latin typeface="+mn-lt"/>
              </a:rPr>
              <a:t>3 – pobranie pliku – należy </a:t>
            </a:r>
            <a:r>
              <a:rPr lang="pl-PL" sz="2000" dirty="0">
                <a:latin typeface="+mn-lt"/>
              </a:rPr>
              <a:t>wybrać </a:t>
            </a:r>
            <a:r>
              <a:rPr lang="pl-PL" sz="2000" u="sng" dirty="0">
                <a:solidFill>
                  <a:schemeClr val="tx2"/>
                </a:solidFill>
                <a:latin typeface="+mn-lt"/>
              </a:rPr>
              <a:t>pobierz </a:t>
            </a:r>
            <a:r>
              <a:rPr lang="pl-PL" sz="2000" u="sng" dirty="0" smtClean="0">
                <a:solidFill>
                  <a:schemeClr val="tx2"/>
                </a:solidFill>
                <a:latin typeface="+mn-lt"/>
              </a:rPr>
              <a:t>plik </a:t>
            </a:r>
            <a:r>
              <a:rPr lang="pl-PL" sz="2000" dirty="0" smtClean="0">
                <a:latin typeface="+mn-lt"/>
              </a:rPr>
              <a:t>i zapisać plik na komputerze w wybranej lokalizacji*</a:t>
            </a:r>
          </a:p>
          <a:p>
            <a:pPr algn="just"/>
            <a:r>
              <a:rPr lang="pl-PL" dirty="0" smtClean="0">
                <a:latin typeface="+mn-lt"/>
              </a:rPr>
              <a:t>* W przypadku plików </a:t>
            </a:r>
            <a:r>
              <a:rPr lang="pl-PL" dirty="0" err="1" smtClean="0">
                <a:latin typeface="+mn-lt"/>
              </a:rPr>
              <a:t>zpo</a:t>
            </a:r>
            <a:r>
              <a:rPr lang="pl-PL" dirty="0" smtClean="0">
                <a:latin typeface="+mn-lt"/>
              </a:rPr>
              <a:t> (zapytanie ofertowe) - </a:t>
            </a:r>
            <a:r>
              <a:rPr lang="pl-PL" b="1" dirty="0" smtClean="0">
                <a:latin typeface="+mn-lt"/>
              </a:rPr>
              <a:t>nie jest zalecane </a:t>
            </a:r>
            <a:r>
              <a:rPr lang="pl-PL" dirty="0" smtClean="0">
                <a:latin typeface="+mn-lt"/>
              </a:rPr>
              <a:t>wykonanie zapisu na „pulpicie”. Plik importowany jest do aplikacji NFZ-KO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96" y="1752653"/>
            <a:ext cx="4568390" cy="1460323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204864"/>
            <a:ext cx="4754672" cy="2060625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0" name="Prostokąt 9"/>
          <p:cNvSpPr/>
          <p:nvPr/>
        </p:nvSpPr>
        <p:spPr>
          <a:xfrm>
            <a:off x="259411" y="260648"/>
            <a:ext cx="86330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ZAPOZNANIE Z MATERIAŁAMI INFORMACYJNYMI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3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130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626145"/>
            <a:ext cx="6480000" cy="2078615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3908305"/>
            <a:ext cx="6480000" cy="208778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9" name="Objaśnienie liniowe 1 (kreska) 8"/>
          <p:cNvSpPr/>
          <p:nvPr/>
        </p:nvSpPr>
        <p:spPr>
          <a:xfrm>
            <a:off x="7164288" y="3615054"/>
            <a:ext cx="1800200" cy="586502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chemeClr val="tx1"/>
                </a:solidFill>
              </a:rPr>
              <a:t>Zawody / specjalności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zatrudnienia osoby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personelu</a:t>
            </a:r>
          </a:p>
        </p:txBody>
      </p:sp>
    </p:spTree>
    <p:extLst>
      <p:ext uri="{BB962C8B-B14F-4D97-AF65-F5344CB8AC3E}">
        <p14:creationId xmlns:p14="http://schemas.microsoft.com/office/powerpoint/2010/main" val="19179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131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260000"/>
            <a:ext cx="6480000" cy="205072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3960000"/>
            <a:ext cx="6480000" cy="1976714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9" name="Objaśnienie liniowe 1 (kreska) 8"/>
          <p:cNvSpPr/>
          <p:nvPr/>
        </p:nvSpPr>
        <p:spPr>
          <a:xfrm>
            <a:off x="7164288" y="3429000"/>
            <a:ext cx="2376264" cy="586502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chemeClr val="tx1"/>
                </a:solidFill>
              </a:rPr>
              <a:t>Kompetencje / umiejętności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zatrudnienia osoby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personelu</a:t>
            </a:r>
          </a:p>
        </p:txBody>
      </p:sp>
    </p:spTree>
    <p:extLst>
      <p:ext uri="{BB962C8B-B14F-4D97-AF65-F5344CB8AC3E}">
        <p14:creationId xmlns:p14="http://schemas.microsoft.com/office/powerpoint/2010/main" val="15040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132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64" y="1260000"/>
            <a:ext cx="6480000" cy="169898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39" y="3547561"/>
            <a:ext cx="6480000" cy="1740064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9" name="Objaśnienie liniowe 1 (kreska) 8"/>
          <p:cNvSpPr/>
          <p:nvPr/>
        </p:nvSpPr>
        <p:spPr>
          <a:xfrm>
            <a:off x="7164288" y="3068960"/>
            <a:ext cx="1800200" cy="586502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chemeClr val="tx1"/>
                </a:solidFill>
              </a:rPr>
              <a:t>Doświadczenie zawodowe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zatrudnienia osoby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personelu</a:t>
            </a:r>
          </a:p>
        </p:txBody>
      </p:sp>
    </p:spTree>
    <p:extLst>
      <p:ext uri="{BB962C8B-B14F-4D97-AF65-F5344CB8AC3E}">
        <p14:creationId xmlns:p14="http://schemas.microsoft.com/office/powerpoint/2010/main" val="17070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133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6048712" cy="486273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7" name="Objaśnienie liniowe 1 (kreska) 6"/>
          <p:cNvSpPr/>
          <p:nvPr/>
        </p:nvSpPr>
        <p:spPr>
          <a:xfrm>
            <a:off x="6770077" y="2132856"/>
            <a:ext cx="2311787" cy="3060524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 smtClean="0">
                <a:solidFill>
                  <a:schemeClr val="tx1"/>
                </a:solidFill>
              </a:rPr>
              <a:t>Wszystkie wprowadzone informacje wyświetlane są w oknie podsumowania. Jeśli są prawidłowe, należy je zatwierdzić.</a:t>
            </a:r>
          </a:p>
          <a:p>
            <a:r>
              <a:rPr lang="pl-PL" sz="1800" dirty="0" smtClean="0">
                <a:solidFill>
                  <a:schemeClr val="tx1"/>
                </a:solidFill>
              </a:rPr>
              <a:t>Kolor zielony oznacza, że wybrana pozycja została dodana przez operatora.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zatrudnienia osoby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personelu</a:t>
            </a:r>
          </a:p>
        </p:txBody>
      </p:sp>
    </p:spTree>
    <p:extLst>
      <p:ext uri="{BB962C8B-B14F-4D97-AF65-F5344CB8AC3E}">
        <p14:creationId xmlns:p14="http://schemas.microsoft.com/office/powerpoint/2010/main" val="22809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134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28000" y="1260000"/>
            <a:ext cx="7560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+mn-lt"/>
                <a:ea typeface="Times New Roman" panose="02020603050405020304" pitchFamily="18" charset="0"/>
              </a:rPr>
              <a:t>Po zatwierdzeniu podsumowania użytkownik powraca do pierwszego okna zatrudniania, w którym wprowadzał numer </a:t>
            </a:r>
            <a:r>
              <a:rPr lang="pl-PL" sz="1800" dirty="0" smtClean="0">
                <a:latin typeface="+mn-lt"/>
                <a:ea typeface="Times New Roman" panose="02020603050405020304" pitchFamily="18" charset="0"/>
              </a:rPr>
              <a:t>PESEL. Jeżeli </a:t>
            </a:r>
            <a:r>
              <a:rPr lang="pl-PL" sz="1800" dirty="0">
                <a:latin typeface="+mn-lt"/>
                <a:ea typeface="Times New Roman" panose="02020603050405020304" pitchFamily="18" charset="0"/>
              </a:rPr>
              <a:t>operator </a:t>
            </a:r>
            <a:r>
              <a:rPr lang="pl-PL" sz="1800" dirty="0" smtClean="0">
                <a:latin typeface="+mn-lt"/>
                <a:ea typeface="Times New Roman" panose="02020603050405020304" pitchFamily="18" charset="0"/>
              </a:rPr>
              <a:t>skorzysta </a:t>
            </a:r>
            <a:br>
              <a:rPr lang="pl-PL" sz="1800" dirty="0" smtClean="0">
                <a:latin typeface="+mn-lt"/>
                <a:ea typeface="Times New Roman" panose="02020603050405020304" pitchFamily="18" charset="0"/>
              </a:rPr>
            </a:br>
            <a:r>
              <a:rPr lang="pl-PL" sz="1800" dirty="0" smtClean="0">
                <a:latin typeface="+mn-lt"/>
                <a:ea typeface="Times New Roman" panose="02020603050405020304" pitchFamily="18" charset="0"/>
              </a:rPr>
              <a:t>z opcji </a:t>
            </a:r>
            <a:r>
              <a:rPr lang="pl-PL" sz="1800" b="1" dirty="0" smtClean="0">
                <a:latin typeface="+mn-lt"/>
                <a:ea typeface="Times New Roman" panose="02020603050405020304" pitchFamily="18" charset="0"/>
              </a:rPr>
              <a:t>Anuluj</a:t>
            </a:r>
            <a:r>
              <a:rPr lang="pl-PL" sz="18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pl-PL" sz="1800" dirty="0" smtClean="0">
                <a:latin typeface="+mn-lt"/>
              </a:rPr>
              <a:t>i </a:t>
            </a:r>
            <a:r>
              <a:rPr lang="pl-PL" sz="1800" dirty="0">
                <a:latin typeface="+mn-lt"/>
              </a:rPr>
              <a:t>przerwie proces zatrudniania, dana osoba i tak zostanie zapisana do bazy </a:t>
            </a:r>
            <a:r>
              <a:rPr lang="pl-PL" sz="1800" dirty="0" smtClean="0">
                <a:latin typeface="+mn-lt"/>
              </a:rPr>
              <a:t>NFZ, jednak niezbędne będzie dla niej późniejsze dodanie zatrudnienia.</a:t>
            </a:r>
          </a:p>
          <a:p>
            <a:pPr algn="just"/>
            <a:r>
              <a:rPr lang="pl-PL" sz="1800" dirty="0" smtClean="0">
                <a:latin typeface="+mn-lt"/>
              </a:rPr>
              <a:t>W kolejnym kroku zatrudniania osoby, należy określić rodzaj (zatrudniony / deklarowany), okres  zatrudnienia oraz średniomiesięczny czas pracy.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33" y="3700427"/>
            <a:ext cx="7920000" cy="249303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9" name="pole tekstowe 8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zatrudnienia osoby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personelu</a:t>
            </a:r>
          </a:p>
        </p:txBody>
      </p:sp>
    </p:spTree>
    <p:extLst>
      <p:ext uri="{BB962C8B-B14F-4D97-AF65-F5344CB8AC3E}">
        <p14:creationId xmlns:p14="http://schemas.microsoft.com/office/powerpoint/2010/main" val="20285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135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Zatrudniony personel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Objaśnienie liniowe 1 (kreska) 11"/>
          <p:cNvSpPr/>
          <p:nvPr/>
        </p:nvSpPr>
        <p:spPr>
          <a:xfrm>
            <a:off x="1175876" y="5085184"/>
            <a:ext cx="7200000" cy="1288784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000" dirty="0" smtClean="0">
                <a:solidFill>
                  <a:schemeClr val="tx1"/>
                </a:solidFill>
              </a:rPr>
              <a:t>Wprowadzona osoba zostaje dopisana do listy zatrudnionego personelu. Dla nowej osoby należy dodać miejsca pracy, w których jest zatrudniona.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835696" y="5085184"/>
            <a:ext cx="504056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12" y="1414146"/>
            <a:ext cx="7920000" cy="361827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26647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136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7" y="1521059"/>
            <a:ext cx="5796136" cy="126886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grpSp>
        <p:nvGrpSpPr>
          <p:cNvPr id="5" name="Grupa 4"/>
          <p:cNvGrpSpPr/>
          <p:nvPr/>
        </p:nvGrpSpPr>
        <p:grpSpPr>
          <a:xfrm>
            <a:off x="6420843" y="1163954"/>
            <a:ext cx="2625334" cy="1643648"/>
            <a:chOff x="6456530" y="1491216"/>
            <a:chExt cx="2625334" cy="1313431"/>
          </a:xfrm>
        </p:grpSpPr>
        <p:sp>
          <p:nvSpPr>
            <p:cNvPr id="6" name="Objaśnienie liniowe 1 (kreska) 5"/>
            <p:cNvSpPr/>
            <p:nvPr/>
          </p:nvSpPr>
          <p:spPr>
            <a:xfrm>
              <a:off x="6456530" y="1491216"/>
              <a:ext cx="2625334" cy="1216920"/>
            </a:xfrm>
            <a:prstGeom prst="accentCallout1">
              <a:avLst>
                <a:gd name="adj1" fmla="val 25159"/>
                <a:gd name="adj2" fmla="val 525"/>
                <a:gd name="adj3" fmla="val 28133"/>
                <a:gd name="adj4" fmla="val -1004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800" dirty="0" smtClean="0">
                  <a:solidFill>
                    <a:schemeClr val="tx1"/>
                  </a:solidFill>
                </a:rPr>
                <a:t>Dla nowo dodanych osób personelu lista z miejscami pracy jest pusta. W celu dodania miejsca pracy, należy wybrać </a:t>
              </a:r>
              <a:endParaRPr lang="pl-PL" sz="1800" dirty="0">
                <a:solidFill>
                  <a:schemeClr val="tx1"/>
                </a:solidFill>
              </a:endParaRPr>
            </a:p>
          </p:txBody>
        </p:sp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64442" y="2545740"/>
              <a:ext cx="1572618" cy="258907"/>
            </a:xfrm>
            <a:prstGeom prst="rect">
              <a:avLst/>
            </a:prstGeom>
          </p:spPr>
        </p:pic>
      </p:grpSp>
      <p:sp>
        <p:nvSpPr>
          <p:cNvPr id="10" name="Objaśnienie liniowe 1 (kreska) 11"/>
          <p:cNvSpPr/>
          <p:nvPr/>
        </p:nvSpPr>
        <p:spPr>
          <a:xfrm>
            <a:off x="1547664" y="5549900"/>
            <a:ext cx="5904656" cy="1287115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800" dirty="0" smtClean="0">
                <a:solidFill>
                  <a:schemeClr val="tx1"/>
                </a:solidFill>
              </a:rPr>
              <a:t>Z dostępnych miejsc należy wskazać miejsce udzielania świadczeń, specjalność (osoba można posiadać wiele specjalności), funkcję, rodzaj zatrudnienia oraz okres pracy.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77" y="2995674"/>
            <a:ext cx="7391598" cy="245857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3" name="pole tekstowe 12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miejsca zatrudnienia osoby personelu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57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137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07" y="1382551"/>
            <a:ext cx="5760000" cy="135493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6" name="Objaśnienie liniowe 1 (kreska) 5"/>
          <p:cNvSpPr/>
          <p:nvPr/>
        </p:nvSpPr>
        <p:spPr>
          <a:xfrm>
            <a:off x="6456530" y="1524854"/>
            <a:ext cx="2625334" cy="4568441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 smtClean="0">
                <a:solidFill>
                  <a:schemeClr val="tx1"/>
                </a:solidFill>
              </a:rPr>
              <a:t>W kolejnym kroku, należy uzupełnić </a:t>
            </a:r>
            <a:r>
              <a:rPr lang="pl-PL" sz="1800" dirty="0">
                <a:solidFill>
                  <a:schemeClr val="tx1"/>
                </a:solidFill>
              </a:rPr>
              <a:t>informacje związane z czasem pracy osoby w miejscu.  Operator ma do wyboru dwie </a:t>
            </a:r>
            <a:r>
              <a:rPr lang="pl-PL" sz="1800" dirty="0" smtClean="0">
                <a:solidFill>
                  <a:schemeClr val="tx1"/>
                </a:solidFill>
              </a:rPr>
              <a:t>możliwości: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</a:rPr>
              <a:t>wypełnienie </a:t>
            </a:r>
            <a:r>
              <a:rPr lang="pl-PL" sz="1800" dirty="0">
                <a:solidFill>
                  <a:schemeClr val="tx1"/>
                </a:solidFill>
              </a:rPr>
              <a:t>pola dotyczącego </a:t>
            </a:r>
            <a:r>
              <a:rPr lang="pl-PL" sz="1800" b="1" dirty="0">
                <a:solidFill>
                  <a:schemeClr val="tx1"/>
                </a:solidFill>
              </a:rPr>
              <a:t>Tygodniowej liczby godzin </a:t>
            </a:r>
            <a:r>
              <a:rPr lang="pl-PL" sz="1800" b="1" dirty="0" smtClean="0">
                <a:solidFill>
                  <a:schemeClr val="tx1"/>
                </a:solidFill>
              </a:rPr>
              <a:t>pracy</a:t>
            </a:r>
            <a:endParaRPr lang="pl-PL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</a:rPr>
              <a:t>zdefiniowanie </a:t>
            </a:r>
            <a:r>
              <a:rPr lang="pl-PL" sz="1800" b="1" dirty="0">
                <a:solidFill>
                  <a:schemeClr val="tx1"/>
                </a:solidFill>
              </a:rPr>
              <a:t>Indywidualnego</a:t>
            </a:r>
            <a:r>
              <a:rPr lang="pl-PL" sz="1800" dirty="0">
                <a:solidFill>
                  <a:schemeClr val="tx1"/>
                </a:solidFill>
              </a:rPr>
              <a:t> lub </a:t>
            </a:r>
            <a:r>
              <a:rPr lang="pl-PL" sz="1800" b="1" dirty="0">
                <a:solidFill>
                  <a:schemeClr val="tx1"/>
                </a:solidFill>
              </a:rPr>
              <a:t>Wzorcowego</a:t>
            </a: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b="1" dirty="0">
                <a:solidFill>
                  <a:schemeClr val="tx1"/>
                </a:solidFill>
              </a:rPr>
              <a:t>harmonogramu</a:t>
            </a:r>
            <a:r>
              <a:rPr lang="pl-PL" sz="1800" dirty="0">
                <a:solidFill>
                  <a:schemeClr val="tx1"/>
                </a:solidFill>
              </a:rPr>
              <a:t> pracy, dostępnego poprzez opcję </a:t>
            </a:r>
          </a:p>
        </p:txBody>
      </p:sp>
      <p:pic>
        <p:nvPicPr>
          <p:cNvPr id="4106" name="Obraz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49" y="5733256"/>
            <a:ext cx="733895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07" y="2872510"/>
            <a:ext cx="5760000" cy="164320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  <a:prstDash val="dashDot"/>
          </a:ln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07" y="4650747"/>
            <a:ext cx="5760000" cy="174084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22" name="pole tekstowe 21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miejsca zatrudnienia osoby personelu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63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138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83909"/>
            <a:ext cx="4583285" cy="179003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342" y="2708136"/>
            <a:ext cx="4079229" cy="197396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170" y="4500431"/>
            <a:ext cx="3999606" cy="18624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grpSp>
        <p:nvGrpSpPr>
          <p:cNvPr id="8" name="Grupa 7"/>
          <p:cNvGrpSpPr/>
          <p:nvPr/>
        </p:nvGrpSpPr>
        <p:grpSpPr>
          <a:xfrm>
            <a:off x="6118627" y="2478197"/>
            <a:ext cx="2625334" cy="1216920"/>
            <a:chOff x="6118627" y="2478197"/>
            <a:chExt cx="2625334" cy="1216920"/>
          </a:xfrm>
        </p:grpSpPr>
        <p:sp>
          <p:nvSpPr>
            <p:cNvPr id="6" name="Objaśnienie liniowe 1 (kreska) 5"/>
            <p:cNvSpPr/>
            <p:nvPr/>
          </p:nvSpPr>
          <p:spPr>
            <a:xfrm>
              <a:off x="6118627" y="2478197"/>
              <a:ext cx="2625334" cy="1216920"/>
            </a:xfrm>
            <a:prstGeom prst="accentCallout1">
              <a:avLst>
                <a:gd name="adj1" fmla="val 25159"/>
                <a:gd name="adj2" fmla="val 525"/>
                <a:gd name="adj3" fmla="val 28133"/>
                <a:gd name="adj4" fmla="val -1004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800" dirty="0" smtClean="0">
                  <a:solidFill>
                    <a:schemeClr val="tx1"/>
                  </a:solidFill>
                </a:rPr>
                <a:t>Zatwierdzić poszczególne podsumowania przy pomocy opcji </a:t>
              </a:r>
              <a:endParaRPr lang="pl-PL" sz="1800" dirty="0">
                <a:solidFill>
                  <a:schemeClr val="tx1"/>
                </a:solidFill>
              </a:endParaRPr>
            </a:p>
          </p:txBody>
        </p:sp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62563" y="3284984"/>
              <a:ext cx="905001" cy="238158"/>
            </a:xfrm>
            <a:prstGeom prst="rect">
              <a:avLst/>
            </a:prstGeom>
          </p:spPr>
        </p:pic>
      </p:grpSp>
      <p:sp>
        <p:nvSpPr>
          <p:cNvPr id="12" name="pole tekstowe 11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miejsca zatrudnienia osoby personelu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96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139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Objaśnienie liniowe 1 (kreska) 11"/>
          <p:cNvSpPr/>
          <p:nvPr/>
        </p:nvSpPr>
        <p:spPr>
          <a:xfrm>
            <a:off x="1462336" y="4221088"/>
            <a:ext cx="6552728" cy="1224136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800" dirty="0" smtClean="0">
                <a:solidFill>
                  <a:schemeClr val="tx1"/>
                </a:solidFill>
              </a:rPr>
              <a:t>Miejsce pracy osoby zostaje dodane do listy. Dostępne opcje to: podgląd, edytuj, usuń, przeglądanie harmonogramu, podziel okres pracy w miejscu oraz sprawdzenie konfliktów czasu pracy.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260001"/>
            <a:ext cx="7560000" cy="266345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7" name="pole tekstowe 6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Miejsca pracy osoby personelu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12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228786" y="2967335"/>
            <a:ext cx="6686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Rejestracja podmiotu</a:t>
            </a:r>
            <a:endParaRPr lang="pl-P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140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Personel RTM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28000" y="1260000"/>
            <a:ext cx="79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Dla świadczeniodawców starających się o podpisanie umowy z OW NFZ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w zakresie RTM zatrudniony personel nie jest przypisywany do miejsca.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W celu uzupełniania personelu dla ofert w rodzaju RTM należy takie osoby najpierw zatrudnić w części „zasoby świadczeniodawcy”, a następnie przypisać je w części systemu </a:t>
            </a:r>
            <a:r>
              <a:rPr lang="pl-PL" sz="2000" i="1" dirty="0" smtClean="0">
                <a:latin typeface="+mn-lt"/>
              </a:rPr>
              <a:t>Potencjał </a:t>
            </a:r>
            <a:r>
              <a:rPr lang="pl-PL" sz="2000" i="1" dirty="0" smtClean="0">
                <a:latin typeface="+mn-lt"/>
                <a:sym typeface="Wingdings" panose="05000000000000000000" pitchFamily="2" charset="2"/>
              </a:rPr>
              <a:t> Wydzielone zasoby świadczeniodawcy Personel RTM.</a:t>
            </a:r>
            <a:endParaRPr lang="pl-PL" sz="2000" i="1" dirty="0">
              <a:latin typeface="+mn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60" y="3645024"/>
            <a:ext cx="7285687" cy="146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4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141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Dodawanie personelu RTM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2" name="Obraz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4" y="1149874"/>
            <a:ext cx="5760000" cy="206732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grpSp>
        <p:nvGrpSpPr>
          <p:cNvPr id="3" name="Grupa 2"/>
          <p:cNvGrpSpPr/>
          <p:nvPr/>
        </p:nvGrpSpPr>
        <p:grpSpPr>
          <a:xfrm>
            <a:off x="6518666" y="1413552"/>
            <a:ext cx="2625334" cy="1057985"/>
            <a:chOff x="6518666" y="1413552"/>
            <a:chExt cx="2625334" cy="1057985"/>
          </a:xfrm>
        </p:grpSpPr>
        <p:sp>
          <p:nvSpPr>
            <p:cNvPr id="13" name="Objaśnienie liniowe 1 (kreska) 12"/>
            <p:cNvSpPr/>
            <p:nvPr/>
          </p:nvSpPr>
          <p:spPr>
            <a:xfrm>
              <a:off x="6518666" y="1413552"/>
              <a:ext cx="2625334" cy="1057985"/>
            </a:xfrm>
            <a:prstGeom prst="accentCallout1">
              <a:avLst>
                <a:gd name="adj1" fmla="val 25159"/>
                <a:gd name="adj2" fmla="val 525"/>
                <a:gd name="adj3" fmla="val 28133"/>
                <a:gd name="adj4" fmla="val -1004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2000" dirty="0" smtClean="0">
                  <a:solidFill>
                    <a:schemeClr val="tx1"/>
                  </a:solidFill>
                </a:rPr>
                <a:t>W celu dodania osoby personelu RTM, należy wybrać </a:t>
              </a:r>
              <a:endParaRPr lang="pl-PL" sz="2000" dirty="0">
                <a:solidFill>
                  <a:schemeClr val="tx1"/>
                </a:solidFill>
              </a:endParaRPr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0312" y="2183537"/>
              <a:ext cx="1539690" cy="288000"/>
            </a:xfrm>
            <a:prstGeom prst="rect">
              <a:avLst/>
            </a:prstGeom>
          </p:spPr>
        </p:pic>
      </p:grpSp>
      <p:sp>
        <p:nvSpPr>
          <p:cNvPr id="15" name="Objaśnienie liniowe 1 (kreska) 14"/>
          <p:cNvSpPr/>
          <p:nvPr/>
        </p:nvSpPr>
        <p:spPr>
          <a:xfrm>
            <a:off x="6518666" y="3384100"/>
            <a:ext cx="2625334" cy="2853212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chemeClr val="tx1"/>
                </a:solidFill>
              </a:rPr>
              <a:t>W wyświetlonych oknach należy wskazać osobę personelu, wybrać jej specjalność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i funkcję.</a:t>
            </a:r>
          </a:p>
          <a:p>
            <a:r>
              <a:rPr lang="pl-PL" sz="2000" dirty="0" smtClean="0">
                <a:solidFill>
                  <a:schemeClr val="tx1"/>
                </a:solidFill>
              </a:rPr>
              <a:t>Następnie określić okres pracy od-do oraz średniotygodniowy czas pracy.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94" y="5187415"/>
            <a:ext cx="5760000" cy="1332844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94" y="3384100"/>
            <a:ext cx="5760000" cy="159381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141186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142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Objaśnienie liniowe 1 (kreska) 12"/>
          <p:cNvSpPr/>
          <p:nvPr/>
        </p:nvSpPr>
        <p:spPr>
          <a:xfrm>
            <a:off x="7058025" y="1628800"/>
            <a:ext cx="1944216" cy="896041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chemeClr val="tx1"/>
                </a:solidFill>
              </a:rPr>
              <a:t>Należy zatwierdzić podsumowanie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15" name="Objaśnienie liniowe 1 (kreska) 14"/>
          <p:cNvSpPr/>
          <p:nvPr/>
        </p:nvSpPr>
        <p:spPr>
          <a:xfrm>
            <a:off x="7058025" y="3861048"/>
            <a:ext cx="2085975" cy="1800200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chemeClr val="tx1"/>
                </a:solidFill>
              </a:rPr>
              <a:t>Osoba personelu zostaje dopisana do listy personelu RTM. Dostępne opcja to edycja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i usunięcie.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0" y="1338908"/>
            <a:ext cx="6480000" cy="187683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40" y="3694916"/>
            <a:ext cx="6480000" cy="2225853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2" name="pole tekstowe 11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Dodawanie personelu RTM</a:t>
            </a:r>
          </a:p>
        </p:txBody>
      </p:sp>
    </p:spTree>
    <p:extLst>
      <p:ext uri="{BB962C8B-B14F-4D97-AF65-F5344CB8AC3E}">
        <p14:creationId xmlns:p14="http://schemas.microsoft.com/office/powerpoint/2010/main" val="103616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143</a:t>
            </a:fld>
            <a:endParaRPr lang="pl-PL" dirty="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043608" y="2254589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Jednostka organizacyjna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521480" y="1566563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Zakład leczniczy (przedsiębiorstwo)</a:t>
            </a: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1043608" y="2642618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Komórka organizacyjna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>
            <a:off x="1043608" y="3689457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Miejsce udzielania świadczeń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619672" y="1910655"/>
            <a:ext cx="180020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Lokalizacja</a:t>
            </a: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4282387" y="2642618"/>
            <a:ext cx="180020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Profil komórki org.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1803973" y="3028572"/>
            <a:ext cx="2034296" cy="4286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komórki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>
            <a:off x="4860032" y="3029954"/>
            <a:ext cx="2034296" cy="4286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</a:t>
            </a:r>
            <a:b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profilu komórki org.</a:t>
            </a:r>
            <a:endParaRPr lang="pl-PL" sz="1400" dirty="0">
              <a:solidFill>
                <a:srgbClr val="000000"/>
              </a:solidFill>
            </a:endParaRPr>
          </a:p>
        </p:txBody>
      </p:sp>
      <p:cxnSp>
        <p:nvCxnSpPr>
          <p:cNvPr id="27" name="Łącznik prosty ze strzałką 26"/>
          <p:cNvCxnSpPr>
            <a:stCxn id="41" idx="3"/>
            <a:endCxn id="50" idx="1"/>
          </p:cNvCxnSpPr>
          <p:nvPr/>
        </p:nvCxnSpPr>
        <p:spPr>
          <a:xfrm>
            <a:off x="3419872" y="2764602"/>
            <a:ext cx="86251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>
            <a:stCxn id="52" idx="1"/>
            <a:endCxn id="51" idx="3"/>
          </p:cNvCxnSpPr>
          <p:nvPr/>
        </p:nvCxnSpPr>
        <p:spPr>
          <a:xfrm flipH="1" flipV="1">
            <a:off x="3838269" y="3242879"/>
            <a:ext cx="1021763" cy="138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>
            <a:stCxn id="50" idx="2"/>
          </p:cNvCxnSpPr>
          <p:nvPr/>
        </p:nvCxnSpPr>
        <p:spPr>
          <a:xfrm>
            <a:off x="5182487" y="2886586"/>
            <a:ext cx="0" cy="14198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łamany 71"/>
          <p:cNvCxnSpPr>
            <a:endCxn id="48" idx="3"/>
          </p:cNvCxnSpPr>
          <p:nvPr/>
        </p:nvCxnSpPr>
        <p:spPr>
          <a:xfrm rot="5400000">
            <a:off x="3191610" y="3367155"/>
            <a:ext cx="672548" cy="216024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12"/>
          <p:cNvSpPr>
            <a:spLocks noChangeArrowheads="1"/>
          </p:cNvSpPr>
          <p:nvPr/>
        </p:nvSpPr>
        <p:spPr bwMode="auto">
          <a:xfrm>
            <a:off x="2728970" y="4183173"/>
            <a:ext cx="162018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Zasoby sprzętowe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" name="AutoShape 12"/>
          <p:cNvSpPr>
            <a:spLocks noChangeArrowheads="1"/>
          </p:cNvSpPr>
          <p:nvPr/>
        </p:nvSpPr>
        <p:spPr bwMode="auto">
          <a:xfrm>
            <a:off x="521480" y="4183173"/>
            <a:ext cx="165618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Personel medyczny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" name="AutoShape 12"/>
          <p:cNvSpPr>
            <a:spLocks noChangeArrowheads="1"/>
          </p:cNvSpPr>
          <p:nvPr/>
        </p:nvSpPr>
        <p:spPr bwMode="auto">
          <a:xfrm>
            <a:off x="4824028" y="4183173"/>
            <a:ext cx="1584176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Środki transportu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6" name="AutoShape 12"/>
          <p:cNvSpPr>
            <a:spLocks noChangeArrowheads="1"/>
          </p:cNvSpPr>
          <p:nvPr/>
        </p:nvSpPr>
        <p:spPr bwMode="auto">
          <a:xfrm>
            <a:off x="6897230" y="4183173"/>
            <a:ext cx="1424541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Pomieszczenia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" name="AutoShape 12"/>
          <p:cNvSpPr>
            <a:spLocks noChangeArrowheads="1"/>
          </p:cNvSpPr>
          <p:nvPr/>
        </p:nvSpPr>
        <p:spPr bwMode="auto">
          <a:xfrm>
            <a:off x="521480" y="4631788"/>
            <a:ext cx="1656184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czasu pracy osoby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79" name="Łącznik prosty ze strzałką 78"/>
          <p:cNvCxnSpPr>
            <a:stCxn id="77" idx="0"/>
            <a:endCxn id="74" idx="2"/>
          </p:cNvCxnSpPr>
          <p:nvPr/>
        </p:nvCxnSpPr>
        <p:spPr>
          <a:xfrm flipV="1">
            <a:off x="1349572" y="4427141"/>
            <a:ext cx="0" cy="20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utoShape 12"/>
          <p:cNvSpPr>
            <a:spLocks noChangeArrowheads="1"/>
          </p:cNvSpPr>
          <p:nvPr/>
        </p:nvSpPr>
        <p:spPr bwMode="auto">
          <a:xfrm>
            <a:off x="2708413" y="4627073"/>
            <a:ext cx="1656184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Dostępność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" name="AutoShape 12"/>
          <p:cNvSpPr>
            <a:spLocks noChangeArrowheads="1"/>
          </p:cNvSpPr>
          <p:nvPr/>
        </p:nvSpPr>
        <p:spPr bwMode="auto">
          <a:xfrm>
            <a:off x="4824028" y="4631788"/>
            <a:ext cx="1584176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Dostępność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85" name="Łącznik łamany 84"/>
          <p:cNvCxnSpPr>
            <a:stCxn id="73" idx="0"/>
            <a:endCxn id="48" idx="2"/>
          </p:cNvCxnSpPr>
          <p:nvPr/>
        </p:nvCxnSpPr>
        <p:spPr>
          <a:xfrm rot="16200000" flipV="1">
            <a:off x="2760526" y="3404639"/>
            <a:ext cx="249748" cy="13073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Łącznik łamany 86"/>
          <p:cNvCxnSpPr>
            <a:stCxn id="74" idx="0"/>
            <a:endCxn id="48" idx="2"/>
          </p:cNvCxnSpPr>
          <p:nvPr/>
        </p:nvCxnSpPr>
        <p:spPr>
          <a:xfrm rot="5400000" flipH="1" flipV="1">
            <a:off x="1665782" y="3617215"/>
            <a:ext cx="249748" cy="8821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Łącznik łamany 88"/>
          <p:cNvCxnSpPr>
            <a:stCxn id="75" idx="0"/>
            <a:endCxn id="48" idx="2"/>
          </p:cNvCxnSpPr>
          <p:nvPr/>
        </p:nvCxnSpPr>
        <p:spPr>
          <a:xfrm rot="16200000" flipV="1">
            <a:off x="3799054" y="2366111"/>
            <a:ext cx="249748" cy="33843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łamany 90"/>
          <p:cNvCxnSpPr>
            <a:stCxn id="76" idx="0"/>
            <a:endCxn id="48" idx="2"/>
          </p:cNvCxnSpPr>
          <p:nvPr/>
        </p:nvCxnSpPr>
        <p:spPr>
          <a:xfrm rot="16200000" flipV="1">
            <a:off x="4795747" y="1369418"/>
            <a:ext cx="249748" cy="53777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ze strzałką 92"/>
          <p:cNvCxnSpPr>
            <a:stCxn id="80" idx="0"/>
            <a:endCxn id="73" idx="2"/>
          </p:cNvCxnSpPr>
          <p:nvPr/>
        </p:nvCxnSpPr>
        <p:spPr>
          <a:xfrm flipV="1">
            <a:off x="3536505" y="4427141"/>
            <a:ext cx="2555" cy="199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ze strzałką 94"/>
          <p:cNvCxnSpPr>
            <a:stCxn id="81" idx="0"/>
            <a:endCxn id="75" idx="2"/>
          </p:cNvCxnSpPr>
          <p:nvPr/>
        </p:nvCxnSpPr>
        <p:spPr>
          <a:xfrm flipV="1">
            <a:off x="5616116" y="4427141"/>
            <a:ext cx="0" cy="20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utoShape 12"/>
          <p:cNvSpPr>
            <a:spLocks noChangeArrowheads="1"/>
          </p:cNvSpPr>
          <p:nvPr/>
        </p:nvSpPr>
        <p:spPr bwMode="auto">
          <a:xfrm>
            <a:off x="1043608" y="5417280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Umowy o podwykonawstwo</a:t>
            </a:r>
          </a:p>
        </p:txBody>
      </p:sp>
      <p:sp>
        <p:nvSpPr>
          <p:cNvPr id="99" name="AutoShape 17"/>
          <p:cNvSpPr>
            <a:spLocks noChangeArrowheads="1"/>
          </p:cNvSpPr>
          <p:nvPr/>
        </p:nvSpPr>
        <p:spPr bwMode="auto">
          <a:xfrm>
            <a:off x="521480" y="1174201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Dane Podmiotu / Działalności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6" name="Prostokąt 105"/>
          <p:cNvSpPr/>
          <p:nvPr/>
        </p:nvSpPr>
        <p:spPr>
          <a:xfrm>
            <a:off x="323528" y="6520259"/>
            <a:ext cx="72008" cy="77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7" name="pole tekstowe 106"/>
          <p:cNvSpPr txBox="1"/>
          <p:nvPr/>
        </p:nvSpPr>
        <p:spPr>
          <a:xfrm>
            <a:off x="461557" y="6429059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struktury</a:t>
            </a:r>
            <a:endParaRPr lang="pl-PL" sz="1000" dirty="0"/>
          </a:p>
        </p:txBody>
      </p:sp>
      <p:sp>
        <p:nvSpPr>
          <p:cNvPr id="108" name="Prostokąt 107"/>
          <p:cNvSpPr/>
          <p:nvPr/>
        </p:nvSpPr>
        <p:spPr>
          <a:xfrm>
            <a:off x="2155828" y="6514538"/>
            <a:ext cx="72008" cy="770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9" name="pole tekstowe 108"/>
          <p:cNvSpPr txBox="1"/>
          <p:nvPr/>
        </p:nvSpPr>
        <p:spPr>
          <a:xfrm>
            <a:off x="2293857" y="6423338"/>
            <a:ext cx="2206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wymagający uzupełnienia</a:t>
            </a:r>
            <a:endParaRPr lang="pl-PL" sz="1000" dirty="0"/>
          </a:p>
        </p:txBody>
      </p:sp>
      <p:sp>
        <p:nvSpPr>
          <p:cNvPr id="111" name="Prostokąt 110"/>
          <p:cNvSpPr/>
          <p:nvPr/>
        </p:nvSpPr>
        <p:spPr>
          <a:xfrm>
            <a:off x="5151926" y="6513360"/>
            <a:ext cx="72008" cy="7709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2" name="pole tekstowe 111"/>
          <p:cNvSpPr txBox="1"/>
          <p:nvPr/>
        </p:nvSpPr>
        <p:spPr>
          <a:xfrm>
            <a:off x="5289955" y="6422160"/>
            <a:ext cx="3579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niewymagany, zależny np.: od rodzaju działalności</a:t>
            </a:r>
            <a:endParaRPr lang="pl-PL" sz="1000" dirty="0"/>
          </a:p>
        </p:txBody>
      </p:sp>
      <p:sp>
        <p:nvSpPr>
          <p:cNvPr id="113" name="AutoShape 12"/>
          <p:cNvSpPr>
            <a:spLocks noChangeArrowheads="1"/>
          </p:cNvSpPr>
          <p:nvPr/>
        </p:nvSpPr>
        <p:spPr bwMode="auto">
          <a:xfrm>
            <a:off x="6894328" y="4633249"/>
            <a:ext cx="1427443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Dostępność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14" name="Łącznik prosty ze strzałką 113"/>
          <p:cNvCxnSpPr/>
          <p:nvPr/>
        </p:nvCxnSpPr>
        <p:spPr>
          <a:xfrm flipV="1">
            <a:off x="7609502" y="4432922"/>
            <a:ext cx="0" cy="194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144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Umowy / promesy współpracy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260000"/>
            <a:ext cx="7200000" cy="326938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8" name="Objaśnienie liniowe 1 (kreska) 11"/>
          <p:cNvSpPr/>
          <p:nvPr/>
        </p:nvSpPr>
        <p:spPr>
          <a:xfrm>
            <a:off x="395536" y="4581128"/>
            <a:ext cx="8064895" cy="2276872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b="1" dirty="0">
                <a:solidFill>
                  <a:srgbClr val="FF0000"/>
                </a:solidFill>
              </a:rPr>
              <a:t>Informacje o umowach / promesach współpracy uzupełnia tylko i wyłączenie kontrahent będący stroną udostępniającą zasoby. </a:t>
            </a:r>
            <a:endParaRPr lang="pl-PL" dirty="0">
              <a:solidFill>
                <a:srgbClr val="FF0000"/>
              </a:solidFill>
            </a:endParaRPr>
          </a:p>
          <a:p>
            <a:pPr algn="just"/>
            <a:r>
              <a:rPr lang="pl-PL" dirty="0" smtClean="0">
                <a:solidFill>
                  <a:schemeClr val="tx1"/>
                </a:solidFill>
              </a:rPr>
              <a:t>Moduł </a:t>
            </a:r>
            <a:r>
              <a:rPr lang="pl-PL" b="1" dirty="0" smtClean="0">
                <a:solidFill>
                  <a:schemeClr val="tx1"/>
                </a:solidFill>
              </a:rPr>
              <a:t>Umowy </a:t>
            </a:r>
            <a:r>
              <a:rPr lang="pl-PL" b="1" dirty="0">
                <a:solidFill>
                  <a:schemeClr val="tx1"/>
                </a:solidFill>
              </a:rPr>
              <a:t>/ promesy </a:t>
            </a:r>
            <a:r>
              <a:rPr lang="pl-PL" b="1" dirty="0" smtClean="0">
                <a:solidFill>
                  <a:schemeClr val="tx1"/>
                </a:solidFill>
              </a:rPr>
              <a:t>współpracy</a:t>
            </a:r>
            <a:r>
              <a:rPr lang="pl-PL" dirty="0" smtClean="0">
                <a:solidFill>
                  <a:schemeClr val="tx1"/>
                </a:solidFill>
              </a:rPr>
              <a:t> umożliwia:</a:t>
            </a:r>
            <a:endParaRPr lang="pl-PL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</a:rPr>
              <a:t>- </a:t>
            </a:r>
            <a:r>
              <a:rPr lang="pl-PL" i="1" dirty="0">
                <a:solidFill>
                  <a:schemeClr val="tx1"/>
                </a:solidFill>
              </a:rPr>
              <a:t>w przypadku strony korzystającej z zasobów</a:t>
            </a:r>
            <a:r>
              <a:rPr lang="pl-PL" dirty="0">
                <a:solidFill>
                  <a:schemeClr val="tx1"/>
                </a:solidFill>
              </a:rPr>
              <a:t> – </a:t>
            </a:r>
            <a:r>
              <a:rPr lang="pl-PL" dirty="0" smtClean="0">
                <a:solidFill>
                  <a:schemeClr val="tx1"/>
                </a:solidFill>
              </a:rPr>
              <a:t>przeglądanie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zawartych umów / promes, jakie zostały podpisane z stroną udostępniającą zasoby,</a:t>
            </a:r>
          </a:p>
          <a:p>
            <a:pPr algn="just"/>
            <a:r>
              <a:rPr lang="pl-PL" dirty="0">
                <a:solidFill>
                  <a:schemeClr val="tx1"/>
                </a:solidFill>
              </a:rPr>
              <a:t>- </a:t>
            </a:r>
            <a:r>
              <a:rPr lang="pl-PL" i="1" dirty="0">
                <a:solidFill>
                  <a:schemeClr val="tx1"/>
                </a:solidFill>
              </a:rPr>
              <a:t>w przypadku strony udostępniającej zasoby</a:t>
            </a:r>
            <a:r>
              <a:rPr lang="pl-PL" dirty="0">
                <a:solidFill>
                  <a:schemeClr val="tx1"/>
                </a:solidFill>
              </a:rPr>
              <a:t> – </a:t>
            </a:r>
            <a:r>
              <a:rPr lang="pl-PL" dirty="0" smtClean="0">
                <a:solidFill>
                  <a:schemeClr val="tx1"/>
                </a:solidFill>
              </a:rPr>
              <a:t>dodawanie </a:t>
            </a:r>
            <a:r>
              <a:rPr lang="pl-PL" dirty="0">
                <a:solidFill>
                  <a:schemeClr val="tx1"/>
                </a:solidFill>
              </a:rPr>
              <a:t>podpisanych umów / promes współpracy do systemu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145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Umowy / promesy współpracy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28001" y="1260000"/>
            <a:ext cx="792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+mn-lt"/>
              </a:rPr>
              <a:t>Oferent będący jednocześnie stroną korzystająca z zasobów jak i stroną udostępniającą zasoby dla innego </a:t>
            </a:r>
            <a:r>
              <a:rPr lang="pl-PL" sz="2000" dirty="0" smtClean="0">
                <a:latin typeface="+mn-lt"/>
              </a:rPr>
              <a:t>świadczeniodawcy, </a:t>
            </a:r>
            <a:r>
              <a:rPr lang="pl-PL" sz="2000" dirty="0">
                <a:latin typeface="+mn-lt"/>
              </a:rPr>
              <a:t>korzysta z obu </a:t>
            </a:r>
            <a:r>
              <a:rPr lang="pl-PL" sz="2000" dirty="0" smtClean="0">
                <a:latin typeface="+mn-lt"/>
              </a:rPr>
              <a:t>funkcjonalności</a:t>
            </a:r>
            <a:r>
              <a:rPr lang="pl-PL" sz="2000" dirty="0">
                <a:latin typeface="+mn-lt"/>
              </a:rPr>
              <a:t>.</a:t>
            </a:r>
          </a:p>
          <a:p>
            <a:pPr algn="just"/>
            <a:r>
              <a:rPr lang="pl-PL" sz="2000" dirty="0">
                <a:latin typeface="+mn-lt"/>
              </a:rPr>
              <a:t> </a:t>
            </a:r>
          </a:p>
          <a:p>
            <a:pPr algn="just"/>
            <a:r>
              <a:rPr lang="pl-PL" sz="2000" dirty="0">
                <a:latin typeface="+mn-lt"/>
              </a:rPr>
              <a:t>Czerwonym kolorem oznaczone są umowy, które nie zostały </a:t>
            </a:r>
            <a:r>
              <a:rPr lang="pl-PL" sz="2000" dirty="0" smtClean="0">
                <a:latin typeface="+mn-lt"/>
              </a:rPr>
              <a:t>zatwierdzone </a:t>
            </a:r>
            <a:r>
              <a:rPr lang="pl-PL" sz="2000" dirty="0">
                <a:latin typeface="+mn-lt"/>
              </a:rPr>
              <a:t>przez stronę udostępniającą zasoby.</a:t>
            </a:r>
          </a:p>
          <a:p>
            <a:pPr algn="just"/>
            <a:endParaRPr lang="pl-PL" sz="2000" dirty="0">
              <a:latin typeface="+mn-lt"/>
            </a:endParaRPr>
          </a:p>
          <a:p>
            <a:pPr algn="just"/>
            <a:r>
              <a:rPr lang="pl-PL" sz="2000" b="1" dirty="0">
                <a:latin typeface="+mn-lt"/>
              </a:rPr>
              <a:t>Strona korzystająca z zasobów</a:t>
            </a:r>
            <a:r>
              <a:rPr lang="pl-PL" sz="2000" dirty="0">
                <a:latin typeface="+mn-lt"/>
              </a:rPr>
              <a:t> to świadczeniodawca, który wykonuje świadczenia bądź usługi dla NFZ.</a:t>
            </a:r>
          </a:p>
          <a:p>
            <a:pPr algn="just"/>
            <a:r>
              <a:rPr lang="pl-PL" sz="2000" dirty="0">
                <a:latin typeface="+mn-lt"/>
              </a:rPr>
              <a:t> </a:t>
            </a:r>
          </a:p>
          <a:p>
            <a:pPr algn="just"/>
            <a:r>
              <a:rPr lang="pl-PL" sz="2000" b="1" dirty="0">
                <a:latin typeface="+mn-lt"/>
              </a:rPr>
              <a:t>Strona udostępniająca zasoby</a:t>
            </a:r>
            <a:r>
              <a:rPr lang="pl-PL" sz="2000" dirty="0">
                <a:latin typeface="+mn-lt"/>
              </a:rPr>
              <a:t> jest podmiotem, który ma podpisaną umowę/promesę współpracy ze stroną korzystającą z zasobów na wykonywanie pełnego zakresu świadczeń, pojedynczych świadczeń bądź usług. Jest jednostką, która ma podpisaną umowę z stroną korzystającą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z </a:t>
            </a:r>
            <a:r>
              <a:rPr lang="pl-PL" sz="2000" dirty="0">
                <a:latin typeface="+mn-lt"/>
              </a:rPr>
              <a:t>zasobów </a:t>
            </a:r>
            <a:r>
              <a:rPr lang="pl-PL" sz="2000" dirty="0" smtClean="0">
                <a:latin typeface="+mn-lt"/>
              </a:rPr>
              <a:t>o </a:t>
            </a:r>
            <a:r>
              <a:rPr lang="pl-PL" sz="2000" dirty="0">
                <a:latin typeface="+mn-lt"/>
              </a:rPr>
              <a:t>powykonywanie zakresu świadczeń, pojedynczych świadczeń bądź usług. </a:t>
            </a:r>
          </a:p>
        </p:txBody>
      </p:sp>
    </p:spTree>
    <p:extLst>
      <p:ext uri="{BB962C8B-B14F-4D97-AF65-F5344CB8AC3E}">
        <p14:creationId xmlns:p14="http://schemas.microsoft.com/office/powerpoint/2010/main" val="14722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146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Dodawanie umowy / promesy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911068"/>
            <a:ext cx="6480000" cy="304284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grpSp>
        <p:nvGrpSpPr>
          <p:cNvPr id="6" name="Grupa 5"/>
          <p:cNvGrpSpPr/>
          <p:nvPr/>
        </p:nvGrpSpPr>
        <p:grpSpPr>
          <a:xfrm>
            <a:off x="828000" y="1260000"/>
            <a:ext cx="8143455" cy="400110"/>
            <a:chOff x="172960" y="2354582"/>
            <a:chExt cx="8143455" cy="400110"/>
          </a:xfrm>
        </p:grpSpPr>
        <p:sp>
          <p:nvSpPr>
            <p:cNvPr id="13" name="pole tekstowe 12"/>
            <p:cNvSpPr txBox="1"/>
            <p:nvPr/>
          </p:nvSpPr>
          <p:spPr>
            <a:xfrm>
              <a:off x="172960" y="2354582"/>
              <a:ext cx="81434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>
                  <a:latin typeface="+mn-lt"/>
                </a:rPr>
                <a:t>Opcja</a:t>
              </a:r>
              <a:r>
                <a:rPr lang="pl-PL" sz="2000" b="1" dirty="0" smtClean="0">
                  <a:latin typeface="+mn-lt"/>
                </a:rPr>
                <a:t>		            </a:t>
              </a:r>
              <a:r>
                <a:rPr lang="pl-PL" sz="2000" dirty="0" smtClean="0">
                  <a:latin typeface="+mn-lt"/>
                </a:rPr>
                <a:t> umożliwia wprowadzenie nowej pozycji.</a:t>
              </a:r>
              <a:endParaRPr lang="pl-PL" sz="2000" dirty="0">
                <a:latin typeface="+mn-lt"/>
              </a:endParaRPr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2584" y="2429752"/>
              <a:ext cx="1771897" cy="209579"/>
            </a:xfrm>
            <a:prstGeom prst="rect">
              <a:avLst/>
            </a:prstGeom>
          </p:spPr>
        </p:pic>
      </p:grpSp>
      <p:sp>
        <p:nvSpPr>
          <p:cNvPr id="16" name="Objaśnienie liniowe 1 (kreska) 11"/>
          <p:cNvSpPr/>
          <p:nvPr/>
        </p:nvSpPr>
        <p:spPr>
          <a:xfrm>
            <a:off x="3131841" y="5115283"/>
            <a:ext cx="4392488" cy="978014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000" dirty="0" smtClean="0">
                <a:solidFill>
                  <a:schemeClr val="tx1"/>
                </a:solidFill>
              </a:rPr>
              <a:t>Operator musi uzupełnić wszystkie dane związane z nową umową / promesą.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147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Objaśnienie liniowe 1 (kreska) 11"/>
          <p:cNvSpPr/>
          <p:nvPr/>
        </p:nvSpPr>
        <p:spPr>
          <a:xfrm>
            <a:off x="827585" y="4827469"/>
            <a:ext cx="7632848" cy="1913899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800" dirty="0" smtClean="0">
                <a:solidFill>
                  <a:schemeClr val="tx1"/>
                </a:solidFill>
              </a:rPr>
              <a:t>Zapisanie </a:t>
            </a:r>
            <a:r>
              <a:rPr lang="pl-PL" sz="1800" dirty="0">
                <a:solidFill>
                  <a:schemeClr val="tx1"/>
                </a:solidFill>
              </a:rPr>
              <a:t>informacji o umowie/promesie współpracy spowoduje, że dane te będą miały status wprowadzony. Przed ich zatwierdzeniem NALEŻY uzupełnić informację o miejscach udzielania świadczeń udostępnionych w ramach umowy. </a:t>
            </a:r>
            <a:r>
              <a:rPr lang="pl-PL" sz="1800" dirty="0" smtClean="0">
                <a:solidFill>
                  <a:schemeClr val="tx1"/>
                </a:solidFill>
              </a:rPr>
              <a:t>Aby to zrobić należy z kolumny </a:t>
            </a:r>
            <a:r>
              <a:rPr lang="pl-PL" sz="1800" i="1" dirty="0" smtClean="0">
                <a:solidFill>
                  <a:schemeClr val="tx1"/>
                </a:solidFill>
              </a:rPr>
              <a:t>Operacje </a:t>
            </a:r>
            <a:r>
              <a:rPr lang="pl-PL" sz="1800" dirty="0" smtClean="0">
                <a:solidFill>
                  <a:schemeClr val="tx1"/>
                </a:solidFill>
              </a:rPr>
              <a:t>wybrać opcję </a:t>
            </a:r>
            <a:r>
              <a:rPr lang="pl-PL" sz="1800" i="1" dirty="0" smtClean="0">
                <a:solidFill>
                  <a:schemeClr val="tx1"/>
                </a:solidFill>
              </a:rPr>
              <a:t>miejsca</a:t>
            </a:r>
            <a:r>
              <a:rPr lang="pl-PL" sz="1800" dirty="0" smtClean="0">
                <a:solidFill>
                  <a:schemeClr val="tx1"/>
                </a:solidFill>
              </a:rPr>
              <a:t>, a następnie opcję 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325" y="6237311"/>
            <a:ext cx="2225457" cy="288000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Umowy / promesy współpracy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09" y="1213754"/>
            <a:ext cx="6480000" cy="349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148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Przypisanie miejsca udzielania świadczeń do umowy / promesy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84204"/>
            <a:ext cx="7200000" cy="102857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4" name="Objaśnienie liniowe 1 (kreska) 11"/>
          <p:cNvSpPr/>
          <p:nvPr/>
        </p:nvSpPr>
        <p:spPr>
          <a:xfrm>
            <a:off x="539552" y="2852936"/>
            <a:ext cx="7920880" cy="2854329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000" dirty="0">
                <a:solidFill>
                  <a:schemeClr val="tx1"/>
                </a:solidFill>
              </a:rPr>
              <a:t>W kolejnym oknie należy przy pomocy słownika wybrać miejsce, które ma zostać udostępnione w ramach </a:t>
            </a:r>
            <a:r>
              <a:rPr lang="pl-PL" sz="2000" dirty="0" smtClean="0">
                <a:solidFill>
                  <a:schemeClr val="tx1"/>
                </a:solidFill>
              </a:rPr>
              <a:t>współpracy. </a:t>
            </a:r>
            <a:endParaRPr lang="pl-PL" sz="2000" dirty="0">
              <a:solidFill>
                <a:schemeClr val="tx1"/>
              </a:solidFill>
            </a:endParaRPr>
          </a:p>
          <a:p>
            <a:pPr algn="just"/>
            <a:r>
              <a:rPr lang="pl-PL" sz="2000" dirty="0">
                <a:solidFill>
                  <a:schemeClr val="tx1"/>
                </a:solidFill>
              </a:rPr>
              <a:t>Należy pamiętać, że </a:t>
            </a:r>
            <a:r>
              <a:rPr lang="pl-PL" sz="2000" dirty="0" smtClean="0">
                <a:solidFill>
                  <a:schemeClr val="tx1"/>
                </a:solidFill>
              </a:rPr>
              <a:t>strona korzystająca z zasobów będzie mogła wskazać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w umowie wszystkie zasoby / personel medyczny powiązany z wskazanym miejscem (jeżeli umowa / promesa zostanie zatwierdzona).</a:t>
            </a:r>
          </a:p>
        </p:txBody>
      </p:sp>
    </p:spTree>
    <p:extLst>
      <p:ext uri="{BB962C8B-B14F-4D97-AF65-F5344CB8AC3E}">
        <p14:creationId xmlns:p14="http://schemas.microsoft.com/office/powerpoint/2010/main" val="28406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149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Zasoby udostępnione w umowie / promesie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994" y="1473757"/>
            <a:ext cx="5760000" cy="359854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0" name="Objaśnienie liniowe 1 (kreska) 11"/>
          <p:cNvSpPr/>
          <p:nvPr/>
        </p:nvSpPr>
        <p:spPr>
          <a:xfrm>
            <a:off x="439339" y="5133278"/>
            <a:ext cx="8064898" cy="1536081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800" dirty="0" smtClean="0">
                <a:solidFill>
                  <a:schemeClr val="tx1"/>
                </a:solidFill>
              </a:rPr>
              <a:t>Aby zapoznać się z zasobami udostępnionymi  stronie korzystającej z umowy, należy z kolumny </a:t>
            </a:r>
            <a:r>
              <a:rPr lang="pl-PL" sz="1800" i="1" dirty="0" smtClean="0">
                <a:solidFill>
                  <a:schemeClr val="tx1"/>
                </a:solidFill>
              </a:rPr>
              <a:t>Operacje</a:t>
            </a:r>
            <a:r>
              <a:rPr lang="pl-PL" sz="1800" dirty="0" smtClean="0">
                <a:solidFill>
                  <a:schemeClr val="tx1"/>
                </a:solidFill>
              </a:rPr>
              <a:t> w oknie miejsc udostępnionych w ramach umowy wybrać opcję </a:t>
            </a:r>
            <a:r>
              <a:rPr lang="pl-PL" sz="1800" b="1" dirty="0" smtClean="0">
                <a:solidFill>
                  <a:schemeClr val="tx1"/>
                </a:solidFill>
              </a:rPr>
              <a:t>Zasoby</a:t>
            </a:r>
            <a:r>
              <a:rPr lang="pl-PL" sz="1800" dirty="0" smtClean="0">
                <a:solidFill>
                  <a:schemeClr val="tx1"/>
                </a:solidFill>
              </a:rPr>
              <a:t>. W kolejnych zakładkach operator może sprawdzić jakie zasoby zostały udostępnione w ramach miejsca / lokalizacji oraz poza lokalizacją.</a:t>
            </a:r>
            <a:endParaRPr 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79512" y="260648"/>
            <a:ext cx="75524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GŁÓWNE KROKI PRZYGOTOWANIA OFERT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51520" y="119675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C00000"/>
                </a:solidFill>
                <a:latin typeface="+mn-lt"/>
              </a:rPr>
              <a:t>Uzupełnienie </a:t>
            </a:r>
            <a:r>
              <a:rPr lang="pl-PL" sz="2400" dirty="0">
                <a:solidFill>
                  <a:srgbClr val="C00000"/>
                </a:solidFill>
                <a:latin typeface="+mn-lt"/>
              </a:rPr>
              <a:t>profilu oferenta w systemie Portal SZOI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827584" y="1609636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800" dirty="0" smtClean="0">
              <a:latin typeface="+mn-lt"/>
            </a:endParaRPr>
          </a:p>
          <a:p>
            <a:r>
              <a:rPr lang="pl-PL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Wymagania:</a:t>
            </a:r>
          </a:p>
          <a:p>
            <a:endParaRPr lang="pl-PL" sz="1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+mn-lt"/>
              </a:rPr>
              <a:t>Konto dostępowe do systemu SZOI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+mn-lt"/>
              </a:rPr>
              <a:t>Dla nowych oferentów / podwykonawców – </a:t>
            </a:r>
            <a:r>
              <a:rPr lang="pl-PL" sz="1800" b="1" dirty="0" smtClean="0">
                <a:solidFill>
                  <a:srgbClr val="C00000"/>
                </a:solidFill>
                <a:latin typeface="+mn-lt"/>
              </a:rPr>
              <a:t>rejestracja nowego konta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+mn-lt"/>
              </a:rPr>
              <a:t>Uzyskanie danych dostępowych do Portalu SZOI</a:t>
            </a:r>
          </a:p>
          <a:p>
            <a:pPr lvl="1"/>
            <a:endParaRPr lang="pl-PL" sz="1800" b="1" dirty="0" smtClean="0">
              <a:solidFill>
                <a:srgbClr val="C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+mn-lt"/>
              </a:rPr>
              <a:t>Rejestracja / aktualizacja profilu oferenta oraz profilu podwykonawcy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 smtClean="0"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27584" y="4437112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+mn-lt"/>
              </a:rPr>
              <a:t>W Warmińsko-Mazurskim OW NFZ </a:t>
            </a:r>
          </a:p>
          <a:p>
            <a:r>
              <a:rPr lang="pl-PL" sz="2000" b="1" dirty="0" smtClean="0">
                <a:latin typeface="+mn-lt"/>
              </a:rPr>
              <a:t>Portal SZOI dostępny jest pod adresem internetowym:</a:t>
            </a:r>
          </a:p>
          <a:p>
            <a:r>
              <a:rPr lang="pl-PL" sz="2000" b="1" dirty="0">
                <a:solidFill>
                  <a:srgbClr val="4C6A8A"/>
                </a:solidFill>
                <a:latin typeface="+mn-lt"/>
                <a:hlinkClick r:id="rId2"/>
              </a:rPr>
              <a:t>http://www.nfz-olsztyn.pl/system-szoi</a:t>
            </a:r>
            <a:r>
              <a:rPr lang="pl-PL" sz="2000" b="1" dirty="0" smtClean="0">
                <a:solidFill>
                  <a:srgbClr val="4C6A8A"/>
                </a:solidFill>
                <a:latin typeface="+mn-lt"/>
                <a:hlinkClick r:id="rId2"/>
              </a:rPr>
              <a:t>/</a:t>
            </a:r>
            <a:r>
              <a:rPr lang="pl-PL" sz="2000" b="1" dirty="0" smtClean="0">
                <a:solidFill>
                  <a:srgbClr val="4C6A8A"/>
                </a:solidFill>
                <a:latin typeface="+mn-lt"/>
              </a:rPr>
              <a:t> </a:t>
            </a:r>
          </a:p>
          <a:p>
            <a:endParaRPr lang="pl-PL" sz="2000" dirty="0" smtClean="0">
              <a:latin typeface="+mn-lt"/>
            </a:endParaRPr>
          </a:p>
          <a:p>
            <a:r>
              <a:rPr lang="pl-PL" sz="2000" dirty="0" smtClean="0">
                <a:latin typeface="+mn-lt"/>
              </a:rPr>
              <a:t>Rejestracja nowego konta:</a:t>
            </a:r>
          </a:p>
          <a:p>
            <a:r>
              <a:rPr lang="pl-PL" sz="2000" dirty="0">
                <a:latin typeface="+mn-lt"/>
                <a:hlinkClick r:id="rId3"/>
              </a:rPr>
              <a:t>https://sds.nfz-olsztyn.pl/ap-mzwi</a:t>
            </a:r>
            <a:r>
              <a:rPr lang="pl-PL" sz="2000" dirty="0" smtClean="0">
                <a:latin typeface="+mn-lt"/>
                <a:hlinkClick r:id="rId3"/>
              </a:rPr>
              <a:t>/</a:t>
            </a:r>
            <a:r>
              <a:rPr lang="pl-PL" sz="2000" dirty="0" smtClean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81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150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32" y="1524854"/>
            <a:ext cx="7200000" cy="280566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0" name="Objaśnienie liniowe 1 (kreska) 11"/>
          <p:cNvSpPr/>
          <p:nvPr/>
        </p:nvSpPr>
        <p:spPr>
          <a:xfrm>
            <a:off x="467542" y="4509120"/>
            <a:ext cx="8064898" cy="1296144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800" dirty="0" smtClean="0">
                <a:solidFill>
                  <a:schemeClr val="tx1"/>
                </a:solidFill>
              </a:rPr>
              <a:t>Aby zapoznać się z osobami personelu pracującymi w miejscu jakie zostało  udostępnione stronie korzystającej z umowy, należy z kolumny </a:t>
            </a:r>
            <a:r>
              <a:rPr lang="pl-PL" sz="1800" i="1" dirty="0" smtClean="0">
                <a:solidFill>
                  <a:schemeClr val="tx1"/>
                </a:solidFill>
              </a:rPr>
              <a:t>Operacje</a:t>
            </a:r>
            <a:r>
              <a:rPr lang="pl-PL" sz="1800" dirty="0" smtClean="0">
                <a:solidFill>
                  <a:schemeClr val="tx1"/>
                </a:solidFill>
              </a:rPr>
              <a:t> w oknie miejsc udostępnionych w ramach umowy wybrać opcję </a:t>
            </a:r>
            <a:r>
              <a:rPr lang="pl-PL" sz="1800" b="1" dirty="0" smtClean="0">
                <a:solidFill>
                  <a:schemeClr val="tx1"/>
                </a:solidFill>
              </a:rPr>
              <a:t>Personel</a:t>
            </a:r>
            <a:r>
              <a:rPr lang="pl-PL" sz="1800" dirty="0" smtClean="0">
                <a:solidFill>
                  <a:schemeClr val="tx1"/>
                </a:solidFill>
              </a:rPr>
              <a:t>.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Osoby personelu udostępnione w umowie / promesie</a:t>
            </a:r>
          </a:p>
        </p:txBody>
      </p:sp>
    </p:spTree>
    <p:extLst>
      <p:ext uri="{BB962C8B-B14F-4D97-AF65-F5344CB8AC3E}">
        <p14:creationId xmlns:p14="http://schemas.microsoft.com/office/powerpoint/2010/main" val="7618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151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Zatwierdzenie umowy / promesy współpracy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28000" y="1260000"/>
            <a:ext cx="7920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latin typeface="+mj-lt"/>
              </a:rPr>
              <a:t>Jeżeli wszystkie miejsca udostępnione w ramach współpracy zostały </a:t>
            </a:r>
            <a:r>
              <a:rPr lang="pl-PL" sz="2000" b="1" dirty="0" smtClean="0">
                <a:latin typeface="+mj-lt"/>
              </a:rPr>
              <a:t>udostępnione, </a:t>
            </a:r>
            <a:r>
              <a:rPr lang="pl-PL" sz="2000" b="1" dirty="0">
                <a:latin typeface="+mj-lt"/>
              </a:rPr>
              <a:t>konieczne jest zatwierdzenie umowy / promesy współpracy.</a:t>
            </a:r>
            <a:endParaRPr lang="pl-PL" sz="2000" dirty="0">
              <a:latin typeface="+mj-lt"/>
            </a:endParaRPr>
          </a:p>
          <a:p>
            <a:pPr algn="just"/>
            <a:r>
              <a:rPr lang="pl-PL" sz="2000" b="1" dirty="0">
                <a:latin typeface="+mj-lt"/>
              </a:rPr>
              <a:t> </a:t>
            </a:r>
            <a:endParaRPr lang="pl-PL" sz="2000" dirty="0">
              <a:latin typeface="+mj-lt"/>
            </a:endParaRPr>
          </a:p>
          <a:p>
            <a:pPr algn="just"/>
            <a:r>
              <a:rPr lang="pl-PL" sz="2000" b="1" dirty="0">
                <a:latin typeface="+mj-lt"/>
              </a:rPr>
              <a:t>Uwaga!</a:t>
            </a:r>
            <a:r>
              <a:rPr lang="pl-PL" sz="2000" dirty="0">
                <a:latin typeface="+mj-lt"/>
              </a:rPr>
              <a:t> </a:t>
            </a:r>
          </a:p>
          <a:p>
            <a:pPr algn="just"/>
            <a:r>
              <a:rPr lang="pl-PL" sz="2000" dirty="0">
                <a:latin typeface="+mj-lt"/>
              </a:rPr>
              <a:t>W przypadku, gdy w zatwierdzonej umowie współpracy zaobserwowano wystąpienie błędu, umowa (promesa) musi zostać dezaktywowana przez podwykonawcę, a w jej miejsce konieczne jest wprowadzenie nowej umowy (promesy) współpracy.</a:t>
            </a:r>
          </a:p>
          <a:p>
            <a:pPr algn="just"/>
            <a:r>
              <a:rPr lang="pl-PL" sz="2000" dirty="0">
                <a:latin typeface="+mj-lt"/>
              </a:rPr>
              <a:t> </a:t>
            </a:r>
          </a:p>
          <a:p>
            <a:pPr algn="just"/>
            <a:r>
              <a:rPr lang="pl-PL" sz="2000" b="1" dirty="0">
                <a:latin typeface="+mj-lt"/>
              </a:rPr>
              <a:t>WSZYSTKIE INFORMACJE O UMOWIE / PROMESIE WSPÓŁPRACY MUSZĄ BYĆ WPROWADZONE I ZATWIERDZONE PRZEZ STRONĘ UDOSTĘPNIAJĄCĄ ZASOBY PRZED POBRANIEM PRZEZ STRONĘ KORZYSTAJĄCĄ Z ZASOBÓW PLIKU WERSJI </a:t>
            </a:r>
            <a:r>
              <a:rPr lang="pl-PL" sz="2000" b="1" dirty="0" smtClean="0">
                <a:latin typeface="+mj-lt"/>
              </a:rPr>
              <a:t>POTENCJAŁU </a:t>
            </a:r>
            <a:r>
              <a:rPr lang="pl-PL" sz="2000" b="1" dirty="0">
                <a:latin typeface="+mj-lt"/>
              </a:rPr>
              <a:t>ŚWIADCZENIODAWCY</a:t>
            </a:r>
            <a:r>
              <a:rPr lang="pl-PL" sz="2000" b="1" dirty="0" smtClean="0">
                <a:latin typeface="+mj-lt"/>
              </a:rPr>
              <a:t>.</a:t>
            </a:r>
            <a:endParaRPr lang="pl-PL" sz="2000" dirty="0">
              <a:latin typeface="+mj-lt"/>
            </a:endParaRPr>
          </a:p>
          <a:p>
            <a:pPr algn="just"/>
            <a:endParaRPr lang="pl-PL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15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152</a:t>
            </a:fld>
            <a:endParaRPr lang="pl-PL" dirty="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043608" y="2254589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Jednostka organizacyjna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521480" y="1566563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Zakład leczniczy (przedsiębiorstwo)</a:t>
            </a: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1043608" y="2642618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Komórka organizacyjna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>
            <a:off x="1043608" y="3689457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Miejsce udzielania świadczeń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619672" y="1910655"/>
            <a:ext cx="180020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Lokalizacja</a:t>
            </a: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4282387" y="2642618"/>
            <a:ext cx="180020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Profil komórki org.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1803973" y="3028572"/>
            <a:ext cx="2034296" cy="4286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komórki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>
            <a:off x="4860032" y="3029954"/>
            <a:ext cx="2034296" cy="4286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</a:t>
            </a:r>
            <a:b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profilu komórki org.</a:t>
            </a:r>
            <a:endParaRPr lang="pl-PL" sz="1400" dirty="0">
              <a:solidFill>
                <a:srgbClr val="000000"/>
              </a:solidFill>
            </a:endParaRPr>
          </a:p>
        </p:txBody>
      </p:sp>
      <p:cxnSp>
        <p:nvCxnSpPr>
          <p:cNvPr id="27" name="Łącznik prosty ze strzałką 26"/>
          <p:cNvCxnSpPr>
            <a:stCxn id="41" idx="3"/>
            <a:endCxn id="50" idx="1"/>
          </p:cNvCxnSpPr>
          <p:nvPr/>
        </p:nvCxnSpPr>
        <p:spPr>
          <a:xfrm>
            <a:off x="3419872" y="2764602"/>
            <a:ext cx="86251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>
            <a:stCxn id="52" idx="1"/>
            <a:endCxn id="51" idx="3"/>
          </p:cNvCxnSpPr>
          <p:nvPr/>
        </p:nvCxnSpPr>
        <p:spPr>
          <a:xfrm flipH="1" flipV="1">
            <a:off x="3838269" y="3242879"/>
            <a:ext cx="1021763" cy="138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>
            <a:stCxn id="50" idx="2"/>
          </p:cNvCxnSpPr>
          <p:nvPr/>
        </p:nvCxnSpPr>
        <p:spPr>
          <a:xfrm>
            <a:off x="5182487" y="2886586"/>
            <a:ext cx="0" cy="14198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łamany 71"/>
          <p:cNvCxnSpPr>
            <a:endCxn id="48" idx="3"/>
          </p:cNvCxnSpPr>
          <p:nvPr/>
        </p:nvCxnSpPr>
        <p:spPr>
          <a:xfrm rot="5400000">
            <a:off x="3350756" y="3526301"/>
            <a:ext cx="354256" cy="216024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12"/>
          <p:cNvSpPr>
            <a:spLocks noChangeArrowheads="1"/>
          </p:cNvSpPr>
          <p:nvPr/>
        </p:nvSpPr>
        <p:spPr bwMode="auto">
          <a:xfrm>
            <a:off x="2728970" y="4183173"/>
            <a:ext cx="162018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Zasoby sprzętowe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" name="AutoShape 12"/>
          <p:cNvSpPr>
            <a:spLocks noChangeArrowheads="1"/>
          </p:cNvSpPr>
          <p:nvPr/>
        </p:nvSpPr>
        <p:spPr bwMode="auto">
          <a:xfrm>
            <a:off x="521480" y="4183173"/>
            <a:ext cx="165618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Personel medyczny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" name="AutoShape 12"/>
          <p:cNvSpPr>
            <a:spLocks noChangeArrowheads="1"/>
          </p:cNvSpPr>
          <p:nvPr/>
        </p:nvSpPr>
        <p:spPr bwMode="auto">
          <a:xfrm>
            <a:off x="4824028" y="4183173"/>
            <a:ext cx="1584176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Środki transportu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6" name="AutoShape 12"/>
          <p:cNvSpPr>
            <a:spLocks noChangeArrowheads="1"/>
          </p:cNvSpPr>
          <p:nvPr/>
        </p:nvSpPr>
        <p:spPr bwMode="auto">
          <a:xfrm>
            <a:off x="6897230" y="4183173"/>
            <a:ext cx="1424541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Pomieszczenia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" name="AutoShape 12"/>
          <p:cNvSpPr>
            <a:spLocks noChangeArrowheads="1"/>
          </p:cNvSpPr>
          <p:nvPr/>
        </p:nvSpPr>
        <p:spPr bwMode="auto">
          <a:xfrm>
            <a:off x="521480" y="4631788"/>
            <a:ext cx="1656184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czasu pracy osoby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79" name="Łącznik prosty ze strzałką 78"/>
          <p:cNvCxnSpPr>
            <a:stCxn id="77" idx="0"/>
            <a:endCxn id="74" idx="2"/>
          </p:cNvCxnSpPr>
          <p:nvPr/>
        </p:nvCxnSpPr>
        <p:spPr>
          <a:xfrm flipV="1">
            <a:off x="1349572" y="4427141"/>
            <a:ext cx="0" cy="20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utoShape 12"/>
          <p:cNvSpPr>
            <a:spLocks noChangeArrowheads="1"/>
          </p:cNvSpPr>
          <p:nvPr/>
        </p:nvSpPr>
        <p:spPr bwMode="auto">
          <a:xfrm>
            <a:off x="2708413" y="4627073"/>
            <a:ext cx="1656184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Dostępność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" name="AutoShape 12"/>
          <p:cNvSpPr>
            <a:spLocks noChangeArrowheads="1"/>
          </p:cNvSpPr>
          <p:nvPr/>
        </p:nvSpPr>
        <p:spPr bwMode="auto">
          <a:xfrm>
            <a:off x="4824028" y="4631788"/>
            <a:ext cx="1584176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Dostępność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85" name="Łącznik łamany 84"/>
          <p:cNvCxnSpPr>
            <a:stCxn id="73" idx="0"/>
            <a:endCxn id="48" idx="2"/>
          </p:cNvCxnSpPr>
          <p:nvPr/>
        </p:nvCxnSpPr>
        <p:spPr>
          <a:xfrm rot="16200000" flipV="1">
            <a:off x="2760526" y="3404639"/>
            <a:ext cx="249748" cy="13073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Łącznik łamany 86"/>
          <p:cNvCxnSpPr>
            <a:stCxn id="74" idx="0"/>
            <a:endCxn id="48" idx="2"/>
          </p:cNvCxnSpPr>
          <p:nvPr/>
        </p:nvCxnSpPr>
        <p:spPr>
          <a:xfrm rot="5400000" flipH="1" flipV="1">
            <a:off x="1665782" y="3617215"/>
            <a:ext cx="249748" cy="8821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Łącznik łamany 88"/>
          <p:cNvCxnSpPr>
            <a:stCxn id="75" idx="0"/>
            <a:endCxn id="48" idx="2"/>
          </p:cNvCxnSpPr>
          <p:nvPr/>
        </p:nvCxnSpPr>
        <p:spPr>
          <a:xfrm rot="16200000" flipV="1">
            <a:off x="3799054" y="2366111"/>
            <a:ext cx="249748" cy="33843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łamany 90"/>
          <p:cNvCxnSpPr>
            <a:stCxn id="76" idx="0"/>
            <a:endCxn id="48" idx="2"/>
          </p:cNvCxnSpPr>
          <p:nvPr/>
        </p:nvCxnSpPr>
        <p:spPr>
          <a:xfrm rot="16200000" flipV="1">
            <a:off x="4795747" y="1369418"/>
            <a:ext cx="249748" cy="53777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ze strzałką 92"/>
          <p:cNvCxnSpPr>
            <a:stCxn id="80" idx="0"/>
            <a:endCxn id="73" idx="2"/>
          </p:cNvCxnSpPr>
          <p:nvPr/>
        </p:nvCxnSpPr>
        <p:spPr>
          <a:xfrm flipV="1">
            <a:off x="3536505" y="4427141"/>
            <a:ext cx="2555" cy="199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ze strzałką 94"/>
          <p:cNvCxnSpPr>
            <a:stCxn id="81" idx="0"/>
            <a:endCxn id="75" idx="2"/>
          </p:cNvCxnSpPr>
          <p:nvPr/>
        </p:nvCxnSpPr>
        <p:spPr>
          <a:xfrm flipV="1">
            <a:off x="5616116" y="4427141"/>
            <a:ext cx="0" cy="20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utoShape 12"/>
          <p:cNvSpPr>
            <a:spLocks noChangeArrowheads="1"/>
          </p:cNvSpPr>
          <p:nvPr/>
        </p:nvSpPr>
        <p:spPr bwMode="auto">
          <a:xfrm>
            <a:off x="1043608" y="5417280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Umowy o podwykonawstwo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99" name="AutoShape 17"/>
          <p:cNvSpPr>
            <a:spLocks noChangeArrowheads="1"/>
          </p:cNvSpPr>
          <p:nvPr/>
        </p:nvSpPr>
        <p:spPr bwMode="auto">
          <a:xfrm>
            <a:off x="521480" y="1174201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Dane Podmiotu / Działalności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4" name="AutoShape 12"/>
          <p:cNvSpPr>
            <a:spLocks noChangeArrowheads="1"/>
          </p:cNvSpPr>
          <p:nvPr/>
        </p:nvSpPr>
        <p:spPr bwMode="auto">
          <a:xfrm>
            <a:off x="6275131" y="5292910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Produkty handlowe</a:t>
            </a:r>
          </a:p>
        </p:txBody>
      </p:sp>
      <p:sp>
        <p:nvSpPr>
          <p:cNvPr id="105" name="AutoShape 12"/>
          <p:cNvSpPr>
            <a:spLocks noChangeArrowheads="1"/>
          </p:cNvSpPr>
          <p:nvPr/>
        </p:nvSpPr>
        <p:spPr bwMode="auto">
          <a:xfrm>
            <a:off x="6275131" y="5580786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Zestawy </a:t>
            </a:r>
            <a:r>
              <a:rPr lang="pl-PL" sz="1400" dirty="0" err="1">
                <a:solidFill>
                  <a:srgbClr val="000000"/>
                </a:solidFill>
                <a:latin typeface="Calibri" pitchFamily="34" charset="0"/>
              </a:rPr>
              <a:t>prod</a:t>
            </a:r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. handlowych</a:t>
            </a:r>
          </a:p>
        </p:txBody>
      </p:sp>
      <p:sp>
        <p:nvSpPr>
          <p:cNvPr id="106" name="Prostokąt 105"/>
          <p:cNvSpPr/>
          <p:nvPr/>
        </p:nvSpPr>
        <p:spPr>
          <a:xfrm>
            <a:off x="323528" y="6520259"/>
            <a:ext cx="72008" cy="77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7" name="pole tekstowe 106"/>
          <p:cNvSpPr txBox="1"/>
          <p:nvPr/>
        </p:nvSpPr>
        <p:spPr>
          <a:xfrm>
            <a:off x="461557" y="6429059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struktury</a:t>
            </a:r>
            <a:endParaRPr lang="pl-PL" sz="1000" dirty="0"/>
          </a:p>
        </p:txBody>
      </p:sp>
      <p:sp>
        <p:nvSpPr>
          <p:cNvPr id="108" name="Prostokąt 107"/>
          <p:cNvSpPr/>
          <p:nvPr/>
        </p:nvSpPr>
        <p:spPr>
          <a:xfrm>
            <a:off x="2155828" y="6514538"/>
            <a:ext cx="72008" cy="770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9" name="pole tekstowe 108"/>
          <p:cNvSpPr txBox="1"/>
          <p:nvPr/>
        </p:nvSpPr>
        <p:spPr>
          <a:xfrm>
            <a:off x="2293857" y="6423338"/>
            <a:ext cx="2206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wymagający uzupełnienia</a:t>
            </a:r>
            <a:endParaRPr lang="pl-PL" sz="1000" dirty="0"/>
          </a:p>
        </p:txBody>
      </p:sp>
      <p:sp>
        <p:nvSpPr>
          <p:cNvPr id="111" name="Prostokąt 110"/>
          <p:cNvSpPr/>
          <p:nvPr/>
        </p:nvSpPr>
        <p:spPr>
          <a:xfrm>
            <a:off x="5151926" y="6513360"/>
            <a:ext cx="72008" cy="7709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2" name="pole tekstowe 111"/>
          <p:cNvSpPr txBox="1"/>
          <p:nvPr/>
        </p:nvSpPr>
        <p:spPr>
          <a:xfrm>
            <a:off x="5289955" y="6422160"/>
            <a:ext cx="3579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niewymagany, zależny np.: od rodzaju działalności</a:t>
            </a:r>
            <a:endParaRPr lang="pl-PL" sz="1000" dirty="0"/>
          </a:p>
        </p:txBody>
      </p:sp>
      <p:sp>
        <p:nvSpPr>
          <p:cNvPr id="113" name="AutoShape 12"/>
          <p:cNvSpPr>
            <a:spLocks noChangeArrowheads="1"/>
          </p:cNvSpPr>
          <p:nvPr/>
        </p:nvSpPr>
        <p:spPr bwMode="auto">
          <a:xfrm>
            <a:off x="6894328" y="4633249"/>
            <a:ext cx="1427443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Dostępność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14" name="Łącznik prosty ze strzałką 113"/>
          <p:cNvCxnSpPr/>
          <p:nvPr/>
        </p:nvCxnSpPr>
        <p:spPr>
          <a:xfrm flipV="1">
            <a:off x="7609502" y="4432922"/>
            <a:ext cx="0" cy="194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5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153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Produkty handlowe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28000" y="1260000"/>
            <a:ext cx="792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latin typeface="+mn-lt"/>
              </a:rPr>
              <a:t>Dla oferentów chcących kontraktować zakresy świadczeń w rodzaju </a:t>
            </a:r>
            <a:r>
              <a:rPr lang="pl-PL" sz="2000" i="1" dirty="0">
                <a:latin typeface="+mn-lt"/>
              </a:rPr>
              <a:t>Zaopatrzenie w wyroby medyczne będące przedmiotami ortopedycznymi oraz środkami pomocniczymi</a:t>
            </a:r>
            <a:r>
              <a:rPr lang="pl-PL" sz="2000" dirty="0">
                <a:latin typeface="+mn-lt"/>
              </a:rPr>
              <a:t> dodatkowo udostępnione zostały funkcje uzupełniania informacji o produktach handlowych oferowanych w ramach kontraktu oraz zestawach produktów wykorzystywanych w ofercie. </a:t>
            </a:r>
          </a:p>
          <a:p>
            <a:pPr algn="just"/>
            <a:r>
              <a:rPr lang="pl-PL" sz="2000" dirty="0">
                <a:latin typeface="+mn-lt"/>
              </a:rPr>
              <a:t> </a:t>
            </a:r>
          </a:p>
          <a:p>
            <a:pPr algn="just"/>
            <a:r>
              <a:rPr lang="pl-PL" sz="2000" b="1" dirty="0">
                <a:latin typeface="+mn-lt"/>
              </a:rPr>
              <a:t>Aby świadczeniodawca miał dostęp do tej funkcjonalności po stronie OW NFZ musi dodatkowo być zdefiniowany, jako Realizator zaopatrzenia. Jeżeli menu Realizator nie jest wyświetlane należy skontaktować się </a:t>
            </a:r>
            <a:r>
              <a:rPr lang="pl-PL" sz="2000" b="1" dirty="0" smtClean="0">
                <a:latin typeface="+mn-lt"/>
              </a:rPr>
              <a:t/>
            </a:r>
            <a:br>
              <a:rPr lang="pl-PL" sz="2000" b="1" dirty="0" smtClean="0">
                <a:latin typeface="+mn-lt"/>
              </a:rPr>
            </a:br>
            <a:r>
              <a:rPr lang="pl-PL" sz="2000" b="1" dirty="0" smtClean="0">
                <a:latin typeface="+mn-lt"/>
              </a:rPr>
              <a:t>z </a:t>
            </a:r>
            <a:r>
              <a:rPr lang="pl-PL" sz="2000" b="1" dirty="0">
                <a:latin typeface="+mn-lt"/>
              </a:rPr>
              <a:t>OW NFZ </a:t>
            </a:r>
            <a:r>
              <a:rPr lang="pl-PL" sz="2000" b="1" dirty="0" smtClean="0">
                <a:latin typeface="+mn-lt"/>
              </a:rPr>
              <a:t>w </a:t>
            </a:r>
            <a:r>
              <a:rPr lang="pl-PL" sz="2000" b="1" dirty="0">
                <a:latin typeface="+mn-lt"/>
              </a:rPr>
              <a:t>celu nadania odpowiedniego uprawnienia.</a:t>
            </a:r>
            <a:endParaRPr lang="pl-PL" sz="2000" dirty="0"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88982"/>
            <a:ext cx="6839905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6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154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Dodawanie produktów handlowych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70662"/>
            <a:ext cx="5400000" cy="169219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  <a:prstDash val="dashDot"/>
          </a:ln>
        </p:spPr>
      </p:pic>
      <p:sp>
        <p:nvSpPr>
          <p:cNvPr id="12" name="Objaśnienie liniowe 1 (kreska) 11"/>
          <p:cNvSpPr/>
          <p:nvPr/>
        </p:nvSpPr>
        <p:spPr>
          <a:xfrm>
            <a:off x="5796136" y="1758493"/>
            <a:ext cx="3168352" cy="4262795"/>
          </a:xfrm>
          <a:prstGeom prst="accentCallout1">
            <a:avLst>
              <a:gd name="adj1" fmla="val 43271"/>
              <a:gd name="adj2" fmla="val 525"/>
              <a:gd name="adj3" fmla="val 43599"/>
              <a:gd name="adj4" fmla="val -104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W </a:t>
            </a:r>
            <a:r>
              <a:rPr lang="pl-PL" dirty="0">
                <a:solidFill>
                  <a:schemeClr val="tx1"/>
                </a:solidFill>
              </a:rPr>
              <a:t>pierwszym kroku </a:t>
            </a:r>
            <a:r>
              <a:rPr lang="pl-PL" dirty="0" smtClean="0">
                <a:solidFill>
                  <a:schemeClr val="tx1"/>
                </a:solidFill>
              </a:rPr>
              <a:t>dodawania, </a:t>
            </a:r>
            <a:r>
              <a:rPr lang="pl-PL" dirty="0">
                <a:solidFill>
                  <a:schemeClr val="tx1"/>
                </a:solidFill>
              </a:rPr>
              <a:t>należy wprowadzić: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</a:rPr>
              <a:t>Środek pomocniczy - wybierany ze słownika produktów za pomocą funkcji wyboru </a:t>
            </a:r>
            <a:endParaRPr lang="pl-PL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Kod handlowy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Nazwę handlową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Producenta</a:t>
            </a:r>
            <a:endParaRPr lang="pl-PL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Model</a:t>
            </a:r>
            <a:endParaRPr lang="pl-PL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Cenę </a:t>
            </a:r>
            <a:r>
              <a:rPr lang="pl-PL" dirty="0">
                <a:solidFill>
                  <a:schemeClr val="tx1"/>
                </a:solidFill>
              </a:rPr>
              <a:t>aktualną - w przypadku środków sprzedawanych na sztuki jest to cena za sztukę produktu/środka (nie całe </a:t>
            </a:r>
            <a:r>
              <a:rPr lang="pl-PL" dirty="0" smtClean="0">
                <a:solidFill>
                  <a:schemeClr val="tx1"/>
                </a:solidFill>
              </a:rPr>
              <a:t>opakowanie)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Oznaczenie</a:t>
            </a:r>
            <a:r>
              <a:rPr lang="pl-PL" dirty="0">
                <a:solidFill>
                  <a:schemeClr val="tx1"/>
                </a:solidFill>
              </a:rPr>
              <a:t>, czy produkt został przygotowany na indywidualne zamówienie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828000" y="1260000"/>
            <a:ext cx="8072384" cy="369332"/>
            <a:chOff x="395536" y="1177210"/>
            <a:chExt cx="8072384" cy="369332"/>
          </a:xfrm>
        </p:grpSpPr>
        <p:sp>
          <p:nvSpPr>
            <p:cNvPr id="9" name="Prostokąt 8"/>
            <p:cNvSpPr/>
            <p:nvPr/>
          </p:nvSpPr>
          <p:spPr>
            <a:xfrm>
              <a:off x="395536" y="1177210"/>
              <a:ext cx="80723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800" dirty="0" smtClean="0">
                  <a:latin typeface="+mn-lt"/>
                </a:rPr>
                <a:t>W </a:t>
              </a:r>
              <a:r>
                <a:rPr lang="pl-PL" sz="1800" dirty="0">
                  <a:latin typeface="+mn-lt"/>
                </a:rPr>
                <a:t>celu dodania nowego produktu do listy, należy wybrać przycisk </a:t>
              </a:r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8224" y="1189031"/>
              <a:ext cx="1267002" cy="247685"/>
            </a:xfrm>
            <a:prstGeom prst="rect">
              <a:avLst/>
            </a:prstGeom>
          </p:spPr>
        </p:pic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68401"/>
            <a:ext cx="5400000" cy="234018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1038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155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Dodawanie produktów </a:t>
            </a:r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handlowych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Objaśnienie liniowe 1 (kreska) 11"/>
          <p:cNvSpPr/>
          <p:nvPr/>
        </p:nvSpPr>
        <p:spPr>
          <a:xfrm>
            <a:off x="6098579" y="1531834"/>
            <a:ext cx="2625334" cy="601022"/>
          </a:xfrm>
          <a:prstGeom prst="accentCallout1">
            <a:avLst>
              <a:gd name="adj1" fmla="val 25159"/>
              <a:gd name="adj2" fmla="val 525"/>
              <a:gd name="adj3" fmla="val 25487"/>
              <a:gd name="adj4" fmla="val -104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Należy zatwierdzić podsumowanie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3" name="Objaśnienie liniowe 1 (kreska) 12"/>
          <p:cNvSpPr/>
          <p:nvPr/>
        </p:nvSpPr>
        <p:spPr>
          <a:xfrm>
            <a:off x="6098579" y="3068960"/>
            <a:ext cx="3045421" cy="3186203"/>
          </a:xfrm>
          <a:prstGeom prst="accentCallout1">
            <a:avLst>
              <a:gd name="adj1" fmla="val 49390"/>
              <a:gd name="adj2" fmla="val -1984"/>
              <a:gd name="adj3" fmla="val 49251"/>
              <a:gd name="adj4" fmla="val -133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Produkt zostaje dopisany do listy produktów handlowych.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Dostępne funkcje</a:t>
            </a:r>
            <a:r>
              <a:rPr lang="pl-PL" dirty="0">
                <a:solidFill>
                  <a:schemeClr val="tx1"/>
                </a:solidFill>
              </a:rPr>
              <a:t>: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- </a:t>
            </a:r>
            <a:r>
              <a:rPr lang="pl-PL" b="1" dirty="0" smtClean="0">
                <a:solidFill>
                  <a:schemeClr val="tx1"/>
                </a:solidFill>
              </a:rPr>
              <a:t>Edytuj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- </a:t>
            </a:r>
            <a:r>
              <a:rPr lang="pl-PL" dirty="0" smtClean="0">
                <a:solidFill>
                  <a:schemeClr val="tx1"/>
                </a:solidFill>
              </a:rPr>
              <a:t>umożliwia poprawienie </a:t>
            </a:r>
            <a:r>
              <a:rPr lang="pl-PL" dirty="0">
                <a:solidFill>
                  <a:schemeClr val="tx1"/>
                </a:solidFill>
              </a:rPr>
              <a:t>wprowadzonych danych </a:t>
            </a:r>
            <a:r>
              <a:rPr lang="pl-PL" dirty="0" smtClean="0">
                <a:solidFill>
                  <a:schemeClr val="tx1"/>
                </a:solidFill>
              </a:rPr>
              <a:t>produktu (np. oznaczenie produktu jako pozycja historyczna). 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- </a:t>
            </a:r>
            <a:r>
              <a:rPr lang="pl-PL" b="1" dirty="0" smtClean="0">
                <a:solidFill>
                  <a:schemeClr val="tx1"/>
                </a:solidFill>
              </a:rPr>
              <a:t>Usuń</a:t>
            </a:r>
            <a:r>
              <a:rPr lang="pl-PL" dirty="0" smtClean="0">
                <a:solidFill>
                  <a:schemeClr val="tx1"/>
                </a:solidFill>
              </a:rPr>
              <a:t> – usunięcie </a:t>
            </a:r>
            <a:r>
              <a:rPr lang="pl-PL" dirty="0">
                <a:solidFill>
                  <a:schemeClr val="tx1"/>
                </a:solidFill>
              </a:rPr>
              <a:t>produktu. </a:t>
            </a:r>
          </a:p>
          <a:p>
            <a:r>
              <a:rPr lang="pl-PL" dirty="0">
                <a:solidFill>
                  <a:srgbClr val="FF0000"/>
                </a:solidFill>
              </a:rPr>
              <a:t>Uwaga! </a:t>
            </a:r>
          </a:p>
          <a:p>
            <a:r>
              <a:rPr lang="pl-PL" dirty="0">
                <a:solidFill>
                  <a:srgbClr val="FF0000"/>
                </a:solidFill>
              </a:rPr>
              <a:t>Usunąć można jedynie produkty, które nie znajdują się w zatwierdzonych zestawach.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04384"/>
            <a:ext cx="5400000" cy="162056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645024"/>
            <a:ext cx="5400000" cy="186206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11819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156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Dodawanie zestawu produktów handlowych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28000" y="1260000"/>
            <a:ext cx="792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 wprowadzeniu produktów </a:t>
            </a:r>
            <a:r>
              <a:rPr lang="pl-PL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handlowych, 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należy przystąpić do przygotowania zestawów handlowych grupujących wybrane </a:t>
            </a:r>
            <a:r>
              <a:rPr lang="pl-PL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produkty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0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Zestaw 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tworzony </a:t>
            </a:r>
            <a:r>
              <a:rPr lang="pl-PL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jest 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jako podzbiór słownika produktów handlowych, ograniczony dodatkowo </a:t>
            </a:r>
            <a:r>
              <a:rPr lang="pl-PL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rokiem i 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rodzajem </a:t>
            </a:r>
            <a:r>
              <a:rPr lang="pl-PL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zaopatrzenia.</a:t>
            </a:r>
          </a:p>
          <a:p>
            <a:pPr algn="just">
              <a:spcAft>
                <a:spcPts val="0"/>
              </a:spcAft>
            </a:pPr>
            <a:r>
              <a:rPr lang="pl-PL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Zestawy wykorzystywane są następnie w aplikacji konkursowej do określenia oferowanego asortymentu w danym miejscu udzielania świadczeń.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35" y="3609032"/>
            <a:ext cx="6120000" cy="221347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4" name="Objaśnienie liniowe 1 (kreska) 13"/>
          <p:cNvSpPr/>
          <p:nvPr/>
        </p:nvSpPr>
        <p:spPr>
          <a:xfrm>
            <a:off x="6702397" y="4007446"/>
            <a:ext cx="2625334" cy="1293761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Opcja 	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umożliwia wprowadzenie nowego zestawu obowiązującego w danym roku.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122" y="3999806"/>
            <a:ext cx="1200318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157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Dodawanie zestawu produktów handlowych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Objaśnienie liniowe 1 (kreska) 13"/>
          <p:cNvSpPr/>
          <p:nvPr/>
        </p:nvSpPr>
        <p:spPr>
          <a:xfrm>
            <a:off x="6916798" y="1340769"/>
            <a:ext cx="2124430" cy="1728191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>
                <a:solidFill>
                  <a:schemeClr val="tx1"/>
                </a:solidFill>
              </a:rPr>
              <a:t>W oknie </a:t>
            </a:r>
            <a:r>
              <a:rPr lang="pl-PL" sz="1800" i="1" dirty="0">
                <a:solidFill>
                  <a:schemeClr val="tx1"/>
                </a:solidFill>
              </a:rPr>
              <a:t>Dodawanie zestawu produktów</a:t>
            </a:r>
            <a:r>
              <a:rPr lang="pl-PL" sz="1800" dirty="0">
                <a:solidFill>
                  <a:schemeClr val="tx1"/>
                </a:solidFill>
              </a:rPr>
              <a:t> należy określić:</a:t>
            </a:r>
          </a:p>
          <a:p>
            <a:r>
              <a:rPr lang="pl-PL" sz="1800" dirty="0" smtClean="0">
                <a:solidFill>
                  <a:schemeClr val="tx1"/>
                </a:solidFill>
              </a:rPr>
              <a:t>- nazwę zestawu</a:t>
            </a:r>
          </a:p>
          <a:p>
            <a:r>
              <a:rPr lang="pl-PL" sz="1800" dirty="0" smtClean="0">
                <a:solidFill>
                  <a:schemeClr val="tx1"/>
                </a:solidFill>
              </a:rPr>
              <a:t>- rok</a:t>
            </a:r>
            <a:endParaRPr lang="pl-PL" sz="1800" dirty="0">
              <a:solidFill>
                <a:schemeClr val="tx1"/>
              </a:solidFill>
            </a:endParaRPr>
          </a:p>
          <a:p>
            <a:r>
              <a:rPr lang="pl-PL" sz="1800" dirty="0" smtClean="0">
                <a:solidFill>
                  <a:schemeClr val="tx1"/>
                </a:solidFill>
              </a:rPr>
              <a:t>- rodzaj zaopatrzenia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29" y="1367227"/>
            <a:ext cx="5966858" cy="244827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08" y="4055699"/>
            <a:ext cx="6917901" cy="1389525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2" name="Objaśnienie liniowe 1 (kreska) 11"/>
          <p:cNvSpPr/>
          <p:nvPr/>
        </p:nvSpPr>
        <p:spPr>
          <a:xfrm>
            <a:off x="7264958" y="4055699"/>
            <a:ext cx="1781434" cy="957477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 smtClean="0">
                <a:solidFill>
                  <a:schemeClr val="tx1"/>
                </a:solidFill>
              </a:rPr>
              <a:t>A następnie zatwierdzić podsumowanie.</a:t>
            </a:r>
          </a:p>
        </p:txBody>
      </p:sp>
    </p:spTree>
    <p:extLst>
      <p:ext uri="{BB962C8B-B14F-4D97-AF65-F5344CB8AC3E}">
        <p14:creationId xmlns:p14="http://schemas.microsoft.com/office/powerpoint/2010/main" val="12532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158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Przypisanie produktów handlowych do zestawu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12" y="1215916"/>
            <a:ext cx="7200000" cy="407664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8" name="Objaśnienie liniowe 1 (kreska) 11"/>
          <p:cNvSpPr/>
          <p:nvPr/>
        </p:nvSpPr>
        <p:spPr>
          <a:xfrm>
            <a:off x="1547664" y="5415667"/>
            <a:ext cx="6552728" cy="1287115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800" dirty="0" smtClean="0">
                <a:solidFill>
                  <a:schemeClr val="tx1"/>
                </a:solidFill>
              </a:rPr>
              <a:t>Zestaw produktów handlowych zostaje dopisany do listy. Kolejnym etapem jest przypisanie do zestawu produktów handlowych. W tym celu należy wybrać opcję </a:t>
            </a:r>
            <a:r>
              <a:rPr lang="pl-PL" sz="1800" b="1" dirty="0" smtClean="0">
                <a:solidFill>
                  <a:schemeClr val="tx1"/>
                </a:solidFill>
              </a:rPr>
              <a:t>produkty</a:t>
            </a:r>
            <a:r>
              <a:rPr lang="pl-PL" sz="1800" dirty="0" smtClean="0">
                <a:solidFill>
                  <a:schemeClr val="tx1"/>
                </a:solidFill>
              </a:rPr>
              <a:t> z kolumny </a:t>
            </a:r>
            <a:r>
              <a:rPr lang="pl-PL" sz="1800" i="1" dirty="0" smtClean="0">
                <a:solidFill>
                  <a:schemeClr val="tx1"/>
                </a:solidFill>
              </a:rPr>
              <a:t>Operacje</a:t>
            </a:r>
            <a:r>
              <a:rPr lang="pl-PL" sz="1800" dirty="0" smtClean="0">
                <a:solidFill>
                  <a:schemeClr val="tx1"/>
                </a:solidFill>
              </a:rPr>
              <a:t>.</a:t>
            </a:r>
            <a:endParaRPr 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159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Przypisanie produktów handlowych do zestawu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7" name="Grupa 6"/>
          <p:cNvGrpSpPr>
            <a:grpSpLocks noChangeAspect="1"/>
          </p:cNvGrpSpPr>
          <p:nvPr/>
        </p:nvGrpSpPr>
        <p:grpSpPr>
          <a:xfrm>
            <a:off x="1080012" y="1620000"/>
            <a:ext cx="7200000" cy="2931318"/>
            <a:chOff x="852313" y="1665857"/>
            <a:chExt cx="6480000" cy="2638186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2313" y="1665857"/>
              <a:ext cx="6480000" cy="2638186"/>
            </a:xfrm>
            <a:prstGeom prst="rect">
              <a:avLst/>
            </a:prstGeom>
            <a:ln>
              <a:solidFill>
                <a:schemeClr val="tx1"/>
              </a:solidFill>
              <a:prstDash val="dashDot"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6588264" y="2812923"/>
              <a:ext cx="720000" cy="13320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pl-PL" dirty="0"/>
            </a:p>
          </p:txBody>
        </p:sp>
      </p:grpSp>
      <p:sp>
        <p:nvSpPr>
          <p:cNvPr id="13" name="Objaśnienie liniowe 1 (kreska) 11"/>
          <p:cNvSpPr/>
          <p:nvPr/>
        </p:nvSpPr>
        <p:spPr>
          <a:xfrm>
            <a:off x="1475656" y="4737454"/>
            <a:ext cx="6912768" cy="1080121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>
                <a:solidFill>
                  <a:schemeClr val="tx1"/>
                </a:solidFill>
              </a:rPr>
              <a:t>Aby przypisać </a:t>
            </a:r>
            <a:r>
              <a:rPr lang="pl-PL" sz="2000" dirty="0" smtClean="0">
                <a:solidFill>
                  <a:schemeClr val="tx1"/>
                </a:solidFill>
              </a:rPr>
              <a:t>pojedyncze produkty </a:t>
            </a:r>
            <a:r>
              <a:rPr lang="pl-PL" sz="2000" dirty="0">
                <a:solidFill>
                  <a:schemeClr val="tx1"/>
                </a:solidFill>
              </a:rPr>
              <a:t>do </a:t>
            </a:r>
            <a:r>
              <a:rPr lang="pl-PL" sz="2000" dirty="0" smtClean="0">
                <a:solidFill>
                  <a:schemeClr val="tx1"/>
                </a:solidFill>
              </a:rPr>
              <a:t>zestawu, </a:t>
            </a:r>
            <a:r>
              <a:rPr lang="pl-PL" sz="2000" dirty="0">
                <a:solidFill>
                  <a:schemeClr val="tx1"/>
                </a:solidFill>
              </a:rPr>
              <a:t>należy zaznaczyć „kwadrat” w kolumnie </a:t>
            </a:r>
            <a:r>
              <a:rPr lang="pl-PL" sz="2000" i="1" dirty="0" smtClean="0">
                <a:solidFill>
                  <a:schemeClr val="tx1"/>
                </a:solidFill>
              </a:rPr>
              <a:t>W </a:t>
            </a:r>
            <a:r>
              <a:rPr lang="pl-PL" sz="2000" i="1" dirty="0">
                <a:solidFill>
                  <a:schemeClr val="tx1"/>
                </a:solidFill>
              </a:rPr>
              <a:t>zestawie </a:t>
            </a:r>
            <a:r>
              <a:rPr lang="pl-PL" sz="2000" dirty="0">
                <a:solidFill>
                  <a:schemeClr val="tx1"/>
                </a:solidFill>
              </a:rPr>
              <a:t>dla konkretnego </a:t>
            </a:r>
            <a:r>
              <a:rPr lang="pl-PL" sz="2000" dirty="0" smtClean="0">
                <a:solidFill>
                  <a:schemeClr val="tx1"/>
                </a:solidFill>
              </a:rPr>
              <a:t>produktu. </a:t>
            </a:r>
          </a:p>
        </p:txBody>
      </p:sp>
    </p:spTree>
    <p:extLst>
      <p:ext uri="{BB962C8B-B14F-4D97-AF65-F5344CB8AC3E}">
        <p14:creationId xmlns:p14="http://schemas.microsoft.com/office/powerpoint/2010/main" val="41983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Na stronie logowania do Portalu </a:t>
            </a:r>
            <a:r>
              <a:rPr lang="pl-PL" sz="2000" dirty="0">
                <a:latin typeface="+mn-lt"/>
              </a:rPr>
              <a:t>SZOI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https</a:t>
            </a:r>
            <a:r>
              <a:rPr lang="pl-PL" sz="2000" dirty="0">
                <a:latin typeface="+mn-lt"/>
              </a:rPr>
              <a:t>://sds.nfz-olsztyn.pl/ap-mzwi</a:t>
            </a:r>
            <a:r>
              <a:rPr lang="pl-PL" sz="2000" dirty="0" smtClean="0">
                <a:latin typeface="+mn-lt"/>
              </a:rPr>
              <a:t>/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należy wybrać link: </a:t>
            </a:r>
            <a:r>
              <a:rPr lang="pl-PL" sz="2000" u="sng" dirty="0" smtClean="0">
                <a:solidFill>
                  <a:schemeClr val="tx2"/>
                </a:solidFill>
                <a:latin typeface="+mn-lt"/>
              </a:rPr>
              <a:t>rejestracja nowego konta</a:t>
            </a:r>
          </a:p>
          <a:p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265375"/>
            <a:ext cx="6895864" cy="4110298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4788024" y="5880763"/>
            <a:ext cx="2160240" cy="4146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3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160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Przypisanie wszystkich produktów handlowych do zestawu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12" y="1620000"/>
            <a:ext cx="7200000" cy="293131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9" name="pole tekstowe 8"/>
          <p:cNvSpPr txBox="1"/>
          <p:nvPr/>
        </p:nvSpPr>
        <p:spPr>
          <a:xfrm>
            <a:off x="6084168" y="1916832"/>
            <a:ext cx="1119040" cy="23519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5127" name="Obraz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72034"/>
            <a:ext cx="1414267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aśnienie liniowe 1 (kreska) 11"/>
          <p:cNvSpPr/>
          <p:nvPr/>
        </p:nvSpPr>
        <p:spPr>
          <a:xfrm>
            <a:off x="1691680" y="4648633"/>
            <a:ext cx="6120680" cy="1287115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000" dirty="0">
                <a:solidFill>
                  <a:schemeClr val="tx1"/>
                </a:solidFill>
              </a:rPr>
              <a:t>System umożliwia przypisanie wszystkich produktów do zestawu za jednym </a:t>
            </a:r>
            <a:r>
              <a:rPr lang="pl-PL" sz="2000" dirty="0" smtClean="0">
                <a:solidFill>
                  <a:schemeClr val="tx1"/>
                </a:solidFill>
              </a:rPr>
              <a:t>razem. Aby </a:t>
            </a:r>
            <a:r>
              <a:rPr lang="pl-PL" sz="2000" dirty="0">
                <a:solidFill>
                  <a:schemeClr val="tx1"/>
                </a:solidFill>
              </a:rPr>
              <a:t>to zrobić należy skorzystać </a:t>
            </a: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z </a:t>
            </a:r>
            <a:r>
              <a:rPr lang="pl-PL" sz="2000" dirty="0">
                <a:solidFill>
                  <a:schemeClr val="tx1"/>
                </a:solidFill>
              </a:rPr>
              <a:t>opcji  </a:t>
            </a:r>
          </a:p>
        </p:txBody>
      </p:sp>
    </p:spTree>
    <p:extLst>
      <p:ext uri="{BB962C8B-B14F-4D97-AF65-F5344CB8AC3E}">
        <p14:creationId xmlns:p14="http://schemas.microsoft.com/office/powerpoint/2010/main" val="23834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161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Przypisanie wszystkich produktów handlowych do zestawu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99" y="1646496"/>
            <a:ext cx="5760000" cy="1603493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0" name="Objaśnienie liniowe 1 (kreska) 9"/>
          <p:cNvSpPr/>
          <p:nvPr/>
        </p:nvSpPr>
        <p:spPr>
          <a:xfrm>
            <a:off x="6444208" y="2968514"/>
            <a:ext cx="2376264" cy="1703470"/>
          </a:xfrm>
          <a:prstGeom prst="accentCallout1">
            <a:avLst>
              <a:gd name="adj1" fmla="val 25159"/>
              <a:gd name="adj2" fmla="val 525"/>
              <a:gd name="adj3" fmla="val 25281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chemeClr val="tx1"/>
                </a:solidFill>
              </a:rPr>
              <a:t>Po zatwierdzeniu </a:t>
            </a:r>
            <a:r>
              <a:rPr lang="pl-PL" sz="2000" dirty="0">
                <a:solidFill>
                  <a:schemeClr val="tx1"/>
                </a:solidFill>
              </a:rPr>
              <a:t>wszystkie produkty, jakie znajdują się na liście zostaną dodane do </a:t>
            </a:r>
            <a:r>
              <a:rPr lang="pl-PL" sz="2000" dirty="0" smtClean="0">
                <a:solidFill>
                  <a:schemeClr val="tx1"/>
                </a:solidFill>
              </a:rPr>
              <a:t>zestawu. 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99" y="3573016"/>
            <a:ext cx="5760000" cy="2294134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35392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162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Zestawy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produktów handlowych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21" y="1714598"/>
            <a:ext cx="7200000" cy="264818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3" name="Objaśnienie liniowe 1 (kreska) 11"/>
          <p:cNvSpPr/>
          <p:nvPr/>
        </p:nvSpPr>
        <p:spPr>
          <a:xfrm>
            <a:off x="2555776" y="4509120"/>
            <a:ext cx="4536504" cy="1287115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000" dirty="0" smtClean="0">
                <a:solidFill>
                  <a:schemeClr val="tx1"/>
                </a:solidFill>
              </a:rPr>
              <a:t>Ostatnim etapem obsługi wniosku przed jego wyeksportowaniem do aplikacji konkursowej jest jego zatwierdzenie. 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163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Zatwierdzenie zestawu produktów handlowych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56330"/>
            <a:ext cx="5760000" cy="1400513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46600"/>
            <a:ext cx="5760000" cy="1928213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9" name="Objaśnienie liniowe 1 (kreska) 8"/>
          <p:cNvSpPr/>
          <p:nvPr/>
        </p:nvSpPr>
        <p:spPr>
          <a:xfrm>
            <a:off x="6444208" y="2708919"/>
            <a:ext cx="2505864" cy="2592289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 smtClean="0">
                <a:solidFill>
                  <a:schemeClr val="tx1"/>
                </a:solidFill>
              </a:rPr>
              <a:t>Status zestawu zostanie zmieniony na </a:t>
            </a:r>
            <a:r>
              <a:rPr lang="pl-PL" sz="1800" b="1" dirty="0" smtClean="0">
                <a:solidFill>
                  <a:schemeClr val="tx1"/>
                </a:solidFill>
              </a:rPr>
              <a:t>zatwierdzony</a:t>
            </a:r>
            <a:r>
              <a:rPr lang="pl-PL" sz="18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pl-PL" sz="1800" b="1" dirty="0" smtClean="0">
                <a:solidFill>
                  <a:srgbClr val="FF0000"/>
                </a:solidFill>
              </a:rPr>
              <a:t>Operacja </a:t>
            </a:r>
            <a:r>
              <a:rPr lang="pl-PL" sz="1800" b="1" dirty="0">
                <a:solidFill>
                  <a:srgbClr val="FF0000"/>
                </a:solidFill>
              </a:rPr>
              <a:t>zatwierdzenia jest nieodwracalna. Lista produktów w zatwierdzonym zestawie nie będzie mogła być już edytowana.</a:t>
            </a:r>
            <a:endParaRPr lang="pl-PL" sz="1800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355977" y="4725144"/>
            <a:ext cx="720080" cy="50405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92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164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Kopiowanie zestawu produktów handlowych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86892"/>
            <a:ext cx="7200000" cy="241026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3" name="Objaśnienie liniowe 1 (kreska) 11"/>
          <p:cNvSpPr/>
          <p:nvPr/>
        </p:nvSpPr>
        <p:spPr>
          <a:xfrm>
            <a:off x="539552" y="3730777"/>
            <a:ext cx="8208912" cy="2938583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800" dirty="0">
                <a:solidFill>
                  <a:schemeClr val="tx1"/>
                </a:solidFill>
              </a:rPr>
              <a:t>Opcja </a:t>
            </a:r>
            <a:r>
              <a:rPr lang="pl-PL" sz="1800" b="1" dirty="0">
                <a:solidFill>
                  <a:schemeClr val="tx1"/>
                </a:solidFill>
              </a:rPr>
              <a:t>Kopiuj</a:t>
            </a:r>
            <a:r>
              <a:rPr lang="pl-PL" sz="1800" dirty="0">
                <a:solidFill>
                  <a:schemeClr val="tx1"/>
                </a:solidFill>
              </a:rPr>
              <a:t> pozwala na skopiowanie wybranego zestawu. Funkcja ta może być wykorzystana </a:t>
            </a:r>
            <a:r>
              <a:rPr lang="pl-PL" sz="1800" dirty="0" smtClean="0">
                <a:solidFill>
                  <a:schemeClr val="tx1"/>
                </a:solidFill>
              </a:rPr>
              <a:t>w </a:t>
            </a:r>
            <a:r>
              <a:rPr lang="pl-PL" sz="1800" dirty="0">
                <a:solidFill>
                  <a:schemeClr val="tx1"/>
                </a:solidFill>
              </a:rPr>
              <a:t>przypadku, gdy istnieje konieczność modyfikacji danych </a:t>
            </a:r>
            <a:r>
              <a:rPr lang="pl-PL" sz="1800" dirty="0" smtClean="0">
                <a:solidFill>
                  <a:schemeClr val="tx1"/>
                </a:solidFill>
              </a:rPr>
              <a:t/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w </a:t>
            </a:r>
            <a:r>
              <a:rPr lang="pl-PL" sz="1800" dirty="0">
                <a:solidFill>
                  <a:schemeClr val="tx1"/>
                </a:solidFill>
              </a:rPr>
              <a:t>zatwierdzonym zestawie. </a:t>
            </a:r>
          </a:p>
          <a:p>
            <a:pPr algn="just"/>
            <a:r>
              <a:rPr lang="pl-PL" sz="1800" dirty="0">
                <a:solidFill>
                  <a:schemeClr val="tx1"/>
                </a:solidFill>
              </a:rPr>
              <a:t>Po użyciu funkcji </a:t>
            </a:r>
            <a:r>
              <a:rPr lang="pl-PL" sz="1800" b="1" dirty="0">
                <a:solidFill>
                  <a:schemeClr val="tx1"/>
                </a:solidFill>
              </a:rPr>
              <a:t>Kopiuj</a:t>
            </a:r>
            <a:r>
              <a:rPr lang="pl-PL" sz="1800" dirty="0">
                <a:solidFill>
                  <a:schemeClr val="tx1"/>
                </a:solidFill>
              </a:rPr>
              <a:t> wyświetlone zostanie okno, w którym należy podać </a:t>
            </a:r>
            <a:r>
              <a:rPr lang="pl-PL" sz="1800" b="1" dirty="0">
                <a:solidFill>
                  <a:schemeClr val="tx1"/>
                </a:solidFill>
              </a:rPr>
              <a:t>Nazwę</a:t>
            </a:r>
            <a:r>
              <a:rPr lang="pl-PL" sz="1800" dirty="0">
                <a:solidFill>
                  <a:schemeClr val="tx1"/>
                </a:solidFill>
              </a:rPr>
              <a:t> oraz </a:t>
            </a:r>
            <a:r>
              <a:rPr lang="pl-PL" sz="1800" b="1" dirty="0">
                <a:solidFill>
                  <a:schemeClr val="tx1"/>
                </a:solidFill>
              </a:rPr>
              <a:t>Rok</a:t>
            </a:r>
            <a:r>
              <a:rPr lang="pl-PL" sz="1800" dirty="0">
                <a:solidFill>
                  <a:schemeClr val="tx1"/>
                </a:solidFill>
              </a:rPr>
              <a:t> obowiązywania dla kopiowanego zestawu. </a:t>
            </a:r>
          </a:p>
          <a:p>
            <a:pPr algn="just"/>
            <a:r>
              <a:rPr lang="pl-PL" sz="1800" dirty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pl-PL" sz="1800" dirty="0">
                <a:solidFill>
                  <a:schemeClr val="tx1"/>
                </a:solidFill>
              </a:rPr>
              <a:t>Skopiowany zestaw będzie posiadał status </a:t>
            </a:r>
            <a:r>
              <a:rPr lang="pl-PL" sz="1800" i="1" dirty="0">
                <a:solidFill>
                  <a:schemeClr val="tx1"/>
                </a:solidFill>
              </a:rPr>
              <a:t>Wprowadzony</a:t>
            </a:r>
            <a:r>
              <a:rPr lang="pl-PL" sz="1800" b="1" dirty="0">
                <a:solidFill>
                  <a:schemeClr val="tx1"/>
                </a:solidFill>
              </a:rPr>
              <a:t> </a:t>
            </a:r>
            <a:r>
              <a:rPr lang="pl-PL" sz="1800" dirty="0">
                <a:solidFill>
                  <a:schemeClr val="tx1"/>
                </a:solidFill>
              </a:rPr>
              <a:t>i będzie zawierał wszystkie </a:t>
            </a:r>
            <a:r>
              <a:rPr lang="pl-PL" sz="1800" dirty="0" smtClean="0">
                <a:solidFill>
                  <a:schemeClr val="tx1"/>
                </a:solidFill>
              </a:rPr>
              <a:t>produkty z </a:t>
            </a:r>
            <a:r>
              <a:rPr lang="pl-PL" sz="1800" dirty="0">
                <a:solidFill>
                  <a:schemeClr val="tx1"/>
                </a:solidFill>
              </a:rPr>
              <a:t>zestawu źródłowego. Na takim zestawie można wykonywać modyfikacje.</a:t>
            </a:r>
          </a:p>
        </p:txBody>
      </p:sp>
    </p:spTree>
    <p:extLst>
      <p:ext uri="{BB962C8B-B14F-4D97-AF65-F5344CB8AC3E}">
        <p14:creationId xmlns:p14="http://schemas.microsoft.com/office/powerpoint/2010/main" val="40078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165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Export pliku z zestawami produktów handlowych do NFZ-KO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24448" y="4308837"/>
            <a:ext cx="8311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dirty="0">
                <a:latin typeface="+mj-lt"/>
              </a:rPr>
              <a:t>W przypadku przygotowywania wniosku w rodzaju zapatrzenie w wyroby medyczne będące przedmiotami ortopedycznymi i środkami pomocniczymi konieczne jest zaimportowanie do programu NFZ-KO zestawów produktów handlowych. Bez wczytania produktów handlowych nie będzie możliwe przygotowanie </a:t>
            </a:r>
            <a:r>
              <a:rPr lang="pl-PL" sz="2000" dirty="0" smtClean="0">
                <a:latin typeface="+mj-lt"/>
              </a:rPr>
              <a:t>oferty / dokumentacji aktualizacyjnej. </a:t>
            </a:r>
            <a:endParaRPr lang="pl-PL" sz="2000" dirty="0">
              <a:latin typeface="+mj-lt"/>
            </a:endParaRPr>
          </a:p>
          <a:p>
            <a:pPr algn="just">
              <a:spcAft>
                <a:spcPts val="0"/>
              </a:spcAft>
            </a:pPr>
            <a:endParaRPr lang="pl-PL" sz="20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24854"/>
            <a:ext cx="7200000" cy="2415483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3131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166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Export pliku z zestawami produktów handlowych do NFZ-KO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28000" y="126000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800" dirty="0">
                <a:latin typeface="+mj-lt"/>
              </a:rPr>
              <a:t>W oknie </a:t>
            </a:r>
            <a:r>
              <a:rPr lang="pl-PL" sz="1800" b="1" i="1" dirty="0">
                <a:latin typeface="+mj-lt"/>
              </a:rPr>
              <a:t>Zestawy produktów handlowych</a:t>
            </a:r>
            <a:r>
              <a:rPr lang="pl-PL" sz="1800" dirty="0">
                <a:latin typeface="+mj-lt"/>
              </a:rPr>
              <a:t> dostępna jest opcja</a:t>
            </a:r>
            <a:endParaRPr lang="pl-PL" sz="1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l-PL" sz="12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18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Pozwala ona </a:t>
            </a:r>
            <a:r>
              <a:rPr lang="pl-PL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 wyeksportowanie zestawów do pliku (plik *.</a:t>
            </a:r>
            <a:r>
              <a:rPr lang="pl-PL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ofz</a:t>
            </a:r>
            <a:r>
              <a:rPr lang="pl-PL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), który następnie jest importowany do aplikacji konkursowej. </a:t>
            </a:r>
            <a:endParaRPr lang="pl-PL" sz="18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18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Opcja </a:t>
            </a:r>
            <a:r>
              <a:rPr lang="pl-PL" sz="1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Export pliku dla NFZ-KO</a:t>
            </a:r>
            <a:r>
              <a:rPr lang="pl-PL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jest dostępna gdy:</a:t>
            </a:r>
          </a:p>
          <a:p>
            <a:pPr algn="just">
              <a:spcAft>
                <a:spcPts val="0"/>
              </a:spcAft>
            </a:pPr>
            <a:r>
              <a:rPr lang="pl-PL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utworzony zostanie zestaw produktów handlowych na bieżący lub kolejny rok, </a:t>
            </a:r>
          </a:p>
          <a:p>
            <a:pPr algn="just">
              <a:spcAft>
                <a:spcPts val="0"/>
              </a:spcAft>
            </a:pPr>
            <a:r>
              <a:rPr lang="pl-PL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utworzony zestaw produktów jest aktywny i posiada status „zatwierdzony” 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848940" y="3519663"/>
            <a:ext cx="7200000" cy="2415483"/>
            <a:chOff x="848940" y="3519663"/>
            <a:chExt cx="7200000" cy="2415483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8940" y="3519663"/>
              <a:ext cx="7200000" cy="2415483"/>
            </a:xfrm>
            <a:prstGeom prst="rect">
              <a:avLst/>
            </a:prstGeom>
            <a:ln>
              <a:solidFill>
                <a:schemeClr val="tx1"/>
              </a:solidFill>
              <a:prstDash val="dashDot"/>
            </a:ln>
          </p:spPr>
        </p:pic>
        <p:sp>
          <p:nvSpPr>
            <p:cNvPr id="12" name="pole tekstowe 11"/>
            <p:cNvSpPr txBox="1"/>
            <p:nvPr/>
          </p:nvSpPr>
          <p:spPr>
            <a:xfrm>
              <a:off x="6788534" y="3861048"/>
              <a:ext cx="1226530" cy="2880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pl-PL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77362"/>
            <a:ext cx="1731752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2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762247"/>
            <a:ext cx="5998257" cy="175922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167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Export pliku z zestawami produktów handlowych do NFZ-KO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580112" y="5733256"/>
            <a:ext cx="648072" cy="23292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1215916"/>
            <a:ext cx="6771339" cy="152024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894078"/>
            <a:ext cx="5857736" cy="170903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4" name="Objaśnienie liniowe 1 (kreska) 13"/>
          <p:cNvSpPr/>
          <p:nvPr/>
        </p:nvSpPr>
        <p:spPr>
          <a:xfrm>
            <a:off x="133351" y="4879338"/>
            <a:ext cx="2494432" cy="1525048"/>
          </a:xfrm>
          <a:prstGeom prst="accentCallout1">
            <a:avLst>
              <a:gd name="adj1" fmla="val 15696"/>
              <a:gd name="adj2" fmla="val 104153"/>
              <a:gd name="adj3" fmla="val 17302"/>
              <a:gd name="adj4" fmla="val 1146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2000" dirty="0" smtClean="0">
                <a:solidFill>
                  <a:schemeClr val="tx1"/>
                </a:solidFill>
              </a:rPr>
              <a:t>Należy pobrać, zapisać utworzony plik, a następnie zaimportować do aplikacji konkursowej.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168</a:t>
            </a:fld>
            <a:endParaRPr lang="pl-PL" dirty="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043608" y="2254589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Jednostka organizacyjna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521480" y="1566563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Zakład leczniczy (przedsiębiorstwo)</a:t>
            </a: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1043608" y="2642618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Komórka organizacyjna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>
            <a:off x="1043608" y="3689457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Miejsce udzielania świadczeń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619672" y="1910655"/>
            <a:ext cx="180020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Lokalizacja</a:t>
            </a: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4282387" y="2642618"/>
            <a:ext cx="180020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Profil komórki org.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1803973" y="3028572"/>
            <a:ext cx="2034296" cy="4286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komórki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>
            <a:off x="4860032" y="3029954"/>
            <a:ext cx="2034296" cy="4286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</a:t>
            </a:r>
            <a:b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profilu komórki org.</a:t>
            </a:r>
            <a:endParaRPr lang="pl-PL" sz="1400" dirty="0">
              <a:solidFill>
                <a:srgbClr val="000000"/>
              </a:solidFill>
            </a:endParaRPr>
          </a:p>
        </p:txBody>
      </p:sp>
      <p:cxnSp>
        <p:nvCxnSpPr>
          <p:cNvPr id="27" name="Łącznik prosty ze strzałką 26"/>
          <p:cNvCxnSpPr>
            <a:stCxn id="41" idx="3"/>
            <a:endCxn id="50" idx="1"/>
          </p:cNvCxnSpPr>
          <p:nvPr/>
        </p:nvCxnSpPr>
        <p:spPr>
          <a:xfrm>
            <a:off x="3419872" y="2764602"/>
            <a:ext cx="86251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>
            <a:stCxn id="52" idx="1"/>
            <a:endCxn id="51" idx="3"/>
          </p:cNvCxnSpPr>
          <p:nvPr/>
        </p:nvCxnSpPr>
        <p:spPr>
          <a:xfrm flipH="1" flipV="1">
            <a:off x="3838269" y="3242879"/>
            <a:ext cx="1021763" cy="138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>
            <a:stCxn id="50" idx="2"/>
          </p:cNvCxnSpPr>
          <p:nvPr/>
        </p:nvCxnSpPr>
        <p:spPr>
          <a:xfrm>
            <a:off x="5182487" y="2886586"/>
            <a:ext cx="0" cy="14198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łamany 71"/>
          <p:cNvCxnSpPr>
            <a:endCxn id="48" idx="3"/>
          </p:cNvCxnSpPr>
          <p:nvPr/>
        </p:nvCxnSpPr>
        <p:spPr>
          <a:xfrm rot="5400000">
            <a:off x="3350756" y="3526301"/>
            <a:ext cx="354256" cy="216024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12"/>
          <p:cNvSpPr>
            <a:spLocks noChangeArrowheads="1"/>
          </p:cNvSpPr>
          <p:nvPr/>
        </p:nvSpPr>
        <p:spPr bwMode="auto">
          <a:xfrm>
            <a:off x="2728970" y="4183173"/>
            <a:ext cx="162018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Zasoby sprzętowe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" name="AutoShape 12"/>
          <p:cNvSpPr>
            <a:spLocks noChangeArrowheads="1"/>
          </p:cNvSpPr>
          <p:nvPr/>
        </p:nvSpPr>
        <p:spPr bwMode="auto">
          <a:xfrm>
            <a:off x="521480" y="4183173"/>
            <a:ext cx="165618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Personel medyczny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" name="AutoShape 12"/>
          <p:cNvSpPr>
            <a:spLocks noChangeArrowheads="1"/>
          </p:cNvSpPr>
          <p:nvPr/>
        </p:nvSpPr>
        <p:spPr bwMode="auto">
          <a:xfrm>
            <a:off x="4824028" y="4183173"/>
            <a:ext cx="1584176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Środki transportu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6" name="AutoShape 12"/>
          <p:cNvSpPr>
            <a:spLocks noChangeArrowheads="1"/>
          </p:cNvSpPr>
          <p:nvPr/>
        </p:nvSpPr>
        <p:spPr bwMode="auto">
          <a:xfrm>
            <a:off x="6897230" y="4183173"/>
            <a:ext cx="1424541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Pomieszczenia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" name="AutoShape 12"/>
          <p:cNvSpPr>
            <a:spLocks noChangeArrowheads="1"/>
          </p:cNvSpPr>
          <p:nvPr/>
        </p:nvSpPr>
        <p:spPr bwMode="auto">
          <a:xfrm>
            <a:off x="521480" y="4631788"/>
            <a:ext cx="1656184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czasu pracy osoby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79" name="Łącznik prosty ze strzałką 78"/>
          <p:cNvCxnSpPr>
            <a:stCxn id="77" idx="0"/>
            <a:endCxn id="74" idx="2"/>
          </p:cNvCxnSpPr>
          <p:nvPr/>
        </p:nvCxnSpPr>
        <p:spPr>
          <a:xfrm flipV="1">
            <a:off x="1349572" y="4427141"/>
            <a:ext cx="0" cy="20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utoShape 12"/>
          <p:cNvSpPr>
            <a:spLocks noChangeArrowheads="1"/>
          </p:cNvSpPr>
          <p:nvPr/>
        </p:nvSpPr>
        <p:spPr bwMode="auto">
          <a:xfrm>
            <a:off x="2708413" y="4627073"/>
            <a:ext cx="1656184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Dostępność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" name="AutoShape 12"/>
          <p:cNvSpPr>
            <a:spLocks noChangeArrowheads="1"/>
          </p:cNvSpPr>
          <p:nvPr/>
        </p:nvSpPr>
        <p:spPr bwMode="auto">
          <a:xfrm>
            <a:off x="4824028" y="4631788"/>
            <a:ext cx="1584176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Dostępność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85" name="Łącznik łamany 84"/>
          <p:cNvCxnSpPr>
            <a:stCxn id="73" idx="0"/>
            <a:endCxn id="48" idx="2"/>
          </p:cNvCxnSpPr>
          <p:nvPr/>
        </p:nvCxnSpPr>
        <p:spPr>
          <a:xfrm rot="16200000" flipV="1">
            <a:off x="2760526" y="3404639"/>
            <a:ext cx="249748" cy="13073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Łącznik łamany 86"/>
          <p:cNvCxnSpPr>
            <a:stCxn id="74" idx="0"/>
            <a:endCxn id="48" idx="2"/>
          </p:cNvCxnSpPr>
          <p:nvPr/>
        </p:nvCxnSpPr>
        <p:spPr>
          <a:xfrm rot="5400000" flipH="1" flipV="1">
            <a:off x="1665782" y="3617215"/>
            <a:ext cx="249748" cy="8821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Łącznik łamany 88"/>
          <p:cNvCxnSpPr>
            <a:stCxn id="75" idx="0"/>
            <a:endCxn id="48" idx="2"/>
          </p:cNvCxnSpPr>
          <p:nvPr/>
        </p:nvCxnSpPr>
        <p:spPr>
          <a:xfrm rot="16200000" flipV="1">
            <a:off x="3799054" y="2366111"/>
            <a:ext cx="249748" cy="33843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łamany 90"/>
          <p:cNvCxnSpPr>
            <a:stCxn id="76" idx="0"/>
            <a:endCxn id="48" idx="2"/>
          </p:cNvCxnSpPr>
          <p:nvPr/>
        </p:nvCxnSpPr>
        <p:spPr>
          <a:xfrm rot="16200000" flipV="1">
            <a:off x="4795747" y="1369418"/>
            <a:ext cx="249748" cy="53777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ze strzałką 92"/>
          <p:cNvCxnSpPr>
            <a:stCxn id="80" idx="0"/>
            <a:endCxn id="73" idx="2"/>
          </p:cNvCxnSpPr>
          <p:nvPr/>
        </p:nvCxnSpPr>
        <p:spPr>
          <a:xfrm flipV="1">
            <a:off x="3536505" y="4427141"/>
            <a:ext cx="2555" cy="199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ze strzałką 94"/>
          <p:cNvCxnSpPr>
            <a:stCxn id="81" idx="0"/>
            <a:endCxn id="75" idx="2"/>
          </p:cNvCxnSpPr>
          <p:nvPr/>
        </p:nvCxnSpPr>
        <p:spPr>
          <a:xfrm flipV="1">
            <a:off x="5616116" y="4427141"/>
            <a:ext cx="0" cy="20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utoShape 12"/>
          <p:cNvSpPr>
            <a:spLocks noChangeArrowheads="1"/>
          </p:cNvSpPr>
          <p:nvPr/>
        </p:nvSpPr>
        <p:spPr bwMode="auto">
          <a:xfrm>
            <a:off x="1043608" y="5417280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Umowy o podwykonawstwo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99" name="AutoShape 17"/>
          <p:cNvSpPr>
            <a:spLocks noChangeArrowheads="1"/>
          </p:cNvSpPr>
          <p:nvPr/>
        </p:nvSpPr>
        <p:spPr bwMode="auto">
          <a:xfrm>
            <a:off x="521480" y="1174201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Dane Podmiotu / Działalności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4" name="AutoShape 12"/>
          <p:cNvSpPr>
            <a:spLocks noChangeArrowheads="1"/>
          </p:cNvSpPr>
          <p:nvPr/>
        </p:nvSpPr>
        <p:spPr bwMode="auto">
          <a:xfrm>
            <a:off x="6275131" y="5292910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Produkty handlowe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5" name="AutoShape 12"/>
          <p:cNvSpPr>
            <a:spLocks noChangeArrowheads="1"/>
          </p:cNvSpPr>
          <p:nvPr/>
        </p:nvSpPr>
        <p:spPr bwMode="auto">
          <a:xfrm>
            <a:off x="6275131" y="5580786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Zestawy </a:t>
            </a:r>
            <a:r>
              <a:rPr lang="pl-PL" sz="1400" dirty="0" err="1">
                <a:solidFill>
                  <a:srgbClr val="000000"/>
                </a:solidFill>
                <a:latin typeface="Calibri" pitchFamily="34" charset="0"/>
              </a:rPr>
              <a:t>prod</a:t>
            </a:r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. handlowych</a:t>
            </a:r>
          </a:p>
        </p:txBody>
      </p:sp>
      <p:sp>
        <p:nvSpPr>
          <p:cNvPr id="106" name="Prostokąt 105"/>
          <p:cNvSpPr/>
          <p:nvPr/>
        </p:nvSpPr>
        <p:spPr>
          <a:xfrm>
            <a:off x="323528" y="6520259"/>
            <a:ext cx="72008" cy="77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7" name="pole tekstowe 106"/>
          <p:cNvSpPr txBox="1"/>
          <p:nvPr/>
        </p:nvSpPr>
        <p:spPr>
          <a:xfrm>
            <a:off x="461557" y="6429059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struktury</a:t>
            </a:r>
            <a:endParaRPr lang="pl-PL" sz="1000" dirty="0"/>
          </a:p>
        </p:txBody>
      </p:sp>
      <p:sp>
        <p:nvSpPr>
          <p:cNvPr id="108" name="Prostokąt 107"/>
          <p:cNvSpPr/>
          <p:nvPr/>
        </p:nvSpPr>
        <p:spPr>
          <a:xfrm>
            <a:off x="2155828" y="6514538"/>
            <a:ext cx="72008" cy="770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9" name="pole tekstowe 108"/>
          <p:cNvSpPr txBox="1"/>
          <p:nvPr/>
        </p:nvSpPr>
        <p:spPr>
          <a:xfrm>
            <a:off x="2293857" y="6423338"/>
            <a:ext cx="2206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wymagający uzupełnienia</a:t>
            </a:r>
            <a:endParaRPr lang="pl-PL" sz="1000" dirty="0"/>
          </a:p>
        </p:txBody>
      </p:sp>
      <p:sp>
        <p:nvSpPr>
          <p:cNvPr id="111" name="Prostokąt 110"/>
          <p:cNvSpPr/>
          <p:nvPr/>
        </p:nvSpPr>
        <p:spPr>
          <a:xfrm>
            <a:off x="5151926" y="6513360"/>
            <a:ext cx="72008" cy="7709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2" name="pole tekstowe 111"/>
          <p:cNvSpPr txBox="1"/>
          <p:nvPr/>
        </p:nvSpPr>
        <p:spPr>
          <a:xfrm>
            <a:off x="5289955" y="6422160"/>
            <a:ext cx="3579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niewymagany, zależny np.: od rodzaju działalności</a:t>
            </a:r>
            <a:endParaRPr lang="pl-PL" sz="1000" dirty="0"/>
          </a:p>
        </p:txBody>
      </p:sp>
      <p:sp>
        <p:nvSpPr>
          <p:cNvPr id="113" name="AutoShape 12"/>
          <p:cNvSpPr>
            <a:spLocks noChangeArrowheads="1"/>
          </p:cNvSpPr>
          <p:nvPr/>
        </p:nvSpPr>
        <p:spPr bwMode="auto">
          <a:xfrm>
            <a:off x="6894328" y="4633249"/>
            <a:ext cx="1427443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Dostępność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14" name="Łącznik prosty ze strzałką 113"/>
          <p:cNvCxnSpPr/>
          <p:nvPr/>
        </p:nvCxnSpPr>
        <p:spPr>
          <a:xfrm flipV="1">
            <a:off x="7609502" y="4432922"/>
            <a:ext cx="0" cy="194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/>
          <p:cNvSpPr txBox="1"/>
          <p:nvPr/>
        </p:nvSpPr>
        <p:spPr>
          <a:xfrm>
            <a:off x="5796136" y="1370825"/>
            <a:ext cx="2403222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Profil świadczeniodawcy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169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Profil świadczeniodawcy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28000" y="1260000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latin typeface="+mj-lt"/>
              </a:rPr>
              <a:t>Uzupełnione dane struktury potencjału świadczeniodawcy</a:t>
            </a:r>
            <a:r>
              <a:rPr lang="pl-PL" dirty="0" smtClean="0">
                <a:latin typeface="+mj-lt"/>
              </a:rPr>
              <a:t> należy przenieść do systemu ofertowego NFZ-KO.</a:t>
            </a:r>
          </a:p>
          <a:p>
            <a:pPr algn="just"/>
            <a:endParaRPr lang="pl-PL" sz="1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Profil świadczeniodawcy powinien być wygenerowany wg daty pierwszego dnia obowiązywania umowy zawartej na podstawie oferty.</a:t>
            </a:r>
          </a:p>
          <a:p>
            <a:pPr algn="just"/>
            <a:r>
              <a:rPr lang="pl-PL" sz="18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Jeśli postępowanie dotyczy umów obowiązujących od 01-07-2017 , to generując i pobierając profil w polu: </a:t>
            </a:r>
            <a:r>
              <a:rPr lang="pl-PL" sz="1800" i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Generacja profilu na dzień</a:t>
            </a:r>
            <a:r>
              <a:rPr lang="pl-PL" sz="18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należy wprowadzić dokładnie tą datę.</a:t>
            </a:r>
            <a:endParaRPr lang="pl-PL" sz="1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437" y="3645024"/>
            <a:ext cx="5629275" cy="2238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Prostokąt 11"/>
          <p:cNvSpPr/>
          <p:nvPr/>
        </p:nvSpPr>
        <p:spPr>
          <a:xfrm>
            <a:off x="827584" y="6093296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+mj-lt"/>
              </a:rPr>
              <a:t>Na kolejnych slajdach przedstawiono weryfikację i pobieranie profilu świadczeniodawcy.</a:t>
            </a:r>
          </a:p>
        </p:txBody>
      </p:sp>
    </p:spTree>
    <p:extLst>
      <p:ext uri="{BB962C8B-B14F-4D97-AF65-F5344CB8AC3E}">
        <p14:creationId xmlns:p14="http://schemas.microsoft.com/office/powerpoint/2010/main" val="10714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03648" y="2636912"/>
            <a:ext cx="6768752" cy="1800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Zakres danych do uzupełnienia formularza rejestracyjnego.</a:t>
            </a:r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sp>
        <p:nvSpPr>
          <p:cNvPr id="5" name="Prostokąt 4"/>
          <p:cNvSpPr/>
          <p:nvPr/>
        </p:nvSpPr>
        <p:spPr>
          <a:xfrm>
            <a:off x="1043608" y="2452826"/>
            <a:ext cx="3744416" cy="39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Uzupełnienie formularza rejestracyjnego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1681158" y="2996371"/>
            <a:ext cx="1954737" cy="47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Podmiot (właściciel)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3779912" y="2996371"/>
            <a:ext cx="1954737" cy="47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Adres podmiotu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5878666" y="2996371"/>
            <a:ext cx="1954737" cy="47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Zakres działalności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1708578" y="3604954"/>
            <a:ext cx="1954737" cy="47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Wpisy do rejestrów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3806172" y="3604954"/>
            <a:ext cx="1954737" cy="47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Certyfikaty</a:t>
            </a:r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5878665" y="3604954"/>
            <a:ext cx="1954737" cy="47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Dane administratora</a:t>
            </a:r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1039124" y="4653096"/>
            <a:ext cx="3744416" cy="39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Wydruk formularza rejestracyjnego</a:t>
            </a: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1039124" y="5205389"/>
            <a:ext cx="3744416" cy="399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Przekazanie formularza do OW NFZ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59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170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Weryfikacja  poprawności danych profilu na dzień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28000" y="1260000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+mj-lt"/>
              </a:rPr>
              <a:t>Uwaga!!!</a:t>
            </a:r>
            <a:r>
              <a:rPr lang="pl-PL" dirty="0">
                <a:latin typeface="+mj-lt"/>
              </a:rPr>
              <a:t> </a:t>
            </a:r>
          </a:p>
          <a:p>
            <a:pPr algn="just"/>
            <a:r>
              <a:rPr lang="pl-PL" b="1" dirty="0">
                <a:latin typeface="+mj-lt"/>
              </a:rPr>
              <a:t>Czynności związane z wygenerowaniem wersji profilu świadczeniodawcy wykonuje się po uzupełnieniu i sprawdzeniu wszystkich danych dotyczących struktury potencjału.</a:t>
            </a:r>
            <a:endParaRPr lang="pl-PL" dirty="0"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pl-PL" dirty="0">
                <a:latin typeface="+mj-lt"/>
              </a:rPr>
              <a:t>Przed generacją nowego profilu, należy rozważyć sprawdzenie poprawności danych na dzień, na który pobierana będzie wersja profilu świadczeniodawcy. </a:t>
            </a:r>
            <a:endParaRPr lang="pl-PL" dirty="0" smtClean="0"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pl-PL" dirty="0">
                <a:latin typeface="+mj-lt"/>
              </a:rPr>
              <a:t>Aby to zrobić należy wybrać </a:t>
            </a:r>
            <a:r>
              <a:rPr lang="pl-PL" dirty="0" smtClean="0">
                <a:latin typeface="+mj-lt"/>
              </a:rPr>
              <a:t>		      a </a:t>
            </a:r>
            <a:r>
              <a:rPr lang="pl-PL" dirty="0">
                <a:latin typeface="+mj-lt"/>
              </a:rPr>
              <a:t>następnie przy pomocy kalendarza podać dzień na który ma zostać wykonane </a:t>
            </a:r>
            <a:r>
              <a:rPr lang="pl-PL" dirty="0" smtClean="0">
                <a:latin typeface="+mj-lt"/>
              </a:rPr>
              <a:t>sprawdzenie.</a:t>
            </a:r>
            <a:endParaRPr lang="pl-PL" sz="1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24" y="2558670"/>
            <a:ext cx="1513874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075882"/>
            <a:ext cx="4320000" cy="149420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520" y="4151565"/>
            <a:ext cx="6480000" cy="220817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6" name="Objaśnienie liniowe 1 (kreska) 15"/>
          <p:cNvSpPr/>
          <p:nvPr/>
        </p:nvSpPr>
        <p:spPr>
          <a:xfrm>
            <a:off x="133351" y="4879338"/>
            <a:ext cx="1918369" cy="488558"/>
          </a:xfrm>
          <a:prstGeom prst="accentCallout1">
            <a:avLst>
              <a:gd name="adj1" fmla="val 15696"/>
              <a:gd name="adj2" fmla="val 104153"/>
              <a:gd name="adj3" fmla="val 17302"/>
              <a:gd name="adj4" fmla="val 1146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Wybrać opcję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35" y="5325933"/>
            <a:ext cx="77891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171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Weryfikacja  poprawności danych profilu na dzień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24448" y="1340768"/>
            <a:ext cx="831112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/>
              <a:t>System automatycznie </a:t>
            </a:r>
            <a:r>
              <a:rPr lang="pl-PL" sz="1800" dirty="0" smtClean="0"/>
              <a:t>sprawdza </a:t>
            </a:r>
            <a:r>
              <a:rPr lang="pl-PL" sz="1800" dirty="0"/>
              <a:t>następujące </a:t>
            </a:r>
            <a:r>
              <a:rPr lang="pl-PL" sz="1800" dirty="0" smtClean="0"/>
              <a:t>elementy </a:t>
            </a:r>
            <a:r>
              <a:rPr lang="pl-PL" sz="1800" dirty="0"/>
              <a:t>(w zależności od rodzaju świadczeniodawcy):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800" dirty="0"/>
              <a:t>Czy wszystkie osoby personelu posiadają przekodowane zawody / </a:t>
            </a:r>
            <a:r>
              <a:rPr lang="pl-PL" sz="1800" dirty="0" smtClean="0"/>
              <a:t>specjalności?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800" dirty="0" smtClean="0"/>
              <a:t>Czy </a:t>
            </a:r>
            <a:r>
              <a:rPr lang="pl-PL" sz="1800" dirty="0"/>
              <a:t>dla wszystkich podwykonawców istnieje przynajmniej jedno aktywne </a:t>
            </a:r>
            <a:r>
              <a:rPr lang="pl-PL" sz="1800" dirty="0" smtClean="0"/>
              <a:t>przedsiębiorstwo?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800" dirty="0" smtClean="0"/>
              <a:t>Czy </a:t>
            </a:r>
            <a:r>
              <a:rPr lang="pl-PL" sz="1800" dirty="0"/>
              <a:t>wszystkie osoby personelu mają przynajmniej jedno miejsce </a:t>
            </a:r>
            <a:r>
              <a:rPr lang="pl-PL" sz="1800" dirty="0" smtClean="0"/>
              <a:t>zatrudnienia?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800" dirty="0" smtClean="0"/>
              <a:t>Czy </a:t>
            </a:r>
            <a:r>
              <a:rPr lang="pl-PL" sz="1800" dirty="0"/>
              <a:t>wszystkie komórki posiadają profile </a:t>
            </a:r>
            <a:r>
              <a:rPr lang="pl-PL" sz="1800" dirty="0" smtClean="0"/>
              <a:t>działalności?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800" dirty="0" smtClean="0"/>
              <a:t>Czy </a:t>
            </a:r>
            <a:r>
              <a:rPr lang="pl-PL" sz="1800" dirty="0"/>
              <a:t>dla </a:t>
            </a:r>
            <a:r>
              <a:rPr lang="pl-PL" sz="1800" dirty="0" smtClean="0"/>
              <a:t>wszystkich jednostek </a:t>
            </a:r>
            <a:r>
              <a:rPr lang="pl-PL" sz="1800" dirty="0"/>
              <a:t>została uzupełniona / potwierdzona poprawność ich opisu </a:t>
            </a:r>
            <a:r>
              <a:rPr lang="pl-PL" sz="1800" dirty="0" smtClean="0"/>
              <a:t>z </a:t>
            </a:r>
            <a:r>
              <a:rPr lang="pl-PL" sz="1800" dirty="0"/>
              <a:t>aktualnym rozporządzeniem </a:t>
            </a:r>
            <a:r>
              <a:rPr lang="pl-PL" sz="1800" dirty="0" smtClean="0"/>
              <a:t>MZ?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800" dirty="0" smtClean="0"/>
              <a:t>Czy </a:t>
            </a:r>
            <a:r>
              <a:rPr lang="pl-PL" sz="1800" dirty="0"/>
              <a:t>dla wszystkich komórek została uzupełniona / potwierdzona poprawność </a:t>
            </a:r>
            <a:r>
              <a:rPr lang="pl-PL" sz="1800" dirty="0" smtClean="0"/>
              <a:t>ich opisu z </a:t>
            </a:r>
            <a:r>
              <a:rPr lang="pl-PL" sz="1800" dirty="0"/>
              <a:t>aktualnym rozporządzeniem </a:t>
            </a:r>
            <a:r>
              <a:rPr lang="pl-PL" sz="1800" dirty="0" smtClean="0"/>
              <a:t>MZ?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pl-PL" sz="1800" dirty="0"/>
          </a:p>
          <a:p>
            <a:pPr algn="just"/>
            <a:r>
              <a:rPr lang="pl-PL" dirty="0"/>
              <a:t>Jeżeli powyższe założenia nie są spełnione, system zgłosi błąd. Opcja </a:t>
            </a:r>
            <a:r>
              <a:rPr lang="pl-PL" b="1" dirty="0"/>
              <a:t>Rozwiń</a:t>
            </a:r>
            <a:r>
              <a:rPr lang="pl-PL" dirty="0"/>
              <a:t> umożliwia zapoznanie się z problematycznymi pozycjami.</a:t>
            </a:r>
          </a:p>
          <a:p>
            <a:pPr lvl="0" algn="just"/>
            <a:r>
              <a:rPr lang="pl-PL" dirty="0"/>
              <a:t>Jeżeli operator </a:t>
            </a:r>
            <a:r>
              <a:rPr lang="pl-PL" dirty="0" smtClean="0"/>
              <a:t>chce </a:t>
            </a:r>
            <a:r>
              <a:rPr lang="pl-PL" dirty="0"/>
              <a:t>wyeliminować zgłoszony problem, musi wybrać opcję </a:t>
            </a:r>
            <a:r>
              <a:rPr lang="pl-PL" b="1" dirty="0" smtClean="0"/>
              <a:t>Anuluj</a:t>
            </a:r>
            <a:r>
              <a:rPr lang="pl-PL" dirty="0" smtClean="0"/>
              <a:t>, </a:t>
            </a:r>
            <a:br>
              <a:rPr lang="pl-PL" dirty="0" smtClean="0"/>
            </a:br>
            <a:r>
              <a:rPr lang="pl-PL" dirty="0" smtClean="0"/>
              <a:t>a </a:t>
            </a:r>
            <a:r>
              <a:rPr lang="pl-PL" dirty="0"/>
              <a:t>następnie postąpić zgodnie z komunikatem </a:t>
            </a:r>
            <a:r>
              <a:rPr lang="pl-PL" dirty="0" smtClean="0"/>
              <a:t>systemowym.</a:t>
            </a: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24424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172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Weryfikacja  poprawności danych profilu na dzień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24" y="2558670"/>
            <a:ext cx="1513874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12" y="1092806"/>
            <a:ext cx="6120000" cy="557502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25422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173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wersji profilu świadczeniodawcy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24448" y="1340768"/>
            <a:ext cx="8311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/>
              <a:t>Aby wygenerować oraz pobrać nową wersję profilu, należy: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/>
              <a:t>Przejść na listę wersji profilu wybierając z głównego menu </a:t>
            </a:r>
            <a:r>
              <a:rPr lang="pl-PL" sz="1800" i="1" dirty="0"/>
              <a:t>Potencjał -&gt; Wersja profilu świadczeniodawcy</a:t>
            </a:r>
            <a:r>
              <a:rPr lang="pl-PL" sz="1800" dirty="0"/>
              <a:t>, a następnie wybrać opcję </a:t>
            </a:r>
            <a:endParaRPr lang="pl-PL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574" y="1916832"/>
            <a:ext cx="1513874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271662"/>
            <a:ext cx="5760000" cy="1689764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9" name="Prostokąt 8"/>
          <p:cNvSpPr/>
          <p:nvPr/>
        </p:nvSpPr>
        <p:spPr>
          <a:xfrm>
            <a:off x="524448" y="4136983"/>
            <a:ext cx="8311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pl-PL" sz="1800" dirty="0"/>
              <a:t>Po wybraniu opcji </a:t>
            </a:r>
            <a:r>
              <a:rPr lang="pl-PL" sz="1800" dirty="0" smtClean="0"/>
              <a:t>	   rozpocznie </a:t>
            </a:r>
            <a:r>
              <a:rPr lang="pl-PL" sz="1800" dirty="0"/>
              <a:t>się automatyczna generacja </a:t>
            </a:r>
            <a:r>
              <a:rPr lang="pl-PL" sz="1800" dirty="0" smtClean="0"/>
              <a:t>profilu.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87" y="4195649"/>
            <a:ext cx="631094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4569241"/>
            <a:ext cx="5760000" cy="160535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27077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174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wersji profilu świadczeniodawcy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24448" y="1340768"/>
            <a:ext cx="8311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pl-PL" sz="1800" dirty="0"/>
              <a:t>Po zakończeniu </a:t>
            </a:r>
            <a:r>
              <a:rPr lang="pl-PL" sz="1800" dirty="0" smtClean="0"/>
              <a:t>generacji profilu na </a:t>
            </a:r>
            <a:r>
              <a:rPr lang="pl-PL" sz="1800" dirty="0"/>
              <a:t>głównej liście profili pojawi się nowa pozycja. Aby ją pobrać należy skorzystać z opcji </a:t>
            </a:r>
            <a:r>
              <a:rPr lang="pl-PL" sz="1800" b="1" dirty="0"/>
              <a:t>Pobierz plik</a:t>
            </a:r>
            <a:r>
              <a:rPr lang="pl-PL" sz="1800" dirty="0"/>
              <a:t>.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11" y="2060848"/>
            <a:ext cx="6480000" cy="168268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</p:pic>
      <p:sp>
        <p:nvSpPr>
          <p:cNvPr id="9" name="Prostokąt 8"/>
          <p:cNvSpPr/>
          <p:nvPr/>
        </p:nvSpPr>
        <p:spPr>
          <a:xfrm>
            <a:off x="558776" y="3862689"/>
            <a:ext cx="83111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l-PL" sz="1800" dirty="0" smtClean="0"/>
              <a:t>W oknie </a:t>
            </a:r>
            <a:r>
              <a:rPr lang="pl-PL" sz="1800" i="1" dirty="0" smtClean="0"/>
              <a:t>Pobieranie wersji profilu</a:t>
            </a:r>
            <a:r>
              <a:rPr lang="pl-PL" sz="1800" dirty="0" smtClean="0"/>
              <a:t> </a:t>
            </a:r>
            <a:r>
              <a:rPr lang="pl-PL" sz="1800" i="1" dirty="0" smtClean="0"/>
              <a:t>świadczeniodawcy</a:t>
            </a:r>
            <a:r>
              <a:rPr lang="pl-PL" sz="1800" dirty="0" smtClean="0"/>
              <a:t> należy wskazać datę początku obowiązywania umów, których dotyczy oferta. </a:t>
            </a:r>
          </a:p>
          <a:p>
            <a:pPr lvl="1"/>
            <a:r>
              <a:rPr lang="pl-PL" dirty="0" smtClean="0"/>
              <a:t>Czynność ta umożliwi </a:t>
            </a:r>
            <a:br>
              <a:rPr lang="pl-PL" dirty="0" smtClean="0"/>
            </a:br>
            <a:r>
              <a:rPr lang="pl-PL" dirty="0" smtClean="0"/>
              <a:t>pobranie do pliku </a:t>
            </a:r>
            <a:br>
              <a:rPr lang="pl-PL" dirty="0" smtClean="0"/>
            </a:br>
            <a:r>
              <a:rPr lang="pl-PL" dirty="0" smtClean="0"/>
              <a:t>profilu potencjału deklarowanego.</a:t>
            </a:r>
          </a:p>
          <a:p>
            <a:pPr lvl="1"/>
            <a:r>
              <a:rPr lang="pl-PL" dirty="0" smtClean="0"/>
              <a:t>Należy wybrać opcję </a:t>
            </a:r>
            <a:r>
              <a:rPr lang="pl-PL" b="1" dirty="0" smtClean="0"/>
              <a:t>Dalej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373" y="4574932"/>
            <a:ext cx="3925755" cy="194089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40316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175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wersji profilu świadczeniodawcy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24448" y="1340768"/>
            <a:ext cx="8311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pl-PL" sz="1800" dirty="0" smtClean="0"/>
              <a:t>W oknie </a:t>
            </a:r>
            <a:r>
              <a:rPr lang="pl-PL" sz="1800" i="1" dirty="0" smtClean="0"/>
              <a:t>(2) Pobieranie wersji profilu </a:t>
            </a:r>
            <a:r>
              <a:rPr lang="pl-PL" sz="1800" dirty="0" smtClean="0"/>
              <a:t>świadczeniodawcy należy odczekać kilka sekund, aż zostanie wygenerowany plik profilu. </a:t>
            </a:r>
            <a:br>
              <a:rPr lang="pl-PL" sz="1800" dirty="0" smtClean="0"/>
            </a:br>
            <a:r>
              <a:rPr lang="pl-PL" sz="1800" dirty="0" smtClean="0"/>
              <a:t>Aby go </a:t>
            </a:r>
            <a:r>
              <a:rPr lang="pl-PL" sz="1800" dirty="0"/>
              <a:t>pobrać należy skorzystać z opcji </a:t>
            </a:r>
            <a:r>
              <a:rPr lang="pl-PL" sz="1800" b="1" u="sng" dirty="0"/>
              <a:t>p</a:t>
            </a:r>
            <a:r>
              <a:rPr lang="pl-PL" sz="1800" b="1" u="sng" dirty="0" smtClean="0"/>
              <a:t>obierz </a:t>
            </a:r>
            <a:r>
              <a:rPr lang="pl-PL" sz="1800" b="1" u="sng" dirty="0"/>
              <a:t>plik</a:t>
            </a:r>
            <a:r>
              <a:rPr lang="pl-PL" sz="1800" u="sng" dirty="0"/>
              <a:t>.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524447" y="4797152"/>
            <a:ext cx="8311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 smtClean="0"/>
              <a:t>Pobrany plik </a:t>
            </a:r>
            <a:r>
              <a:rPr lang="pl-PL" sz="1800" dirty="0"/>
              <a:t>profilu </a:t>
            </a:r>
            <a:r>
              <a:rPr lang="pl-PL" sz="1800" dirty="0" smtClean="0"/>
              <a:t>należy zapisać na dysku komputera. </a:t>
            </a:r>
          </a:p>
          <a:p>
            <a:r>
              <a:rPr lang="pl-PL" sz="1800" dirty="0" smtClean="0"/>
              <a:t>Zaleca się, aby nie zapisywać pliku na </a:t>
            </a:r>
            <a:r>
              <a:rPr lang="pl-PL" sz="1800" i="1" dirty="0" smtClean="0"/>
              <a:t>Pulpicie</a:t>
            </a:r>
            <a:r>
              <a:rPr lang="pl-PL" sz="1800" dirty="0" smtClean="0"/>
              <a:t>. </a:t>
            </a:r>
          </a:p>
          <a:p>
            <a:r>
              <a:rPr lang="pl-PL" sz="1800" dirty="0" smtClean="0"/>
              <a:t>Plik należy </a:t>
            </a:r>
            <a:r>
              <a:rPr lang="pl-PL" sz="1800" dirty="0"/>
              <a:t>zaimportować </a:t>
            </a:r>
            <a:r>
              <a:rPr lang="pl-PL" sz="1800" dirty="0" smtClean="0"/>
              <a:t>do </a:t>
            </a:r>
            <a:r>
              <a:rPr lang="pl-PL" sz="1800" dirty="0"/>
              <a:t>aplikacji konkursowej </a:t>
            </a:r>
            <a:r>
              <a:rPr lang="pl-PL" sz="1800" dirty="0" smtClean="0"/>
              <a:t>NFZ-KO.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494779"/>
            <a:ext cx="2816665" cy="194595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92896"/>
            <a:ext cx="3122324" cy="194421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21553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176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248030" y="2276872"/>
            <a:ext cx="6647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Przygotowanie oferty</a:t>
            </a:r>
            <a:endParaRPr lang="pl-P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425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177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79512" y="260648"/>
            <a:ext cx="75524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GŁÓWNE KROKI PRZYGOTOWANIA OFERT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51520" y="119675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C00000"/>
                </a:solidFill>
                <a:latin typeface="+mn-lt"/>
              </a:rPr>
              <a:t>Przygotowanie oferty wymaga</a:t>
            </a:r>
            <a:endParaRPr lang="pl-PL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11560" y="2026583"/>
            <a:ext cx="8136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pl-PL" sz="2000" dirty="0" smtClean="0">
                <a:latin typeface="+mn-lt"/>
              </a:rPr>
              <a:t>Posiadania zainstalowanej aplikacji NFZ-KO, w wersji zgodnej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ze wskazaną przez Fundusz</a:t>
            </a:r>
          </a:p>
          <a:p>
            <a:pPr marL="457200" indent="-457200" algn="just">
              <a:buAutoNum type="arabicPeriod"/>
            </a:pPr>
            <a:endParaRPr lang="pl-PL" sz="2000" dirty="0" smtClean="0">
              <a:latin typeface="+mn-lt"/>
            </a:endParaRPr>
          </a:p>
          <a:p>
            <a:pPr marL="457200" indent="-457200" algn="just">
              <a:buAutoNum type="arabicPeriod"/>
            </a:pPr>
            <a:r>
              <a:rPr lang="pl-PL" sz="2000" dirty="0" smtClean="0">
                <a:latin typeface="+mn-lt"/>
              </a:rPr>
              <a:t>Uzyskania pliku zapytania ofertowego *.</a:t>
            </a:r>
            <a:r>
              <a:rPr lang="pl-PL" sz="2000" dirty="0" err="1" smtClean="0">
                <a:latin typeface="+mn-lt"/>
              </a:rPr>
              <a:t>zpo</a:t>
            </a:r>
            <a:r>
              <a:rPr lang="pl-PL" sz="2000" dirty="0" smtClean="0">
                <a:latin typeface="+mn-lt"/>
              </a:rPr>
              <a:t> </a:t>
            </a:r>
            <a:r>
              <a:rPr lang="pl-PL" sz="2000" i="1" dirty="0" smtClean="0">
                <a:solidFill>
                  <a:srgbClr val="4B75B3"/>
                </a:solidFill>
                <a:latin typeface="+mn-lt"/>
              </a:rPr>
              <a:t>[z Publikatora postępowań]</a:t>
            </a:r>
          </a:p>
          <a:p>
            <a:pPr marL="457200" indent="-457200" algn="just">
              <a:buAutoNum type="arabicPeriod"/>
            </a:pPr>
            <a:endParaRPr lang="pl-PL" sz="2000" dirty="0" smtClean="0">
              <a:latin typeface="+mn-lt"/>
            </a:endParaRPr>
          </a:p>
          <a:p>
            <a:pPr marL="457200" indent="-457200" algn="just">
              <a:buAutoNum type="arabicPeriod"/>
            </a:pPr>
            <a:r>
              <a:rPr lang="pl-PL" sz="2000" dirty="0" smtClean="0">
                <a:latin typeface="+mn-lt"/>
              </a:rPr>
              <a:t>Pobrania pliku profilu świadczeniodawcy *.</a:t>
            </a:r>
            <a:r>
              <a:rPr lang="pl-PL" sz="2000" dirty="0" err="1" smtClean="0">
                <a:latin typeface="+mn-lt"/>
              </a:rPr>
              <a:t>sps</a:t>
            </a:r>
            <a:r>
              <a:rPr lang="pl-PL" sz="2000" dirty="0" smtClean="0">
                <a:latin typeface="+mn-lt"/>
              </a:rPr>
              <a:t> </a:t>
            </a:r>
            <a:r>
              <a:rPr lang="pl-PL" sz="2000" i="1" dirty="0" smtClean="0">
                <a:solidFill>
                  <a:srgbClr val="4B75B3"/>
                </a:solidFill>
                <a:latin typeface="+mn-lt"/>
              </a:rPr>
              <a:t>[z Portalu SZOI]</a:t>
            </a:r>
          </a:p>
          <a:p>
            <a:pPr marL="457200" indent="-457200" algn="just">
              <a:buAutoNum type="arabicPeriod"/>
            </a:pPr>
            <a:endParaRPr lang="pl-PL" sz="2000" dirty="0" smtClean="0">
              <a:latin typeface="+mn-lt"/>
            </a:endParaRPr>
          </a:p>
          <a:p>
            <a:pPr marL="457200" indent="-457200" algn="just">
              <a:buFontTx/>
              <a:buAutoNum type="arabicPeriod"/>
            </a:pPr>
            <a:r>
              <a:rPr lang="pl-PL" sz="2000" i="1" dirty="0" smtClean="0">
                <a:latin typeface="+mn-lt"/>
              </a:rPr>
              <a:t>W przypadku ZPO</a:t>
            </a:r>
            <a:r>
              <a:rPr lang="pl-PL" sz="2000" dirty="0">
                <a:latin typeface="+mn-lt"/>
              </a:rPr>
              <a:t>:</a:t>
            </a:r>
            <a:r>
              <a:rPr lang="pl-PL" sz="2000" dirty="0" smtClean="0">
                <a:latin typeface="+mn-lt"/>
              </a:rPr>
              <a:t> pobrania pliku zestawu wyrobów medycznych *.OFZ </a:t>
            </a:r>
            <a:r>
              <a:rPr lang="pl-PL" sz="2000" i="1" dirty="0">
                <a:solidFill>
                  <a:srgbClr val="4B75B3"/>
                </a:solidFill>
                <a:latin typeface="+mn-lt"/>
              </a:rPr>
              <a:t>[z Portalu SZOI]</a:t>
            </a:r>
          </a:p>
          <a:p>
            <a:pPr algn="just"/>
            <a:endParaRPr lang="pl-PL" sz="2000" i="1" dirty="0">
              <a:latin typeface="+mn-lt"/>
            </a:endParaRPr>
          </a:p>
          <a:p>
            <a:pPr algn="just"/>
            <a:endParaRPr 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76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178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79512" y="260648"/>
            <a:ext cx="75524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GŁÓWNE KROKI PRZYGOTOWANIA OFERT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51520" y="119675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C00000"/>
                </a:solidFill>
                <a:latin typeface="+mn-lt"/>
              </a:rPr>
              <a:t>Uzupełnienie oferty</a:t>
            </a:r>
            <a:endParaRPr lang="pl-PL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7584" y="1609636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Pełne </a:t>
            </a:r>
            <a:r>
              <a:rPr lang="pl-PL" sz="2000" dirty="0">
                <a:latin typeface="+mn-lt"/>
              </a:rPr>
              <a:t>wersje programu NFZ-KO, jak również jego aktualizacje do najnowszej wersji, dostępne są na stronach internetowych poszczególnych Oddziałów Wojewódzkich NFZ. </a:t>
            </a:r>
          </a:p>
          <a:p>
            <a:pPr algn="just"/>
            <a:r>
              <a:rPr lang="pl-PL" sz="2000" dirty="0">
                <a:latin typeface="+mn-lt"/>
              </a:rPr>
              <a:t>Aby zainstalować program NFZ-KO należy wykonać następujące czynności:</a:t>
            </a:r>
          </a:p>
          <a:p>
            <a:pPr algn="just"/>
            <a:r>
              <a:rPr lang="pl-PL" sz="2000" dirty="0">
                <a:latin typeface="+mn-lt"/>
              </a:rPr>
              <a:t>1. Ze strony internetowej pobrać i zapisać na dysku wersję NFZ-KO zgodą z zaleceniami OW NFZ.</a:t>
            </a:r>
          </a:p>
          <a:p>
            <a:pPr algn="just"/>
            <a:r>
              <a:rPr lang="pl-PL" sz="2000" dirty="0">
                <a:latin typeface="+mn-lt"/>
              </a:rPr>
              <a:t>2. Uruchomić plik </a:t>
            </a:r>
            <a:r>
              <a:rPr lang="pl-PL" sz="2000" dirty="0" smtClean="0">
                <a:latin typeface="+mn-lt"/>
              </a:rPr>
              <a:t>instalacyjny </a:t>
            </a:r>
            <a:r>
              <a:rPr lang="pl-PL" sz="2000" i="1" dirty="0" smtClean="0">
                <a:latin typeface="+mn-lt"/>
              </a:rPr>
              <a:t>np. Instalacja_NFZ-KO.exe</a:t>
            </a:r>
            <a:r>
              <a:rPr lang="pl-PL" sz="2000" dirty="0">
                <a:latin typeface="+mn-lt"/>
              </a:rPr>
              <a:t>.</a:t>
            </a:r>
          </a:p>
          <a:p>
            <a:pPr algn="just"/>
            <a:r>
              <a:rPr lang="pl-PL" sz="2000" dirty="0" smtClean="0">
                <a:latin typeface="+mn-lt"/>
              </a:rPr>
              <a:t>3. Przygotowany </a:t>
            </a:r>
            <a:r>
              <a:rPr lang="pl-PL" sz="2000" dirty="0">
                <a:latin typeface="+mn-lt"/>
              </a:rPr>
              <a:t>Kreator instalacji ułatwia bezpiecznie przejście przez kolejne kroki instalacji programu NFZ-KO.</a:t>
            </a:r>
          </a:p>
          <a:p>
            <a:pPr algn="just"/>
            <a:endParaRPr lang="pl-PL" sz="2000" dirty="0">
              <a:latin typeface="+mn-lt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152" y="4413221"/>
            <a:ext cx="2952224" cy="2289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4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179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6" y="260648"/>
            <a:ext cx="41071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algn="ctr"/>
            <a:r>
              <a:rPr lang="pl-PL" sz="2000" dirty="0" smtClean="0"/>
              <a:t>Instalacja programu NFZ-KO</a:t>
            </a:r>
            <a:endParaRPr lang="pl-PL" sz="20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283968" y="112474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sz="2000" dirty="0">
                <a:latin typeface="+mn-lt"/>
              </a:rPr>
              <a:t>4. Kreator informuje o wszystkich krokach instalacji, podczas której wskazane jest podanie przez użytkownika: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>
                <a:latin typeface="+mn-lt"/>
              </a:rPr>
              <a:t>katalogu docelowego, w którym ma być zainstalowany program,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>
                <a:latin typeface="+mn-lt"/>
              </a:rPr>
              <a:t>określenie komponentów, które mają być </a:t>
            </a:r>
            <a:r>
              <a:rPr lang="pl-PL" sz="2000" dirty="0" smtClean="0">
                <a:latin typeface="+mn-lt"/>
              </a:rPr>
              <a:t>zainstalowane,</a:t>
            </a:r>
            <a:endParaRPr lang="pl-PL" sz="2000" dirty="0">
              <a:latin typeface="+mn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2000" dirty="0">
                <a:latin typeface="+mn-lt"/>
              </a:rPr>
              <a:t>określenie czy ikona programu ma zostać utworzona na pulpicie ekranu. 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44" y="1166927"/>
            <a:ext cx="2952883" cy="2290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29" y="2098487"/>
            <a:ext cx="2952883" cy="2290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664" y="3306082"/>
            <a:ext cx="2952223" cy="2289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248" y="4293096"/>
            <a:ext cx="2952224" cy="2289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206" y="4306138"/>
            <a:ext cx="2952224" cy="2289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9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W formularzu rejestracyjnym dostępne są następujące operacje:</a:t>
            </a:r>
            <a:br>
              <a:rPr lang="pl-PL" sz="2000" dirty="0" smtClean="0">
                <a:latin typeface="+mn-lt"/>
              </a:rPr>
            </a:br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/>
          </p:nvPr>
        </p:nvGraphicFramePr>
        <p:xfrm>
          <a:off x="251520" y="1844824"/>
          <a:ext cx="8208912" cy="4094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1783763043"/>
                    </a:ext>
                  </a:extLst>
                </a:gridCol>
                <a:gridCol w="6768752">
                  <a:extLst>
                    <a:ext uri="{9D8B030D-6E8A-4147-A177-3AD203B41FA5}">
                      <a16:colId xmlns="" xmlns:a16="http://schemas.microsoft.com/office/drawing/2014/main" val="1054704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endParaRPr lang="pl-P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b="0" dirty="0" smtClean="0"/>
                        <a:t>Opcja </a:t>
                      </a:r>
                      <a:r>
                        <a:rPr lang="pl-PL" sz="1400" b="1" dirty="0" smtClean="0"/>
                        <a:t>wybór ze słownika</a:t>
                      </a:r>
                      <a:r>
                        <a:rPr lang="pl-PL" sz="1400" b="0" dirty="0" smtClean="0"/>
                        <a:t> umożliwia wyświetlenie słownika dla wybranego pola.</a:t>
                      </a:r>
                    </a:p>
                    <a:p>
                      <a:pPr algn="just"/>
                      <a:r>
                        <a:rPr lang="pl-PL" sz="1400" b="0" dirty="0" smtClean="0"/>
                        <a:t>Wybrana</a:t>
                      </a:r>
                      <a:r>
                        <a:rPr lang="pl-PL" sz="1400" b="0" baseline="0" dirty="0" smtClean="0"/>
                        <a:t> pozycja słownika pobierana jest do pola po kliknięciu w link tej pozycji.</a:t>
                      </a:r>
                    </a:p>
                    <a:p>
                      <a:pPr algn="just"/>
                      <a:endParaRPr lang="pl-PL" sz="1400" b="0" baseline="0" dirty="0" smtClean="0"/>
                    </a:p>
                    <a:p>
                      <a:pPr algn="just"/>
                      <a:endParaRPr lang="pl-PL" sz="1400" b="0" dirty="0" smtClean="0"/>
                    </a:p>
                    <a:p>
                      <a:pPr algn="just"/>
                      <a:endParaRPr lang="pl-PL" sz="1400" b="0" dirty="0" smtClean="0"/>
                    </a:p>
                    <a:p>
                      <a:pPr algn="just"/>
                      <a:r>
                        <a:rPr lang="pl-PL" sz="1400" b="0" dirty="0" smtClean="0"/>
                        <a:t>Ikona</a:t>
                      </a:r>
                      <a:r>
                        <a:rPr lang="pl-PL" sz="1400" b="0" baseline="0" dirty="0" smtClean="0"/>
                        <a:t>      umożliwia wyczyszczenie zawartości pola słownikowego.</a:t>
                      </a:r>
                      <a:endParaRPr lang="pl-PL" sz="1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108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l-PL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Opcja </a:t>
                      </a:r>
                      <a:r>
                        <a:rPr lang="pl-PL" sz="1400" b="1" dirty="0" smtClean="0"/>
                        <a:t>Dodaj / Uzupełnij</a:t>
                      </a:r>
                      <a:r>
                        <a:rPr lang="pl-PL" sz="1400" b="0" dirty="0" smtClean="0"/>
                        <a:t> umożliwia</a:t>
                      </a:r>
                      <a:r>
                        <a:rPr lang="pl-PL" sz="1400" b="0" baseline="0" dirty="0" smtClean="0"/>
                        <a:t> wprowadzenie do formularza danych wymagających uzupełnienia dodatkowych informacji, np.: wpisy do rejestru (rodzaj, organ rejestrujący, nr wpisu..</a:t>
                      </a:r>
                      <a:r>
                        <a:rPr lang="pl-PL" sz="1400" b="0" baseline="0" dirty="0" err="1" smtClean="0"/>
                        <a:t>itd</a:t>
                      </a:r>
                      <a:r>
                        <a:rPr lang="pl-PL" sz="1400" b="0" baseline="0" dirty="0" smtClean="0"/>
                        <a:t>), dane adresowe.</a:t>
                      </a:r>
                      <a:endParaRPr lang="pl-PL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3361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i="0" dirty="0" smtClean="0"/>
                        <a:t>Opcja </a:t>
                      </a:r>
                      <a:r>
                        <a:rPr lang="pl-PL" sz="1400" b="1" i="0" dirty="0" smtClean="0"/>
                        <a:t>Zatwierdź </a:t>
                      </a:r>
                      <a:r>
                        <a:rPr lang="pl-PL" sz="1400" b="0" i="0" dirty="0" smtClean="0"/>
                        <a:t>powoduje zapisanie dodawanych danych do</a:t>
                      </a:r>
                      <a:r>
                        <a:rPr lang="pl-PL" sz="1400" b="0" i="0" baseline="0" dirty="0" smtClean="0"/>
                        <a:t> formularza.</a:t>
                      </a:r>
                      <a:endParaRPr lang="pl-PL" sz="1400" b="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331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l-PL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Opcja </a:t>
                      </a:r>
                      <a:r>
                        <a:rPr lang="pl-PL" sz="1400" b="1" dirty="0" smtClean="0"/>
                        <a:t>Edytuj</a:t>
                      </a:r>
                      <a:r>
                        <a:rPr lang="pl-PL" sz="1400" b="0" dirty="0" smtClean="0"/>
                        <a:t> umożliwia poprawienie wprowadzonych informacji.</a:t>
                      </a:r>
                      <a:endParaRPr lang="pl-PL" sz="1400" dirty="0" smtClean="0"/>
                    </a:p>
                    <a:p>
                      <a:pPr algn="just"/>
                      <a:endParaRPr lang="pl-PL" sz="1400" dirty="0" smtClean="0"/>
                    </a:p>
                    <a:p>
                      <a:pPr algn="just"/>
                      <a:endParaRPr lang="pl-PL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40257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l-PL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Opcja </a:t>
                      </a:r>
                      <a:r>
                        <a:rPr lang="pl-PL" sz="1400" b="1" dirty="0" smtClean="0"/>
                        <a:t>Usuń</a:t>
                      </a:r>
                      <a:r>
                        <a:rPr lang="pl-PL" sz="1400" b="0" dirty="0" smtClean="0"/>
                        <a:t> umożliwia usunięcie dodanych informacji.</a:t>
                      </a:r>
                      <a:endParaRPr lang="pl-PL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37885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l-PL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Opcja </a:t>
                      </a:r>
                      <a:r>
                        <a:rPr lang="pl-PL" sz="1400" b="1" dirty="0" smtClean="0"/>
                        <a:t>Drukuj dokument</a:t>
                      </a:r>
                      <a:r>
                        <a:rPr lang="pl-PL" sz="1400" b="0" dirty="0" smtClean="0"/>
                        <a:t> umożliwia wydrukowanie wypełnionego formularza rejestracyjnego.</a:t>
                      </a:r>
                      <a:endParaRPr lang="pl-PL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89008165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5469059"/>
            <a:ext cx="1347653" cy="252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3311102"/>
            <a:ext cx="705599" cy="252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0" y="4377303"/>
            <a:ext cx="645749" cy="252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23" y="5098621"/>
            <a:ext cx="630000" cy="252000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430" y="1907202"/>
            <a:ext cx="611510" cy="374796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000" y="4013162"/>
            <a:ext cx="1029913" cy="252000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000" y="3631897"/>
            <a:ext cx="932400" cy="252000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000" y="4685836"/>
            <a:ext cx="730800" cy="252000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0179" y="2319499"/>
            <a:ext cx="4025957" cy="365996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5736" y="2973552"/>
            <a:ext cx="201166" cy="2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180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Logowanie do </a:t>
            </a:r>
            <a:r>
              <a:rPr lang="pl-PL" sz="2000" dirty="0">
                <a:solidFill>
                  <a:prstClr val="black"/>
                </a:solidFill>
              </a:rPr>
              <a:t>programu NFZ-KO</a:t>
            </a:r>
            <a:endParaRPr lang="pl-PL" sz="20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11560" y="1124744"/>
            <a:ext cx="8244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>Po poprawnie przeprowadzonej instalacji można uruchomić program </a:t>
            </a:r>
            <a:r>
              <a:rPr lang="pl-PL" sz="2000" dirty="0" smtClean="0">
                <a:latin typeface="+mn-lt"/>
              </a:rPr>
              <a:t>NFZ-KO.  </a:t>
            </a:r>
            <a:endParaRPr lang="pl-PL" sz="2000" dirty="0">
              <a:latin typeface="+mn-lt"/>
            </a:endParaRPr>
          </a:p>
          <a:p>
            <a:pPr algn="just"/>
            <a:r>
              <a:rPr lang="pl-PL" sz="2000" dirty="0" smtClean="0">
                <a:latin typeface="+mn-lt"/>
              </a:rPr>
              <a:t>Bezpośrednio </a:t>
            </a:r>
            <a:r>
              <a:rPr lang="pl-PL" sz="2000" dirty="0">
                <a:latin typeface="+mn-lt"/>
              </a:rPr>
              <a:t>po uruchomieniu programu, użytkownik nie ma dostępu do żadnej opcji – jest to pierwszy stopień zabezpieczenia programu.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25" y="2780928"/>
            <a:ext cx="3105583" cy="14861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6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181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Logowanie do programu </a:t>
            </a:r>
            <a:r>
              <a:rPr lang="pl-PL" sz="2000" dirty="0">
                <a:solidFill>
                  <a:prstClr val="black"/>
                </a:solidFill>
              </a:rPr>
              <a:t>NFZ-KO</a:t>
            </a:r>
            <a:endParaRPr lang="pl-PL" sz="20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11560" y="1124744"/>
            <a:ext cx="8244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+mn-lt"/>
              </a:rPr>
              <a:t>Po poprawnym zalogowaniu się do systemu należy zaimportować PROFIL ŚWIADCZENIODAWCY wyeksportowany wcześniej z SZOI. Import profilu świadczeniodawcy znacząco usprawnia przygotowanie oferty w NFZ-KO, gdyż uzupełnione w systemie SZOI informacje o potencjale można wykorzystać w trakcie konkursu ofert bez konieczności wielokrotnego uzupełniania informacji o miejscach wykonywania świadczeń, profilach działania czy sprzęcie medycznym w NFZ-KO. Jednokrotne uzupełnienie tych informacji pozwala na zachowanie spójności w ofertach sporządzanych dla kilku postępowań, gdyż dane można pobrać i zaimportować do NFZ-KO.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073" y="4436285"/>
            <a:ext cx="3100675" cy="1486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Objaśnienie liniowe 1 (kreska) 6"/>
          <p:cNvSpPr/>
          <p:nvPr/>
        </p:nvSpPr>
        <p:spPr>
          <a:xfrm>
            <a:off x="6444208" y="4880324"/>
            <a:ext cx="2258056" cy="477035"/>
          </a:xfrm>
          <a:prstGeom prst="accentCallout1">
            <a:avLst>
              <a:gd name="adj1" fmla="val 59931"/>
              <a:gd name="adj2" fmla="val -1710"/>
              <a:gd name="adj3" fmla="val 59889"/>
              <a:gd name="adj4" fmla="val -147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Należy </a:t>
            </a:r>
            <a:r>
              <a:rPr lang="pl-PL" dirty="0">
                <a:solidFill>
                  <a:schemeClr val="tx1"/>
                </a:solidFill>
              </a:rPr>
              <a:t>wybrać </a:t>
            </a:r>
            <a:r>
              <a:rPr lang="pl-PL" dirty="0" smtClean="0">
                <a:solidFill>
                  <a:schemeClr val="tx1"/>
                </a:solidFill>
              </a:rPr>
              <a:t>OK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182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32402" y="260648"/>
            <a:ext cx="424667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Import profilu świadczeniodawcy</a:t>
            </a:r>
            <a:endParaRPr lang="pl-PL" sz="20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48734" y="116846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W celu importu profilu świadczeniodawcy należy użyć opcji </a:t>
            </a:r>
            <a:endParaRPr lang="pl-PL" sz="2000" dirty="0"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68576"/>
            <a:ext cx="2876550" cy="2476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952124"/>
            <a:ext cx="6141490" cy="38127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467544" y="5440725"/>
            <a:ext cx="2520280" cy="39589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49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183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Import profilu świadczeniodawcy</a:t>
            </a:r>
            <a:endParaRPr lang="pl-PL" sz="20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9" y="3336740"/>
            <a:ext cx="3872269" cy="28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pole tekstowe 14"/>
          <p:cNvSpPr txBox="1"/>
          <p:nvPr/>
        </p:nvSpPr>
        <p:spPr>
          <a:xfrm>
            <a:off x="4644009" y="5763135"/>
            <a:ext cx="3872269" cy="26717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96464"/>
            <a:ext cx="3852000" cy="2878862"/>
          </a:xfrm>
          <a:prstGeom prst="rect">
            <a:avLst/>
          </a:prstGeom>
        </p:spPr>
      </p:pic>
      <p:sp>
        <p:nvSpPr>
          <p:cNvPr id="11" name="Objaśnienie liniowe 1 (kreska) 10"/>
          <p:cNvSpPr/>
          <p:nvPr/>
        </p:nvSpPr>
        <p:spPr>
          <a:xfrm>
            <a:off x="2267744" y="4437112"/>
            <a:ext cx="1944215" cy="1525048"/>
          </a:xfrm>
          <a:prstGeom prst="accentCallout1">
            <a:avLst>
              <a:gd name="adj1" fmla="val 15696"/>
              <a:gd name="adj2" fmla="val 104153"/>
              <a:gd name="adj3" fmla="val 17302"/>
              <a:gd name="adj4" fmla="val 1146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Informacja o zakończonym procesie importu. Należy zwrócić uwagę na poprawny przebieg importu.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2" name="Objaśnienie liniowe 1 (kreska) 11"/>
          <p:cNvSpPr/>
          <p:nvPr/>
        </p:nvSpPr>
        <p:spPr>
          <a:xfrm>
            <a:off x="4583878" y="1700808"/>
            <a:ext cx="2334670" cy="1035087"/>
          </a:xfrm>
          <a:prstGeom prst="accentCallout1">
            <a:avLst>
              <a:gd name="adj1" fmla="val 15696"/>
              <a:gd name="adj2" fmla="val -931"/>
              <a:gd name="adj3" fmla="val 15654"/>
              <a:gd name="adj4" fmla="val -116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Podczas importu system informuje jakie dane świadczeniodawcy znajdują się w profilu.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184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266544" y="260648"/>
            <a:ext cx="537839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Przeglądanie wersji </a:t>
            </a:r>
            <a:r>
              <a:rPr lang="pl-PL" sz="2000" dirty="0">
                <a:solidFill>
                  <a:prstClr val="black"/>
                </a:solidFill>
              </a:rPr>
              <a:t>profilu świadczeniodawcy</a:t>
            </a:r>
            <a:endParaRPr lang="pl-PL" sz="20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39552" y="1132778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zaimportowaniu profilu świadczeniodawcy informacje na temat OW NFZ i wersji profilu można przeglądać z poziomu menu głównego </a:t>
            </a: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 SZOI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wybierając opcję </a:t>
            </a: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Zaimportowane wersje profilu świadczeniodawcy.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94662"/>
            <a:ext cx="4757826" cy="29537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Objaśnienie liniowe 1 (kreska) 10"/>
          <p:cNvSpPr/>
          <p:nvPr/>
        </p:nvSpPr>
        <p:spPr>
          <a:xfrm>
            <a:off x="5868144" y="2271787"/>
            <a:ext cx="3114443" cy="4248472"/>
          </a:xfrm>
          <a:prstGeom prst="accentCallout1">
            <a:avLst>
              <a:gd name="adj1" fmla="val 15696"/>
              <a:gd name="adj2" fmla="val -931"/>
              <a:gd name="adj3" fmla="val 15654"/>
              <a:gd name="adj4" fmla="val -116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</a:rPr>
              <a:t>W najprostszym przypadku oferent importuje profil świadczeniodawcy tylko jeden raz. Gdyby jednak zdarzyła się sytuacja, że zmienią się dane np. o miejscu wykonywania </a:t>
            </a:r>
            <a:r>
              <a:rPr lang="pl-PL" dirty="0" smtClean="0">
                <a:solidFill>
                  <a:schemeClr val="tx1"/>
                </a:solidFill>
              </a:rPr>
              <a:t>świadczeń lub </a:t>
            </a:r>
            <a:r>
              <a:rPr lang="pl-PL" dirty="0">
                <a:solidFill>
                  <a:schemeClr val="tx1"/>
                </a:solidFill>
              </a:rPr>
              <a:t>sprzęcie, wówczas oferent po zmianie tych informacji w portalu SZOI musi wygenerować nową (aktualną) wersję profilu i zaczytać ją do NFZ-KO. </a:t>
            </a:r>
            <a:endParaRPr lang="pl-PL" dirty="0" smtClean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Zaimportowanie </a:t>
            </a:r>
            <a:r>
              <a:rPr lang="pl-PL" dirty="0">
                <a:solidFill>
                  <a:schemeClr val="tx1"/>
                </a:solidFill>
              </a:rPr>
              <a:t>nowej wersji profilu spowoduje aktualizację dotychczas istniejących danych w NFZ-KO (aktualizacja dotyczy zakresu danych znajdujących się w pliku profilu). </a:t>
            </a:r>
          </a:p>
        </p:txBody>
      </p:sp>
    </p:spTree>
    <p:extLst>
      <p:ext uri="{BB962C8B-B14F-4D97-AF65-F5344CB8AC3E}">
        <p14:creationId xmlns:p14="http://schemas.microsoft.com/office/powerpoint/2010/main" val="15175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185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97669" y="260648"/>
            <a:ext cx="631615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Przeglądanie struktury potencjału świadczeniodawcy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528" y="1196752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zaimportowaniu profilu świadczeniodawcy można przeglądać wczytane informacje o podstawowych danych, zasobach oraz strukturze organizacyjnej i miejscach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wykonywania świadczeń.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Informacje te są dostępne z poziomu głównego okna programu w menu </a:t>
            </a: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Struktura potencjału </a:t>
            </a:r>
            <a:r>
              <a:rPr lang="pl-PL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świadczeniodawcy.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281" y="2754690"/>
            <a:ext cx="5547430" cy="35827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7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6" y="1326910"/>
            <a:ext cx="4615520" cy="3182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186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97669" y="260648"/>
            <a:ext cx="631615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Przeglądanie struktury potencjału świadczeniodawcy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Objaśnienie liniowe 1 (kreska) 10"/>
          <p:cNvSpPr/>
          <p:nvPr/>
        </p:nvSpPr>
        <p:spPr>
          <a:xfrm>
            <a:off x="5931779" y="1195496"/>
            <a:ext cx="2736304" cy="561698"/>
          </a:xfrm>
          <a:prstGeom prst="accentCallout1">
            <a:avLst>
              <a:gd name="adj1" fmla="val 15696"/>
              <a:gd name="adj2" fmla="val -931"/>
              <a:gd name="adj3" fmla="val 15654"/>
              <a:gd name="adj4" fmla="val -116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Przeglądanie wybranych danych świadczeniodawcy.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942603"/>
            <a:ext cx="4692000" cy="3182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708402"/>
            <a:ext cx="4692000" cy="3182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136" y="3471198"/>
            <a:ext cx="4692000" cy="3182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98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187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97669" y="260648"/>
            <a:ext cx="631615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Przeglądanie struktury potencjału świadczeniodawcy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Objaśnienie liniowe 1 (kreska) 10"/>
          <p:cNvSpPr/>
          <p:nvPr/>
        </p:nvSpPr>
        <p:spPr>
          <a:xfrm>
            <a:off x="5671295" y="1111556"/>
            <a:ext cx="3507883" cy="811183"/>
          </a:xfrm>
          <a:prstGeom prst="accentCallout1">
            <a:avLst>
              <a:gd name="adj1" fmla="val 15696"/>
              <a:gd name="adj2" fmla="val -931"/>
              <a:gd name="adj3" fmla="val 15654"/>
              <a:gd name="adj4" fmla="val -116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Przeglądanie umów o podwykonawstwo, miejsc udzielania świadczeń, listy personelu medycznego.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4874960" cy="35028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071147"/>
            <a:ext cx="5386105" cy="3502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Obraz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43" y="3200021"/>
            <a:ext cx="4896544" cy="3502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0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188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97669" y="260648"/>
            <a:ext cx="631615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Przeglądanie struktury potencjału świadczeniodawcy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Objaśnienie liniowe 1 (kreska) 10"/>
          <p:cNvSpPr/>
          <p:nvPr/>
        </p:nvSpPr>
        <p:spPr>
          <a:xfrm>
            <a:off x="5436096" y="1157718"/>
            <a:ext cx="2736304" cy="849730"/>
          </a:xfrm>
          <a:prstGeom prst="accentCallout1">
            <a:avLst>
              <a:gd name="adj1" fmla="val 15696"/>
              <a:gd name="adj2" fmla="val -931"/>
              <a:gd name="adj3" fmla="val 15654"/>
              <a:gd name="adj4" fmla="val -116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Przeglądanie personelu RTM, zasobów świadczeniodawcy, procedur/zabiegów.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8" name="Obraz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464536" cy="3502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166584"/>
            <a:ext cx="4841019" cy="3502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667" y="3136416"/>
            <a:ext cx="4841018" cy="3502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29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189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97669" y="260648"/>
            <a:ext cx="631615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Przeglądanie struktury potencjału świadczeniodawcy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Objaśnienie liniowe 1 (kreska) 10"/>
          <p:cNvSpPr/>
          <p:nvPr/>
        </p:nvSpPr>
        <p:spPr>
          <a:xfrm>
            <a:off x="6156176" y="1283126"/>
            <a:ext cx="2736304" cy="1209770"/>
          </a:xfrm>
          <a:prstGeom prst="accentCallout1">
            <a:avLst>
              <a:gd name="adj1" fmla="val 15696"/>
              <a:gd name="adj2" fmla="val -931"/>
              <a:gd name="adj3" fmla="val 15654"/>
              <a:gd name="adj4" fmla="val -116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Przeglądanie listy przedmiotów ortopedycznych i wyrobów medycznych, listy zestawów wyrobów medycznych.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83126"/>
            <a:ext cx="5231857" cy="37855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73" y="2590646"/>
            <a:ext cx="5234070" cy="3787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59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W formularzu rejestracyjnym dostępne są następujące opcje nawigacji:</a:t>
            </a:r>
            <a:br>
              <a:rPr lang="pl-PL" sz="2000" dirty="0" smtClean="0">
                <a:latin typeface="+mn-lt"/>
              </a:rPr>
            </a:br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/>
          </p:nvPr>
        </p:nvGraphicFramePr>
        <p:xfrm>
          <a:off x="251520" y="1844824"/>
          <a:ext cx="8618078" cy="2072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1783763043"/>
                    </a:ext>
                  </a:extLst>
                </a:gridCol>
                <a:gridCol w="7249926">
                  <a:extLst>
                    <a:ext uri="{9D8B030D-6E8A-4147-A177-3AD203B41FA5}">
                      <a16:colId xmlns="" xmlns:a16="http://schemas.microsoft.com/office/drawing/2014/main" val="1054704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Opcja </a:t>
                      </a:r>
                      <a:r>
                        <a:rPr lang="pl-PL" sz="1400" b="1" dirty="0" smtClean="0"/>
                        <a:t>Anuluj</a:t>
                      </a:r>
                      <a:r>
                        <a:rPr lang="pl-PL" sz="1400" b="0" dirty="0" smtClean="0"/>
                        <a:t> powoduje zamknięcie okna formularza bez zapisania zmian. Wprowadzone informacje zostaną utracone.</a:t>
                      </a:r>
                      <a:endParaRPr lang="pl-PL" sz="1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108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Opcja </a:t>
                      </a:r>
                      <a:r>
                        <a:rPr lang="pl-PL" sz="1400" b="1" dirty="0" smtClean="0"/>
                        <a:t>Dalej</a:t>
                      </a:r>
                      <a:r>
                        <a:rPr lang="pl-PL" sz="1400" b="0" dirty="0" smtClean="0"/>
                        <a:t> powoduje przejście do kolejnego etapu uzupełniania danych rejestracyjnych </a:t>
                      </a:r>
                    </a:p>
                    <a:p>
                      <a:r>
                        <a:rPr lang="pl-PL" sz="1400" b="0" dirty="0" smtClean="0"/>
                        <a:t>(pod warunkiem,</a:t>
                      </a:r>
                      <a:r>
                        <a:rPr lang="pl-PL" sz="1400" b="0" baseline="0" dirty="0" smtClean="0"/>
                        <a:t> że w bieżącym oknie zostały uzupełnione wszystkie wymagane informacje</a:t>
                      </a:r>
                      <a:r>
                        <a:rPr lang="pl-PL" sz="1400" b="0" dirty="0" smtClean="0"/>
                        <a:t>).</a:t>
                      </a:r>
                      <a:endParaRPr lang="pl-PL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3361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0" i="0" dirty="0" smtClean="0"/>
                        <a:t>Opcja </a:t>
                      </a:r>
                      <a:r>
                        <a:rPr lang="pl-PL" sz="1400" b="1" i="0" dirty="0" smtClean="0"/>
                        <a:t>Wstecz</a:t>
                      </a:r>
                      <a:r>
                        <a:rPr lang="pl-PL" sz="1400" b="0" i="0" dirty="0" smtClean="0"/>
                        <a:t> powoduje przejście do poprzedniego etapu uzupełniania danych.</a:t>
                      </a:r>
                    </a:p>
                    <a:p>
                      <a:endParaRPr lang="pl-PL" sz="1400" b="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331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Opcja </a:t>
                      </a:r>
                      <a:r>
                        <a:rPr lang="pl-PL" sz="1400" b="1" dirty="0" smtClean="0"/>
                        <a:t>Zakończ</a:t>
                      </a:r>
                      <a:r>
                        <a:rPr lang="pl-PL" sz="1400" b="0" dirty="0" smtClean="0"/>
                        <a:t> umożliwia zakończenie pracy z formularzem rejestracyjnym.</a:t>
                      </a:r>
                      <a:endParaRPr lang="pl-PL" sz="1400" dirty="0" smtClean="0"/>
                    </a:p>
                    <a:p>
                      <a:endParaRPr lang="pl-PL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40257221"/>
                  </a:ext>
                </a:extLst>
              </a:tr>
            </a:tbl>
          </a:graphicData>
        </a:graphic>
      </p:graphicFrame>
      <p:pic>
        <p:nvPicPr>
          <p:cNvPr id="7" name="Obraz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6595" y="3447562"/>
            <a:ext cx="896400" cy="252000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97" y="1924843"/>
            <a:ext cx="646435" cy="252000"/>
          </a:xfrm>
          <a:prstGeom prst="rect">
            <a:avLst/>
          </a:prstGeom>
        </p:spPr>
      </p:pic>
      <p:pic>
        <p:nvPicPr>
          <p:cNvPr id="23" name="Obraz 2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6595" y="2928064"/>
            <a:ext cx="897529" cy="252000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596" y="2425088"/>
            <a:ext cx="74504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190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539552" y="1132778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+mn-lt"/>
              </a:rPr>
              <a:t>W przypadku przygotowywania wniosku w rodzaju zapatrzenie w wyroby medyczne będące przedmiotami ortopedycznymi i środkami pomocniczymi konieczne jest zaimportowanie do programu NFZ-KO zestawów produktów handlowych. Bez wczytania produktów handlowych nie będzie możliwe przygotowanie prawidłowego wniosku w powyższym rodzaju świadczeń. </a:t>
            </a:r>
            <a:endParaRPr lang="pl-PL" sz="2000" dirty="0" smtClean="0">
              <a:latin typeface="+mn-lt"/>
            </a:endParaRPr>
          </a:p>
          <a:p>
            <a:pPr algn="just"/>
            <a:endParaRPr lang="pl-PL" sz="2000" dirty="0">
              <a:latin typeface="+mn-lt"/>
            </a:endParaRPr>
          </a:p>
          <a:p>
            <a:pPr algn="just"/>
            <a:r>
              <a:rPr lang="pl-PL" sz="2000" dirty="0" smtClean="0">
                <a:latin typeface="+mn-lt"/>
              </a:rPr>
              <a:t>W celu zaimportowania zestawów produktów handlowych (plik z rozszerzeniem </a:t>
            </a:r>
            <a:r>
              <a:rPr lang="pl-PL" sz="2000" b="1" dirty="0" smtClean="0">
                <a:latin typeface="+mn-lt"/>
              </a:rPr>
              <a:t>*.OFZ </a:t>
            </a:r>
            <a:r>
              <a:rPr lang="pl-PL" sz="2000" dirty="0" smtClean="0">
                <a:latin typeface="+mn-lt"/>
              </a:rPr>
              <a:t>należy </a:t>
            </a:r>
            <a:r>
              <a:rPr lang="pl-PL" sz="2000" dirty="0">
                <a:latin typeface="+mn-lt"/>
              </a:rPr>
              <a:t>wybrać z okna głównego menu </a:t>
            </a:r>
            <a:r>
              <a:rPr lang="pl-PL" sz="2000" b="1" dirty="0">
                <a:latin typeface="+mn-lt"/>
              </a:rPr>
              <a:t>Portal </a:t>
            </a:r>
            <a:r>
              <a:rPr lang="pl-PL" sz="2000" b="1" dirty="0" smtClean="0">
                <a:latin typeface="+mn-lt"/>
              </a:rPr>
              <a:t>SZOI </a:t>
            </a:r>
            <a:r>
              <a:rPr lang="pl-PL" sz="2000" b="1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pl-PL" sz="2000" b="1" dirty="0" smtClean="0">
                <a:latin typeface="+mn-lt"/>
              </a:rPr>
              <a:t>Import </a:t>
            </a:r>
            <a:r>
              <a:rPr lang="pl-PL" sz="2000" b="1" dirty="0">
                <a:latin typeface="+mn-lt"/>
              </a:rPr>
              <a:t>zestawów </a:t>
            </a:r>
            <a:r>
              <a:rPr lang="pl-PL" sz="2000" b="1" dirty="0" smtClean="0">
                <a:latin typeface="+mn-lt"/>
              </a:rPr>
              <a:t>wyrobów medycznych (</a:t>
            </a:r>
            <a:r>
              <a:rPr lang="pl-PL" sz="2000" b="1" dirty="0">
                <a:latin typeface="+mn-lt"/>
              </a:rPr>
              <a:t>Z</a:t>
            </a:r>
            <a:r>
              <a:rPr lang="pl-PL" sz="2000" b="1" dirty="0" smtClean="0">
                <a:latin typeface="+mn-lt"/>
              </a:rPr>
              <a:t>aopatrzenie).</a:t>
            </a:r>
            <a:r>
              <a:rPr lang="pl-PL" sz="2000" dirty="0" smtClean="0">
                <a:latin typeface="+mn-lt"/>
              </a:rPr>
              <a:t> </a:t>
            </a:r>
            <a:endParaRPr lang="pl-PL" sz="2000" dirty="0">
              <a:latin typeface="+mn-lt"/>
            </a:endParaRPr>
          </a:p>
          <a:p>
            <a:pPr algn="just"/>
            <a:endParaRPr lang="pl-PL" sz="2000" dirty="0">
              <a:latin typeface="+mn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803" y="4077072"/>
            <a:ext cx="3536061" cy="22770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822512" y="260648"/>
            <a:ext cx="62664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TYLKO ZPO: Import </a:t>
            </a:r>
            <a:r>
              <a:rPr lang="pl-PL" sz="2000" dirty="0">
                <a:solidFill>
                  <a:prstClr val="black"/>
                </a:solidFill>
              </a:rPr>
              <a:t>zestawów wyrobów </a:t>
            </a:r>
            <a:r>
              <a:rPr lang="pl-PL" sz="2000" dirty="0" smtClean="0">
                <a:solidFill>
                  <a:prstClr val="black"/>
                </a:solidFill>
              </a:rPr>
              <a:t>medycznych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55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191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5" y="1283593"/>
            <a:ext cx="3980283" cy="28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9" y="3594833"/>
            <a:ext cx="3464707" cy="28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Objaśnienie liniowe 1 (kreska) 8"/>
          <p:cNvSpPr/>
          <p:nvPr/>
        </p:nvSpPr>
        <p:spPr>
          <a:xfrm>
            <a:off x="4788024" y="1412776"/>
            <a:ext cx="2736304" cy="1687554"/>
          </a:xfrm>
          <a:prstGeom prst="accentCallout1">
            <a:avLst>
              <a:gd name="adj1" fmla="val 15696"/>
              <a:gd name="adj2" fmla="val -931"/>
              <a:gd name="adj3" fmla="val 15654"/>
              <a:gd name="adj4" fmla="val -4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Wyświetlone zostają jednocześnie dwa okna:</a:t>
            </a:r>
          </a:p>
          <a:p>
            <a:pPr marL="342900" indent="-342900"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Lista przedmiotów ortopedycznych i wyrobów medycznych</a:t>
            </a:r>
          </a:p>
          <a:p>
            <a:pPr marL="342900" indent="-342900"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Okno wybierania pliku z dysku.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Objaśnienie liniowe 1 (kreska) 9"/>
          <p:cNvSpPr/>
          <p:nvPr/>
        </p:nvSpPr>
        <p:spPr>
          <a:xfrm>
            <a:off x="2411760" y="4725144"/>
            <a:ext cx="1944215" cy="1525048"/>
          </a:xfrm>
          <a:prstGeom prst="accentCallout1">
            <a:avLst>
              <a:gd name="adj1" fmla="val 15696"/>
              <a:gd name="adj2" fmla="val 104153"/>
              <a:gd name="adj3" fmla="val 17302"/>
              <a:gd name="adj4" fmla="val 1146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Należy wskazać plik uprzednio pobrany z SZOI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dotyczący zestawów wyrobów medycznych (rozszerzenie *.OFZ).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822512" y="260648"/>
            <a:ext cx="62664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TYLKO ZPO: Import </a:t>
            </a:r>
            <a:r>
              <a:rPr lang="pl-PL" sz="2000" dirty="0">
                <a:solidFill>
                  <a:prstClr val="black"/>
                </a:solidFill>
              </a:rPr>
              <a:t>zestawów wyrobów </a:t>
            </a:r>
            <a:r>
              <a:rPr lang="pl-PL" sz="2000" dirty="0" smtClean="0">
                <a:solidFill>
                  <a:prstClr val="black"/>
                </a:solidFill>
              </a:rPr>
              <a:t>medycznych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2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192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22512" y="260648"/>
            <a:ext cx="62664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TYLKO ZPO: Import </a:t>
            </a:r>
            <a:r>
              <a:rPr lang="pl-PL" sz="2000" dirty="0">
                <a:solidFill>
                  <a:prstClr val="black"/>
                </a:solidFill>
              </a:rPr>
              <a:t>zestawów wyrobów </a:t>
            </a:r>
            <a:r>
              <a:rPr lang="pl-PL" sz="2000" dirty="0" smtClean="0">
                <a:solidFill>
                  <a:prstClr val="black"/>
                </a:solidFill>
              </a:rPr>
              <a:t>medycznych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28138"/>
            <a:ext cx="4750384" cy="34372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Objaśnienie liniowe 1 (kreska) 8"/>
          <p:cNvSpPr/>
          <p:nvPr/>
        </p:nvSpPr>
        <p:spPr>
          <a:xfrm>
            <a:off x="5436096" y="1653261"/>
            <a:ext cx="2736304" cy="679442"/>
          </a:xfrm>
          <a:prstGeom prst="accentCallout1">
            <a:avLst>
              <a:gd name="adj1" fmla="val 45459"/>
              <a:gd name="adj2" fmla="val -1252"/>
              <a:gd name="adj3" fmla="val 45417"/>
              <a:gd name="adj4" fmla="val -119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</a:rPr>
              <a:t>Produkty zostają dopisane do </a:t>
            </a:r>
            <a:r>
              <a:rPr lang="pl-PL" dirty="0" smtClean="0">
                <a:solidFill>
                  <a:schemeClr val="tx1"/>
                </a:solidFill>
              </a:rPr>
              <a:t>listy.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807060"/>
            <a:ext cx="5478177" cy="18287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Objaśnienie liniowe 1 (kreska) 9"/>
          <p:cNvSpPr/>
          <p:nvPr/>
        </p:nvSpPr>
        <p:spPr>
          <a:xfrm>
            <a:off x="6156176" y="4797152"/>
            <a:ext cx="2736304" cy="679442"/>
          </a:xfrm>
          <a:prstGeom prst="accentCallout1">
            <a:avLst>
              <a:gd name="adj1" fmla="val 42871"/>
              <a:gd name="adj2" fmla="val 354"/>
              <a:gd name="adj3" fmla="val 42829"/>
              <a:gd name="adj4" fmla="val -14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Podgląd karty wyrobu medycznego.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 bwMode="auto">
          <a:xfrm>
            <a:off x="1106095" y="4421475"/>
            <a:ext cx="595107" cy="24388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193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Import zapytań ofertowych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52501" y="1303623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+mn-lt"/>
              </a:rPr>
              <a:t>W celu wprowadzenia do systemu zapytania ofertowego przygotowanego przez NFZ należy wybrać opcję </a:t>
            </a:r>
            <a:r>
              <a:rPr lang="pl-PL" sz="2000" b="1" dirty="0">
                <a:latin typeface="+mn-lt"/>
              </a:rPr>
              <a:t>Zapytania ofertowe </a:t>
            </a:r>
            <a:r>
              <a:rPr lang="pl-PL" sz="2000" dirty="0">
                <a:latin typeface="+mn-lt"/>
              </a:rPr>
              <a:t>z menu </a:t>
            </a:r>
            <a:r>
              <a:rPr lang="pl-PL" sz="2000" b="1" dirty="0">
                <a:latin typeface="+mn-lt"/>
              </a:rPr>
              <a:t>Konkurs ofert</a:t>
            </a:r>
            <a:r>
              <a:rPr lang="pl-PL" sz="2000" dirty="0" smtClean="0">
                <a:latin typeface="+mn-lt"/>
              </a:rPr>
              <a:t>.</a:t>
            </a:r>
          </a:p>
        </p:txBody>
      </p:sp>
      <p:sp>
        <p:nvSpPr>
          <p:cNvPr id="6" name="Prostokąt 5"/>
          <p:cNvSpPr/>
          <p:nvPr/>
        </p:nvSpPr>
        <p:spPr>
          <a:xfrm>
            <a:off x="92461" y="125614"/>
            <a:ext cx="9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i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348880"/>
            <a:ext cx="5526734" cy="3582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37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194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Import zapytań ofertowych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10621" y="1168979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+mn-lt"/>
              </a:rPr>
              <a:t>Wyświetlone zostaje okno </a:t>
            </a:r>
            <a:r>
              <a:rPr lang="pl-PL" sz="2000" i="1" dirty="0">
                <a:latin typeface="+mn-lt"/>
              </a:rPr>
              <a:t>Przeglądanie i rejestracja zapytań ofertowych</a:t>
            </a:r>
            <a:r>
              <a:rPr lang="pl-PL" sz="2000" dirty="0" smtClean="0">
                <a:latin typeface="+mn-lt"/>
              </a:rPr>
              <a:t>:</a:t>
            </a:r>
          </a:p>
        </p:txBody>
      </p:sp>
      <p:sp>
        <p:nvSpPr>
          <p:cNvPr id="6" name="Prostokąt 5"/>
          <p:cNvSpPr/>
          <p:nvPr/>
        </p:nvSpPr>
        <p:spPr>
          <a:xfrm>
            <a:off x="92461" y="125614"/>
            <a:ext cx="9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i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74" y="1802622"/>
            <a:ext cx="4884756" cy="35299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Objaśnienie liniowe 1 (kreska) 8"/>
          <p:cNvSpPr/>
          <p:nvPr/>
        </p:nvSpPr>
        <p:spPr>
          <a:xfrm>
            <a:off x="5421650" y="2101846"/>
            <a:ext cx="2334670" cy="1842781"/>
          </a:xfrm>
          <a:prstGeom prst="accentCallout1">
            <a:avLst>
              <a:gd name="adj1" fmla="val 15696"/>
              <a:gd name="adj2" fmla="val -931"/>
              <a:gd name="adj3" fmla="val 15654"/>
              <a:gd name="adj4" fmla="val -116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W celu zaimportowania zapytania ofertowego należy </a:t>
            </a:r>
            <a:r>
              <a:rPr lang="pl-PL" dirty="0">
                <a:solidFill>
                  <a:schemeClr val="tx1"/>
                </a:solidFill>
              </a:rPr>
              <a:t>wybrać opcję </a:t>
            </a:r>
            <a:r>
              <a:rPr lang="pl-PL" b="1" dirty="0" smtClean="0">
                <a:solidFill>
                  <a:schemeClr val="tx1"/>
                </a:solidFill>
              </a:rPr>
              <a:t>Import</a:t>
            </a:r>
            <a:r>
              <a:rPr lang="pl-PL" dirty="0">
                <a:solidFill>
                  <a:schemeClr val="tx1"/>
                </a:solidFill>
              </a:rPr>
              <a:t>. W wyniku tej czynności pojawi się okno </a:t>
            </a:r>
            <a:r>
              <a:rPr lang="pl-PL" b="1" dirty="0">
                <a:solidFill>
                  <a:schemeClr val="tx1"/>
                </a:solidFill>
              </a:rPr>
              <a:t>Wybór dokumentów do importu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Prostokąt 9"/>
          <p:cNvSpPr/>
          <p:nvPr/>
        </p:nvSpPr>
        <p:spPr bwMode="auto">
          <a:xfrm>
            <a:off x="199468" y="3216606"/>
            <a:ext cx="654618" cy="24388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083558"/>
            <a:ext cx="2931409" cy="24367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Objaśnienie liniowe 1 (kreska) 13"/>
          <p:cNvSpPr/>
          <p:nvPr/>
        </p:nvSpPr>
        <p:spPr>
          <a:xfrm>
            <a:off x="2181932" y="5576455"/>
            <a:ext cx="2822116" cy="1011385"/>
          </a:xfrm>
          <a:prstGeom prst="accentCallout1">
            <a:avLst>
              <a:gd name="adj1" fmla="val 15696"/>
              <a:gd name="adj2" fmla="val 104153"/>
              <a:gd name="adj3" fmla="val 17302"/>
              <a:gd name="adj4" fmla="val 1146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Należy wyszukać zapisany wcześniej plik zapytania ofertowego </a:t>
            </a:r>
            <a:r>
              <a:rPr lang="pl-PL" dirty="0" smtClean="0">
                <a:solidFill>
                  <a:schemeClr val="tx1"/>
                </a:solidFill>
              </a:rPr>
              <a:t>(*.</a:t>
            </a:r>
            <a:r>
              <a:rPr lang="pl-PL" dirty="0" err="1">
                <a:solidFill>
                  <a:schemeClr val="tx1"/>
                </a:solidFill>
              </a:rPr>
              <a:t>zpo</a:t>
            </a:r>
            <a:r>
              <a:rPr lang="pl-PL" dirty="0" smtClean="0">
                <a:solidFill>
                  <a:schemeClr val="tx1"/>
                </a:solidFill>
              </a:rPr>
              <a:t>).</a:t>
            </a:r>
            <a:endParaRPr lang="pl-PL" dirty="0">
              <a:solidFill>
                <a:schemeClr val="tx1"/>
              </a:solidFill>
            </a:endParaRPr>
          </a:p>
          <a:p>
            <a:pPr algn="r"/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97" y="1299573"/>
            <a:ext cx="3919783" cy="2915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195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Import zapytań ofertowych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2461" y="125614"/>
            <a:ext cx="9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i="1" dirty="0"/>
          </a:p>
        </p:txBody>
      </p:sp>
      <p:sp>
        <p:nvSpPr>
          <p:cNvPr id="9" name="Objaśnienie liniowe 1 (kreska) 8"/>
          <p:cNvSpPr/>
          <p:nvPr/>
        </p:nvSpPr>
        <p:spPr>
          <a:xfrm>
            <a:off x="4592034" y="1818972"/>
            <a:ext cx="2334670" cy="1212944"/>
          </a:xfrm>
          <a:prstGeom prst="accentCallout1">
            <a:avLst>
              <a:gd name="adj1" fmla="val 15696"/>
              <a:gd name="adj2" fmla="val -931"/>
              <a:gd name="adj3" fmla="val 15654"/>
              <a:gd name="adj4" fmla="val -116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</a:rPr>
              <a:t>Użytkownik zostaje poinformowany o zakończeniu procesu importu oraz jego wyniku.</a:t>
            </a:r>
          </a:p>
        </p:txBody>
      </p:sp>
      <p:sp>
        <p:nvSpPr>
          <p:cNvPr id="10" name="Prostokąt 9"/>
          <p:cNvSpPr/>
          <p:nvPr/>
        </p:nvSpPr>
        <p:spPr bwMode="auto">
          <a:xfrm>
            <a:off x="253596" y="3757433"/>
            <a:ext cx="3919783" cy="18323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65258"/>
            <a:ext cx="4035170" cy="291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Objaśnienie liniowe 1 (kreska) 11"/>
          <p:cNvSpPr/>
          <p:nvPr/>
        </p:nvSpPr>
        <p:spPr>
          <a:xfrm>
            <a:off x="1094655" y="4559406"/>
            <a:ext cx="2966132" cy="597786"/>
          </a:xfrm>
          <a:prstGeom prst="accentCallout1">
            <a:avLst>
              <a:gd name="adj1" fmla="val 15696"/>
              <a:gd name="adj2" fmla="val 104153"/>
              <a:gd name="adj3" fmla="val -13865"/>
              <a:gd name="adj4" fmla="val 1152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l-PL" dirty="0" smtClean="0">
              <a:solidFill>
                <a:schemeClr val="tx1"/>
              </a:solidFill>
            </a:endParaRPr>
          </a:p>
          <a:p>
            <a:pPr algn="r"/>
            <a:r>
              <a:rPr lang="pl-PL" dirty="0" smtClean="0">
                <a:solidFill>
                  <a:schemeClr val="tx1"/>
                </a:solidFill>
              </a:rPr>
              <a:t>Zaimportowane zapytania ofertowe zostają dodane do listy.</a:t>
            </a:r>
            <a:endParaRPr lang="pl-PL" dirty="0">
              <a:solidFill>
                <a:schemeClr val="tx1"/>
              </a:solidFill>
            </a:endParaRPr>
          </a:p>
          <a:p>
            <a:pPr algn="r"/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9" y="2044898"/>
            <a:ext cx="4624558" cy="3341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196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Zapytania ofertowe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2461" y="125614"/>
            <a:ext cx="9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i="1" dirty="0"/>
          </a:p>
        </p:txBody>
      </p:sp>
      <p:sp>
        <p:nvSpPr>
          <p:cNvPr id="9" name="Objaśnienie liniowe 1 (kreska) 8"/>
          <p:cNvSpPr/>
          <p:nvPr/>
        </p:nvSpPr>
        <p:spPr>
          <a:xfrm>
            <a:off x="5364088" y="1983058"/>
            <a:ext cx="3363071" cy="2111740"/>
          </a:xfrm>
          <a:prstGeom prst="accentCallout1">
            <a:avLst>
              <a:gd name="adj1" fmla="val 15696"/>
              <a:gd name="adj2" fmla="val -931"/>
              <a:gd name="adj3" fmla="val 27312"/>
              <a:gd name="adj4" fmla="val -119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</a:rPr>
              <a:t>Nagłówek zapytania jest prezentowany w górnej części okna Przeglądanie i rejestracja zapytań ofertowych. Po użyciu </a:t>
            </a:r>
            <a:r>
              <a:rPr lang="pl-PL" dirty="0" smtClean="0">
                <a:solidFill>
                  <a:schemeClr val="tx1"/>
                </a:solidFill>
              </a:rPr>
              <a:t>przycisku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F3-Podgląd </a:t>
            </a:r>
            <a:r>
              <a:rPr lang="pl-PL" dirty="0">
                <a:solidFill>
                  <a:schemeClr val="tx1"/>
                </a:solidFill>
              </a:rPr>
              <a:t>lub dwukrotnym kliknięciu na nagłówek wyświetlone zostanie okno przedstawiające informacje o nagłówku:</a:t>
            </a:r>
          </a:p>
        </p:txBody>
      </p:sp>
      <p:sp>
        <p:nvSpPr>
          <p:cNvPr id="10" name="Prostokąt 9"/>
          <p:cNvSpPr/>
          <p:nvPr/>
        </p:nvSpPr>
        <p:spPr bwMode="auto">
          <a:xfrm>
            <a:off x="539552" y="3387046"/>
            <a:ext cx="654618" cy="24388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25289" y="991734"/>
            <a:ext cx="523879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Każde zapytanie ofertowe składa się z dwóch części:</a:t>
            </a:r>
            <a:endParaRPr lang="pl-PL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Nagłówka,</a:t>
            </a:r>
            <a:endParaRPr lang="pl-PL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Pozycji </a:t>
            </a: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specyfikacji.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317" y="4206397"/>
            <a:ext cx="4113502" cy="2360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82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9" y="2044898"/>
            <a:ext cx="4624558" cy="3341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197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Zapytania ofertowe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2461" y="125614"/>
            <a:ext cx="9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i="1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92461" y="4941168"/>
            <a:ext cx="720080" cy="24388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25289" y="991734"/>
            <a:ext cx="512572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Każde zapytanie ofertowe składa się z dwóch części:</a:t>
            </a:r>
            <a:endParaRPr lang="pl-PL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Nagłówka,</a:t>
            </a:r>
            <a:endParaRPr lang="pl-PL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Pozycji </a:t>
            </a: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specyfikacji.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aśnienie liniowe 1 (kreska) 10"/>
          <p:cNvSpPr/>
          <p:nvPr/>
        </p:nvSpPr>
        <p:spPr>
          <a:xfrm>
            <a:off x="5251013" y="1223785"/>
            <a:ext cx="3729373" cy="2592288"/>
          </a:xfrm>
          <a:prstGeom prst="accentCallout1">
            <a:avLst>
              <a:gd name="adj1" fmla="val 86834"/>
              <a:gd name="adj2" fmla="val -1835"/>
              <a:gd name="adj3" fmla="val 103815"/>
              <a:gd name="adj4" fmla="val -186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W </a:t>
            </a:r>
            <a:r>
              <a:rPr lang="pl-PL" dirty="0">
                <a:solidFill>
                  <a:schemeClr val="tx1"/>
                </a:solidFill>
              </a:rPr>
              <a:t>dolnej części okna z listą zapytań ofertowych znajdują się pozycje specyfikacji zapytania zaznaczonego w górnej części okna. Informacje o usługach prezentowane są na dwóch </a:t>
            </a:r>
            <a:r>
              <a:rPr lang="pl-PL" dirty="0" smtClean="0">
                <a:solidFill>
                  <a:schemeClr val="tx1"/>
                </a:solidFill>
              </a:rPr>
              <a:t>zakładkach. </a:t>
            </a:r>
          </a:p>
          <a:p>
            <a:r>
              <a:rPr lang="pl-PL" dirty="0">
                <a:solidFill>
                  <a:schemeClr val="tx1"/>
                </a:solidFill>
              </a:rPr>
              <a:t>Po użyciu przycisku </a:t>
            </a:r>
            <a:r>
              <a:rPr lang="pl-PL" b="1" dirty="0">
                <a:solidFill>
                  <a:schemeClr val="tx1"/>
                </a:solidFill>
              </a:rPr>
              <a:t>ShF3 Podgląd  </a:t>
            </a:r>
            <a:r>
              <a:rPr lang="pl-PL" dirty="0">
                <a:solidFill>
                  <a:schemeClr val="tx1"/>
                </a:solidFill>
              </a:rPr>
              <a:t>lub dwukrotnym kliknięciu na pozycji specyfikacji zapytania ofertowego, użytkownik będzie mógł przeglądać dane w niej zawarte.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800" y="3861048"/>
            <a:ext cx="3997645" cy="28419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528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198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Wprowadzanie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 smtClean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95536" y="1107033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latin typeface="+mn-lt"/>
              </a:rPr>
              <a:t>Wprowadzanie informacji o ofertach i dokumentacjach aktualizacyjnych utworzonych na podstawie zapytań ofertowych przygotowanych przez </a:t>
            </a:r>
            <a:r>
              <a:rPr lang="pl-PL" sz="2000" dirty="0" smtClean="0">
                <a:latin typeface="+mn-lt"/>
              </a:rPr>
              <a:t>Oddział </a:t>
            </a:r>
            <a:r>
              <a:rPr lang="pl-PL" sz="2000" dirty="0">
                <a:latin typeface="+mn-lt"/>
              </a:rPr>
              <a:t>NFZ wykonuje się w oknie </a:t>
            </a:r>
            <a:r>
              <a:rPr lang="pl-PL" sz="2000" b="1" dirty="0">
                <a:latin typeface="+mn-lt"/>
              </a:rPr>
              <a:t>Przeglądanie i rejestracja ofert</a:t>
            </a:r>
            <a:r>
              <a:rPr lang="pl-PL" sz="2000" dirty="0">
                <a:latin typeface="+mn-lt"/>
              </a:rPr>
              <a:t>, uruchamianego po wybraniu z głównego okna menu </a:t>
            </a:r>
            <a:r>
              <a:rPr lang="pl-PL" sz="2000" b="1" dirty="0">
                <a:latin typeface="+mn-lt"/>
              </a:rPr>
              <a:t>Konkurs ofert </a:t>
            </a:r>
            <a:r>
              <a:rPr lang="pl-PL" sz="2000" b="1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pl-PL" sz="2000" b="1" dirty="0" smtClean="0">
                <a:latin typeface="+mn-lt"/>
              </a:rPr>
              <a:t> </a:t>
            </a:r>
            <a:r>
              <a:rPr lang="pl-PL" sz="2000" b="1" dirty="0">
                <a:latin typeface="+mn-lt"/>
              </a:rPr>
              <a:t>Oferty.</a:t>
            </a:r>
            <a:endParaRPr lang="pl-PL" sz="2000" b="1" i="1" dirty="0"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631345"/>
            <a:ext cx="5514899" cy="358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5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199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Wprowadzanie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 smtClean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851" y="2461749"/>
            <a:ext cx="5335413" cy="38884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251520" y="1107033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wybraniu opcji </a:t>
            </a: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Oferty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 menu </a:t>
            </a: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Konkurs ofert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nastąpi wyświetlenie okna </a:t>
            </a: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Przeglądanie i rejestracja </a:t>
            </a:r>
            <a:r>
              <a:rPr lang="pl-PL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ofert/wniosków o zawarcie umowy/dokumentacji </a:t>
            </a: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aktualizacyjnych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 oknie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tym docelowo znajdą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się wszystkie wprowadzone, sprawdzone i zatwierdzone dokumenty wraz ze swoimi specyfikacjami.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79512" y="260648"/>
            <a:ext cx="46105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 BĘDZIE POTRZEBNE?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51520" y="1196752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Konto dostępowe do Portalu SZOI</a:t>
            </a:r>
          </a:p>
          <a:p>
            <a:pPr marL="457200" indent="-457200" algn="just">
              <a:buAutoNum type="arabicPeriod"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Komputer z dostępem do Internetu, w celu korzystania </a:t>
            </a:r>
            <a:b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z aplikacji SZOI oraz Publikatora postępowań</a:t>
            </a:r>
          </a:p>
          <a:p>
            <a:pPr marL="457200" indent="-457200" algn="just">
              <a:buAutoNum type="arabicPeriod"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Zainstalowana aplikacja do otwierania plików *.pdf 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(np.: </a:t>
            </a:r>
            <a:r>
              <a:rPr lang="pl-PL" sz="2400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Acrobat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Reader)</a:t>
            </a:r>
          </a:p>
          <a:p>
            <a:pPr marL="457200" indent="-457200" algn="just">
              <a:buAutoNum type="arabicPeriod"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Dokumenty rejestracyjne oferenta </a:t>
            </a:r>
            <a:r>
              <a:rPr lang="pl-PL" sz="18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(m. in.: informacje o strukturze organizacyjnej oferenta: dane podmiotu, przedsiębiorstwa, jednostek organizacyjnych, komórek organizacyjnych, miejsc udzielania świadczeń)</a:t>
            </a:r>
            <a:endParaRPr lang="pl-PL" sz="1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457200" indent="-457200" algn="just">
              <a:buAutoNum type="arabicPeriod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Informacja o zasobach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oferenta </a:t>
            </a:r>
            <a:r>
              <a:rPr lang="pl-PL" sz="18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</a:t>
            </a:r>
            <a:r>
              <a:rPr lang="pl-PL" sz="1800" i="1" dirty="0">
                <a:solidFill>
                  <a:schemeClr val="tx2">
                    <a:lumMod val="75000"/>
                  </a:schemeClr>
                </a:solidFill>
              </a:rPr>
              <a:t>m. in.: </a:t>
            </a:r>
            <a:r>
              <a:rPr lang="pl-PL" sz="18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zasoby personelu, zasoby sprzętowe, pojazdy, harmonogramy czasu pracy [w tym: dostępność zasobów deklarowanych])</a:t>
            </a:r>
          </a:p>
          <a:p>
            <a:pPr marL="457200" indent="-457200" algn="just">
              <a:buAutoNum type="arabicPeriod"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Umowy o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podwykonawstwo </a:t>
            </a:r>
          </a:p>
          <a:p>
            <a:pPr marL="457200" indent="-457200" algn="just">
              <a:buAutoNum type="arabicPeriod"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Zainstalowana aktualna wersja NFZ-KO</a:t>
            </a:r>
          </a:p>
          <a:p>
            <a:pPr marL="457200" indent="-457200" algn="just">
              <a:buAutoNum type="arabicPeriod"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Dostęp do drukarki</a:t>
            </a:r>
            <a:endParaRPr lang="pl-PL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02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11560" y="1988840"/>
            <a:ext cx="7920880" cy="1785104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n-lt"/>
              </a:rPr>
              <a:t>Uwaga.</a:t>
            </a:r>
          </a:p>
          <a:p>
            <a:pPr algn="ctr"/>
            <a:endParaRPr lang="pl-PL" sz="1000" dirty="0">
              <a:latin typeface="+mn-lt"/>
            </a:endParaRPr>
          </a:p>
          <a:p>
            <a:pPr algn="ctr"/>
            <a:r>
              <a:rPr lang="pl-PL" sz="2000" dirty="0" smtClean="0">
                <a:latin typeface="+mn-lt"/>
              </a:rPr>
              <a:t>Praca w systemie SZOI ograniczona jest czasem dostępności sesji pracy. </a:t>
            </a:r>
            <a:endParaRPr lang="pl-PL" sz="2000" dirty="0">
              <a:latin typeface="+mn-lt"/>
            </a:endParaRPr>
          </a:p>
          <a:p>
            <a:pPr algn="ctr"/>
            <a:r>
              <a:rPr lang="pl-PL" sz="2000" dirty="0" smtClean="0">
                <a:latin typeface="+mn-lt"/>
              </a:rPr>
              <a:t>Oznacza to, że brak wykonywania czynności w systemie przez około 30 min spowoduje automatyczne zamknięcie sesji i utratę wszystkich wprowadzonych wcześniej informacji.</a:t>
            </a:r>
          </a:p>
        </p:txBody>
      </p:sp>
    </p:spTree>
    <p:extLst>
      <p:ext uri="{BB962C8B-B14F-4D97-AF65-F5344CB8AC3E}">
        <p14:creationId xmlns:p14="http://schemas.microsoft.com/office/powerpoint/2010/main" val="21285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200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Wprowadzanie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 smtClean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1520" y="1107033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celu utworzenia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oferty/wniosku należy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wykonać następujące kroki:</a:t>
            </a:r>
          </a:p>
          <a:p>
            <a:pPr algn="just">
              <a:spcAft>
                <a:spcPts val="0"/>
              </a:spcAft>
            </a:pP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Na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liście Przeglądanie i rejestracja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ofert/wniosków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zawarcie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umowy/ dokumentacji aktualizacyjnych,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środkowej części okna, należy wybrać opcję </a:t>
            </a:r>
            <a:r>
              <a:rPr lang="pl-PL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Dodaj.</a:t>
            </a:r>
            <a:endParaRPr lang="pl-PL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aśnienie liniowe 1 (kreska) 6"/>
          <p:cNvSpPr/>
          <p:nvPr/>
        </p:nvSpPr>
        <p:spPr>
          <a:xfrm>
            <a:off x="-252536" y="4437112"/>
            <a:ext cx="2678100" cy="1008112"/>
          </a:xfrm>
          <a:prstGeom prst="accentCallout1">
            <a:avLst>
              <a:gd name="adj1" fmla="val 15696"/>
              <a:gd name="adj2" fmla="val 104153"/>
              <a:gd name="adj3" fmla="val 16438"/>
              <a:gd name="adj4" fmla="val 1135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l-PL" dirty="0" smtClean="0">
              <a:solidFill>
                <a:schemeClr val="tx1"/>
              </a:solidFill>
            </a:endParaRPr>
          </a:p>
          <a:p>
            <a:pPr algn="r"/>
            <a:r>
              <a:rPr lang="pl-PL" dirty="0" smtClean="0">
                <a:solidFill>
                  <a:schemeClr val="tx1"/>
                </a:solidFill>
              </a:rPr>
              <a:t>W celu utworzenia oferty należy wybrać dodaj ofertę/wniosek o zawarcie umowy.</a:t>
            </a:r>
            <a:endParaRPr lang="pl-PL" dirty="0">
              <a:solidFill>
                <a:schemeClr val="tx1"/>
              </a:solidFill>
            </a:endParaRPr>
          </a:p>
          <a:p>
            <a:pPr algn="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5" y="2269385"/>
            <a:ext cx="5353274" cy="388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66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201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Wprowadzanie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 smtClean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1520" y="1107033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Wyświetlony zostaje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komunikat z kreatora tworzenia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oferty/wniosku:</a:t>
            </a:r>
            <a:endParaRPr lang="pl-PL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615175"/>
            <a:ext cx="2766906" cy="113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94" y="2985483"/>
            <a:ext cx="4608512" cy="33303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4965170"/>
            <a:ext cx="3407180" cy="10500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Objaśnienie liniowe 1 (kreska) 10"/>
          <p:cNvSpPr/>
          <p:nvPr/>
        </p:nvSpPr>
        <p:spPr>
          <a:xfrm>
            <a:off x="5148064" y="3356992"/>
            <a:ext cx="3168352" cy="936104"/>
          </a:xfrm>
          <a:prstGeom prst="accentCallout1">
            <a:avLst>
              <a:gd name="adj1" fmla="val 55599"/>
              <a:gd name="adj2" fmla="val -1036"/>
              <a:gd name="adj3" fmla="val 56219"/>
              <a:gd name="adj4" fmla="val -126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Należy wskazać zapytanie ofertowe i zatwierdzić </a:t>
            </a:r>
            <a:r>
              <a:rPr lang="pl-PL" b="1" dirty="0" smtClean="0">
                <a:solidFill>
                  <a:schemeClr val="tx1"/>
                </a:solidFill>
              </a:rPr>
              <a:t>OK</a:t>
            </a:r>
            <a:r>
              <a:rPr lang="pl-PL" dirty="0" smtClean="0">
                <a:solidFill>
                  <a:schemeClr val="tx1"/>
                </a:solidFill>
              </a:rPr>
              <a:t>. Wyświetlony zostaje komunikat o utworzeniu oferty.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202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Wprowadzanie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 smtClean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1520" y="1107033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dirty="0">
                <a:latin typeface="+mn-lt"/>
              </a:rPr>
              <a:t>W przypadku, gdy świadczeniodawca posiada więcej niż jedno przedsiębiorstwo podczas tworzenia </a:t>
            </a:r>
            <a:r>
              <a:rPr lang="pl-PL" sz="2000" dirty="0" smtClean="0">
                <a:latin typeface="+mn-lt"/>
              </a:rPr>
              <a:t>oferty wyświetlana </a:t>
            </a:r>
            <a:r>
              <a:rPr lang="pl-PL" sz="2000" dirty="0">
                <a:latin typeface="+mn-lt"/>
              </a:rPr>
              <a:t>jest informacja o konieczności określenia czy przyszła umowa (oraz jej rozliczenie) ma być utworzona dla każdego przedsiębiorstwa osobno czy łącznie dla wszystkich przedsiębiorstw:</a:t>
            </a:r>
          </a:p>
          <a:p>
            <a:pPr algn="just">
              <a:spcAft>
                <a:spcPts val="0"/>
              </a:spcAft>
            </a:pPr>
            <a:endParaRPr lang="pl-PL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438626"/>
            <a:ext cx="3300707" cy="15861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73406"/>
            <a:ext cx="4492097" cy="28752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Objaśnienie liniowe 1 (kreska) 11"/>
          <p:cNvSpPr/>
          <p:nvPr/>
        </p:nvSpPr>
        <p:spPr>
          <a:xfrm>
            <a:off x="5220072" y="4642971"/>
            <a:ext cx="3168352" cy="936104"/>
          </a:xfrm>
          <a:prstGeom prst="accentCallout1">
            <a:avLst>
              <a:gd name="adj1" fmla="val 55599"/>
              <a:gd name="adj2" fmla="val -1036"/>
              <a:gd name="adj3" fmla="val 56219"/>
              <a:gd name="adj4" fmla="val -126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W wyświetlonym nagłówku </a:t>
            </a:r>
            <a:r>
              <a:rPr lang="pl-PL" dirty="0">
                <a:solidFill>
                  <a:schemeClr val="tx1"/>
                </a:solidFill>
              </a:rPr>
              <a:t>oferty </a:t>
            </a:r>
            <a:r>
              <a:rPr lang="pl-PL" dirty="0" smtClean="0">
                <a:solidFill>
                  <a:schemeClr val="tx1"/>
                </a:solidFill>
              </a:rPr>
              <a:t>należy </a:t>
            </a:r>
            <a:r>
              <a:rPr lang="pl-PL" dirty="0">
                <a:solidFill>
                  <a:schemeClr val="tx1"/>
                </a:solidFill>
              </a:rPr>
              <a:t>wybrać właściwą opcję </a:t>
            </a:r>
            <a:r>
              <a:rPr lang="pl-PL" dirty="0" smtClean="0">
                <a:solidFill>
                  <a:schemeClr val="tx1"/>
                </a:solidFill>
              </a:rPr>
              <a:t>dotyczącą omawianego parametru.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3" name="Prostokąt 12"/>
          <p:cNvSpPr/>
          <p:nvPr/>
        </p:nvSpPr>
        <p:spPr bwMode="auto">
          <a:xfrm>
            <a:off x="251519" y="4441916"/>
            <a:ext cx="4492097" cy="283227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203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Wprowadzanie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 smtClean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1520" y="1107033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dodaniu oferty na liście ofert zostanie umieszczony nagłówek </a:t>
            </a: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oferty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 statusem Wprowadzony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Oferta w momencie utworzenia nie posiada uzupełnionych pozycji specyfikacji. Użytkownik sam decyduje, które usługi z zapytania ofertowego mają zostać umieszczone w ofercie</a:t>
            </a: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pl-PL" sz="18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Uzupełnianie ofert opiera się na uzupełnianiu danych związanych z pozycjami specyfikacji ofert. Dane te pogrupowane są w zakładki, które związane są bezpośrednio z zakresem świadczeń 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wymaganiami postawionymi 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przez NFZ </a:t>
            </a: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dotyczącymi konkretnego zapytania ofertowego.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l-PL" sz="1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prezentacji </a:t>
            </a: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przedstawiono uzupełnianie specyfikacji ofert dla następujących rodzajów świadczeń: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Leczenie Szpitalne (SZP)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pl-PL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Podstawowa Opieka Zdrowotna (POZ)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Zaopatrzenie 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wyroby medyczne (ZPO)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Ratownictwo Medyczne (RTM) </a:t>
            </a:r>
          </a:p>
          <a:p>
            <a:pPr algn="just">
              <a:spcAft>
                <a:spcPts val="0"/>
              </a:spcAft>
            </a:pPr>
            <a:endParaRPr lang="pl-PL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872" y="2388204"/>
            <a:ext cx="5920192" cy="4314617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204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Wprowadzanie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 smtClean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1520" y="1107033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dodaniu oferty na liście ofert zostanie umieszczony nagłówek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oferty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 statusem Wprowadzony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Oferta w momencie utworzenia nie posiada uzupełnionych pozycji specyfikacji.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pomocą opcji </a:t>
            </a:r>
            <a:r>
              <a:rPr lang="pl-PL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F2 Dodaj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użytkownik dodaje kolejne pozycje oferty.</a:t>
            </a:r>
            <a:endParaRPr lang="pl-PL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2038641" y="3068960"/>
            <a:ext cx="5976423" cy="432048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jaśnienie liniowe 1 (kreska) 9"/>
          <p:cNvSpPr/>
          <p:nvPr/>
        </p:nvSpPr>
        <p:spPr>
          <a:xfrm>
            <a:off x="-78026" y="5080099"/>
            <a:ext cx="1958020" cy="1440160"/>
          </a:xfrm>
          <a:prstGeom prst="accentCallout1">
            <a:avLst>
              <a:gd name="adj1" fmla="val 81021"/>
              <a:gd name="adj2" fmla="val 103704"/>
              <a:gd name="adj3" fmla="val 87955"/>
              <a:gd name="adj4" fmla="val 1133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W celu uzupełnienia pozycji specyfikacji należy wybrać opcję </a:t>
            </a:r>
            <a:r>
              <a:rPr lang="pl-PL" b="1" dirty="0" smtClean="0">
                <a:solidFill>
                  <a:schemeClr val="tx1"/>
                </a:solidFill>
              </a:rPr>
              <a:t>Dodaj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  <a:endParaRPr lang="pl-PL" dirty="0">
              <a:solidFill>
                <a:schemeClr val="tx1"/>
              </a:solidFill>
            </a:endParaRPr>
          </a:p>
          <a:p>
            <a:pPr algn="r"/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205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75683" y="260648"/>
            <a:ext cx="416011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1800" dirty="0">
                <a:solidFill>
                  <a:prstClr val="black"/>
                </a:solidFill>
                <a:latin typeface="Calibri"/>
              </a:rPr>
              <a:t>W karcie pozycji specyfikacji oferty należy uzupełnić </a:t>
            </a:r>
            <a:r>
              <a:rPr lang="pl-PL" sz="1800" b="1" dirty="0">
                <a:solidFill>
                  <a:prstClr val="black"/>
                </a:solidFill>
                <a:latin typeface="Calibri"/>
              </a:rPr>
              <a:t>miejsce wykonywania</a:t>
            </a:r>
            <a:r>
              <a:rPr lang="pl-PL" sz="1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1800" b="1" dirty="0">
                <a:solidFill>
                  <a:prstClr val="black"/>
                </a:solidFill>
                <a:latin typeface="Calibri"/>
              </a:rPr>
              <a:t>przedsiębiorstwo, profil medyczny komórki organizacyjnej, zakres świadczeń oraz informacje o umowie. </a:t>
            </a:r>
            <a:endParaRPr lang="pl-PL" sz="18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5" y="1984544"/>
            <a:ext cx="5974081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Objaśnienie liniowe 1 (kreska) 10"/>
          <p:cNvSpPr/>
          <p:nvPr/>
        </p:nvSpPr>
        <p:spPr>
          <a:xfrm>
            <a:off x="0" y="2626588"/>
            <a:ext cx="2211718" cy="2031594"/>
          </a:xfrm>
          <a:prstGeom prst="accentCallout1">
            <a:avLst>
              <a:gd name="adj1" fmla="val 11901"/>
              <a:gd name="adj2" fmla="val 100126"/>
              <a:gd name="adj3" fmla="val 8720"/>
              <a:gd name="adj4" fmla="val 1157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W </a:t>
            </a:r>
            <a:r>
              <a:rPr lang="pl-PL" dirty="0">
                <a:solidFill>
                  <a:schemeClr val="tx1"/>
                </a:solidFill>
              </a:rPr>
              <a:t>lewym górnym rogu karty znajduje się liczba porządkowa pozycji oferty informująca użytkownika o tym, która z kolei usługa jest właśnie wprowadzana do oferty.</a:t>
            </a:r>
          </a:p>
          <a:p>
            <a:pPr algn="r"/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206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75683" y="260648"/>
            <a:ext cx="416011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1800" dirty="0">
                <a:solidFill>
                  <a:prstClr val="black"/>
                </a:solidFill>
                <a:latin typeface="Calibri"/>
              </a:rPr>
              <a:t>W karcie pozycji specyfikacji oferty należy uzupełnić </a:t>
            </a:r>
            <a:r>
              <a:rPr lang="pl-PL" sz="1800" b="1" dirty="0">
                <a:solidFill>
                  <a:prstClr val="black"/>
                </a:solidFill>
                <a:latin typeface="Calibri"/>
              </a:rPr>
              <a:t>miejsce wykonywania</a:t>
            </a:r>
            <a:r>
              <a:rPr lang="pl-PL" sz="1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1800" b="1" dirty="0">
                <a:solidFill>
                  <a:prstClr val="black"/>
                </a:solidFill>
                <a:latin typeface="Calibri"/>
              </a:rPr>
              <a:t>przedsiębiorstwo, profil medyczny komórki organizacyjnej, zakres świadczeń oraz informacje o umowie. </a:t>
            </a:r>
            <a:endParaRPr lang="pl-PL" sz="18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00" y="1983600"/>
            <a:ext cx="5974081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Objaśnienie liniowe 1 (kreska) 6"/>
          <p:cNvSpPr/>
          <p:nvPr/>
        </p:nvSpPr>
        <p:spPr>
          <a:xfrm>
            <a:off x="0" y="2238688"/>
            <a:ext cx="2394811" cy="2874605"/>
          </a:xfrm>
          <a:prstGeom prst="accentCallout1">
            <a:avLst>
              <a:gd name="adj1" fmla="val 11901"/>
              <a:gd name="adj2" fmla="val 100126"/>
              <a:gd name="adj3" fmla="val 3679"/>
              <a:gd name="adj4" fmla="val 1144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Wyboru miejsca dokonuje się z listy znajdujących się w programie placówek (zaimportowanych z profilu świadczeniodawcy). Aby wybrać miejsce należy zaznaczyć go na liście i kliknąć OK </a:t>
            </a:r>
            <a:r>
              <a:rPr lang="pl-PL" dirty="0" smtClean="0">
                <a:solidFill>
                  <a:schemeClr val="tx1"/>
                </a:solidFill>
              </a:rPr>
              <a:t>– miejsce </a:t>
            </a:r>
            <a:r>
              <a:rPr lang="pl-PL" dirty="0">
                <a:solidFill>
                  <a:schemeClr val="tx1"/>
                </a:solidFill>
              </a:rPr>
              <a:t>zostanie uzupełnione na karcie pozycji </a:t>
            </a:r>
            <a:r>
              <a:rPr lang="pl-PL" dirty="0" smtClean="0">
                <a:solidFill>
                  <a:schemeClr val="tx1"/>
                </a:solidFill>
              </a:rPr>
              <a:t>oferty.</a:t>
            </a:r>
          </a:p>
          <a:p>
            <a:pPr algn="r"/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207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1800" dirty="0">
                <a:solidFill>
                  <a:prstClr val="black"/>
                </a:solidFill>
                <a:latin typeface="Calibri"/>
              </a:rPr>
              <a:t>W karcie pozycji specyfikacji oferty należy uzupełnić </a:t>
            </a:r>
            <a:r>
              <a:rPr lang="pl-PL" sz="1800" b="1" dirty="0">
                <a:solidFill>
                  <a:prstClr val="black"/>
                </a:solidFill>
                <a:latin typeface="Calibri"/>
              </a:rPr>
              <a:t>miejsce wykonywania</a:t>
            </a:r>
            <a:r>
              <a:rPr lang="pl-PL" sz="1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1800" b="1" dirty="0">
                <a:solidFill>
                  <a:prstClr val="black"/>
                </a:solidFill>
                <a:latin typeface="Calibri"/>
              </a:rPr>
              <a:t>przedsiębiorstwo, profil medyczny komórki organizacyjnej, zakres świadczeń oraz informacje o umowie. </a:t>
            </a:r>
            <a:endParaRPr lang="pl-PL" sz="18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00" y="1983600"/>
            <a:ext cx="5981070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Objaśnienie liniowe 1 (kreska) 6"/>
          <p:cNvSpPr/>
          <p:nvPr/>
        </p:nvSpPr>
        <p:spPr>
          <a:xfrm>
            <a:off x="107504" y="2204864"/>
            <a:ext cx="2364904" cy="2803502"/>
          </a:xfrm>
          <a:prstGeom prst="accentCallout1">
            <a:avLst>
              <a:gd name="adj1" fmla="val 11901"/>
              <a:gd name="adj2" fmla="val 100126"/>
              <a:gd name="adj3" fmla="val 8383"/>
              <a:gd name="adj4" fmla="val 1129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Przedsiębiorstwo </a:t>
            </a:r>
            <a:r>
              <a:rPr lang="pl-PL" dirty="0">
                <a:solidFill>
                  <a:schemeClr val="tx1"/>
                </a:solidFill>
              </a:rPr>
              <a:t>jest określane dla wybranego we wcześniejszym polu miejsca wykonywania. Takie powiązanie jest zapamiętywane </a:t>
            </a:r>
            <a:r>
              <a:rPr lang="pl-PL" dirty="0" smtClean="0">
                <a:solidFill>
                  <a:schemeClr val="tx1"/>
                </a:solidFill>
              </a:rPr>
              <a:t>i przedsiębiorstwo </a:t>
            </a:r>
            <a:r>
              <a:rPr lang="pl-PL" dirty="0">
                <a:solidFill>
                  <a:schemeClr val="tx1"/>
                </a:solidFill>
              </a:rPr>
              <a:t>jest automatycznie uzupełniane. 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00" y="1983600"/>
            <a:ext cx="5974082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208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75683" y="260648"/>
            <a:ext cx="416011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1800" dirty="0">
                <a:solidFill>
                  <a:prstClr val="black"/>
                </a:solidFill>
                <a:latin typeface="Calibri"/>
              </a:rPr>
              <a:t>W karcie pozycji specyfikacji oferty należy uzupełnić </a:t>
            </a:r>
            <a:r>
              <a:rPr lang="pl-PL" sz="1800" b="1" dirty="0">
                <a:solidFill>
                  <a:prstClr val="black"/>
                </a:solidFill>
                <a:latin typeface="Calibri"/>
              </a:rPr>
              <a:t>miejsce wykonywania</a:t>
            </a:r>
            <a:r>
              <a:rPr lang="pl-PL" sz="1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1800" b="1" dirty="0">
                <a:solidFill>
                  <a:prstClr val="black"/>
                </a:solidFill>
                <a:latin typeface="Calibri"/>
              </a:rPr>
              <a:t>przedsiębiorstwo, profil medyczny komórki organizacyjnej, zakres świadczeń oraz informacje o umowie. </a:t>
            </a:r>
            <a:endParaRPr lang="pl-PL" sz="18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aśnienie liniowe 1 (kreska) 6"/>
          <p:cNvSpPr/>
          <p:nvPr/>
        </p:nvSpPr>
        <p:spPr>
          <a:xfrm>
            <a:off x="-18485" y="2236148"/>
            <a:ext cx="2436912" cy="3096344"/>
          </a:xfrm>
          <a:prstGeom prst="accentCallout1">
            <a:avLst>
              <a:gd name="adj1" fmla="val 16919"/>
              <a:gd name="adj2" fmla="val 99011"/>
              <a:gd name="adj3" fmla="val 15679"/>
              <a:gd name="adj4" fmla="val 1107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Profil komórki należy wybrać z listy znajdujących się w programie profili (zaimportowanych z profilu świadczeniodawcy). Aby wybrać profil medyczny należy zaznaczyć go na liście i kliknąć OK </a:t>
            </a:r>
            <a:r>
              <a:rPr lang="pl-PL" dirty="0" smtClean="0">
                <a:solidFill>
                  <a:schemeClr val="tx1"/>
                </a:solidFill>
              </a:rPr>
              <a:t>– profil </a:t>
            </a:r>
            <a:r>
              <a:rPr lang="pl-PL" dirty="0">
                <a:solidFill>
                  <a:schemeClr val="tx1"/>
                </a:solidFill>
              </a:rPr>
              <a:t>zostanie uzupełniony na karcie pozycji oferty. 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209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1800" dirty="0" smtClean="0">
                <a:solidFill>
                  <a:prstClr val="black"/>
                </a:solidFill>
                <a:latin typeface="Calibri"/>
              </a:rPr>
              <a:t>W karcie pozycji specyfikacji oferty należy uzupełnić </a:t>
            </a:r>
            <a:r>
              <a:rPr lang="pl-PL" sz="1800" b="1" dirty="0" smtClean="0">
                <a:solidFill>
                  <a:prstClr val="black"/>
                </a:solidFill>
                <a:latin typeface="Calibri"/>
              </a:rPr>
              <a:t>miejsce wykonywania</a:t>
            </a:r>
            <a:r>
              <a:rPr lang="pl-PL" sz="18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1800" b="1" dirty="0" smtClean="0">
                <a:solidFill>
                  <a:prstClr val="black"/>
                </a:solidFill>
                <a:latin typeface="Calibri"/>
              </a:rPr>
              <a:t>przedsiębiorstwo, profil medyczny komórki organizacyjnej, zakres świadczeń oraz informacje o umowie. </a:t>
            </a:r>
            <a:endParaRPr lang="pl-PL" sz="18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00" y="1983600"/>
            <a:ext cx="5974081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Objaśnienie liniowe 1 (kreska) 6"/>
          <p:cNvSpPr/>
          <p:nvPr/>
        </p:nvSpPr>
        <p:spPr>
          <a:xfrm>
            <a:off x="16685" y="2156230"/>
            <a:ext cx="2364904" cy="4387403"/>
          </a:xfrm>
          <a:prstGeom prst="accentCallout1">
            <a:avLst>
              <a:gd name="adj1" fmla="val 16919"/>
              <a:gd name="adj2" fmla="val 99011"/>
              <a:gd name="adj3" fmla="val 13321"/>
              <a:gd name="adj4" fmla="val 1196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Usługę należy wybrać z listy zakresów świadczeń zawartych w zapytaniu ofertowym, dla którego tworzona jest oferta. </a:t>
            </a:r>
            <a:endParaRPr lang="pl-PL" dirty="0" smtClean="0">
              <a:solidFill>
                <a:schemeClr val="tx1"/>
              </a:solidFill>
            </a:endParaRPr>
          </a:p>
          <a:p>
            <a:pPr algn="r"/>
            <a:endParaRPr lang="pl-PL" dirty="0" smtClean="0">
              <a:solidFill>
                <a:schemeClr val="tx1"/>
              </a:solidFill>
            </a:endParaRPr>
          </a:p>
          <a:p>
            <a:pPr algn="r"/>
            <a:r>
              <a:rPr lang="pl-PL" dirty="0" smtClean="0">
                <a:solidFill>
                  <a:schemeClr val="tx1"/>
                </a:solidFill>
              </a:rPr>
              <a:t>Możliwe </a:t>
            </a:r>
            <a:r>
              <a:rPr lang="pl-PL" dirty="0">
                <a:solidFill>
                  <a:schemeClr val="tx1"/>
                </a:solidFill>
              </a:rPr>
              <a:t>jest wyszukanie konkretnej usługi z listy według: kodu usługi, nazwy usługi, kodu pierwotnego usługi, jak również zawężenie listy wyświetlonych usług do wybranego </a:t>
            </a:r>
            <a:r>
              <a:rPr lang="pl-PL" dirty="0" smtClean="0">
                <a:solidFill>
                  <a:schemeClr val="tx1"/>
                </a:solidFill>
              </a:rPr>
              <a:t>Oddziału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(opcja Usługi dla oddziału).  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 bwMode="auto">
          <a:xfrm>
            <a:off x="3276795" y="2629646"/>
            <a:ext cx="4676489" cy="25899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+mn-lt"/>
              </a:rPr>
              <a:t>F</a:t>
            </a:r>
            <a:r>
              <a:rPr lang="pl-PL" sz="2000" dirty="0" smtClean="0">
                <a:latin typeface="+mn-lt"/>
              </a:rPr>
              <a:t>ormularz rejestracyjny - Podmiot</a:t>
            </a:r>
            <a:br>
              <a:rPr lang="pl-PL" sz="20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(pola oznaczone gwiazdką są wymagane)</a:t>
            </a:r>
            <a:endParaRPr lang="pl-PL" sz="1800" u="sng" dirty="0" smtClean="0">
              <a:solidFill>
                <a:schemeClr val="tx2"/>
              </a:solidFill>
              <a:latin typeface="+mn-lt"/>
            </a:endParaRPr>
          </a:p>
          <a:p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160000"/>
            <a:ext cx="8371700" cy="353509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pole tekstowe 7"/>
          <p:cNvSpPr txBox="1"/>
          <p:nvPr/>
        </p:nvSpPr>
        <p:spPr>
          <a:xfrm>
            <a:off x="659003" y="5753732"/>
            <a:ext cx="804201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+mn-lt"/>
              </a:rPr>
              <a:t>Wskazanie formy organizacyjno-prawnej determinuje zakres danych do uzupełnienia. </a:t>
            </a:r>
            <a:r>
              <a:rPr lang="pl-PL" i="1" dirty="0" smtClean="0">
                <a:latin typeface="+mn-lt"/>
              </a:rPr>
              <a:t>Np.: wybierając jako formę Samodzielny Publiczny ZOZ wyświetlone zostanie do uzupełnienia pole: Podmiot tworzący.</a:t>
            </a:r>
          </a:p>
        </p:txBody>
      </p:sp>
    </p:spTree>
    <p:extLst>
      <p:ext uri="{BB962C8B-B14F-4D97-AF65-F5344CB8AC3E}">
        <p14:creationId xmlns:p14="http://schemas.microsoft.com/office/powerpoint/2010/main" val="24597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210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75683" y="260648"/>
            <a:ext cx="416011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1800" dirty="0" smtClean="0">
                <a:solidFill>
                  <a:prstClr val="black"/>
                </a:solidFill>
                <a:latin typeface="Calibri"/>
              </a:rPr>
              <a:t>W karcie pozycji specyfikacji oferty należy uzupełnić </a:t>
            </a:r>
            <a:r>
              <a:rPr lang="pl-PL" sz="1800" b="1" dirty="0" smtClean="0">
                <a:solidFill>
                  <a:prstClr val="black"/>
                </a:solidFill>
                <a:latin typeface="Calibri"/>
              </a:rPr>
              <a:t>miejsce wykonywania</a:t>
            </a:r>
            <a:r>
              <a:rPr lang="pl-PL" sz="18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1800" b="1" dirty="0" smtClean="0">
                <a:solidFill>
                  <a:prstClr val="black"/>
                </a:solidFill>
                <a:latin typeface="Calibri"/>
              </a:rPr>
              <a:t>przedsiębiorstwo, profil medyczny komórki organizacyjnej, zakres świadczeń oraz informacje o umowie. </a:t>
            </a:r>
            <a:endParaRPr lang="pl-PL" sz="18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00" y="1983600"/>
            <a:ext cx="5989506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Objaśnienie liniowe 1 (kreska) 6"/>
          <p:cNvSpPr/>
          <p:nvPr/>
        </p:nvSpPr>
        <p:spPr>
          <a:xfrm>
            <a:off x="-36512" y="1955445"/>
            <a:ext cx="2535216" cy="4681483"/>
          </a:xfrm>
          <a:prstGeom prst="accentCallout1">
            <a:avLst>
              <a:gd name="adj1" fmla="val 22939"/>
              <a:gd name="adj2" fmla="val 101122"/>
              <a:gd name="adj3" fmla="val 22437"/>
              <a:gd name="adj4" fmla="val 1073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1500" dirty="0" smtClean="0">
                <a:solidFill>
                  <a:schemeClr val="tx1"/>
                </a:solidFill>
              </a:rPr>
              <a:t>Wymagane </a:t>
            </a:r>
            <a:r>
              <a:rPr lang="pl-PL" sz="1500" dirty="0">
                <a:solidFill>
                  <a:schemeClr val="tx1"/>
                </a:solidFill>
              </a:rPr>
              <a:t>jest </a:t>
            </a:r>
            <a:r>
              <a:rPr lang="pl-PL" sz="1500" dirty="0" smtClean="0">
                <a:solidFill>
                  <a:schemeClr val="tx1"/>
                </a:solidFill>
              </a:rPr>
              <a:t>podanie informacji </a:t>
            </a:r>
            <a:r>
              <a:rPr lang="pl-PL" sz="1500" dirty="0">
                <a:solidFill>
                  <a:schemeClr val="tx1"/>
                </a:solidFill>
              </a:rPr>
              <a:t>o </a:t>
            </a:r>
            <a:r>
              <a:rPr lang="pl-PL" sz="1500" dirty="0" smtClean="0">
                <a:solidFill>
                  <a:schemeClr val="tx1"/>
                </a:solidFill>
              </a:rPr>
              <a:t>umowie - czy </a:t>
            </a:r>
            <a:r>
              <a:rPr lang="pl-PL" sz="1500" dirty="0">
                <a:solidFill>
                  <a:schemeClr val="tx1"/>
                </a:solidFill>
              </a:rPr>
              <a:t>w </a:t>
            </a:r>
            <a:r>
              <a:rPr lang="pl-PL" sz="1500" b="1" dirty="0">
                <a:solidFill>
                  <a:srgbClr val="C00000"/>
                </a:solidFill>
              </a:rPr>
              <a:t>okresie objętym propozycją oferty</a:t>
            </a:r>
            <a:r>
              <a:rPr lang="pl-PL" sz="1500" dirty="0">
                <a:solidFill>
                  <a:schemeClr val="tx1"/>
                </a:solidFill>
              </a:rPr>
              <a:t>, dla </a:t>
            </a:r>
            <a:r>
              <a:rPr lang="pl-PL" sz="1500" dirty="0" smtClean="0">
                <a:solidFill>
                  <a:schemeClr val="tx1"/>
                </a:solidFill>
              </a:rPr>
              <a:t>oferowanego zakresu świadczeń, </a:t>
            </a:r>
            <a:r>
              <a:rPr lang="pl-PL" sz="1500" dirty="0">
                <a:solidFill>
                  <a:schemeClr val="tx1"/>
                </a:solidFill>
              </a:rPr>
              <a:t>wykonywanego w wybranym miejscu udzielania świadczeń, </a:t>
            </a:r>
            <a:r>
              <a:rPr lang="pl-PL" sz="1500" dirty="0">
                <a:solidFill>
                  <a:srgbClr val="C00000"/>
                </a:solidFill>
              </a:rPr>
              <a:t>świadczeniodawca ma </a:t>
            </a:r>
            <a:r>
              <a:rPr lang="pl-PL" sz="1500" dirty="0" smtClean="0">
                <a:solidFill>
                  <a:srgbClr val="C00000"/>
                </a:solidFill>
              </a:rPr>
              <a:t>obowiązującą </a:t>
            </a:r>
            <a:r>
              <a:rPr lang="pl-PL" sz="1500" dirty="0">
                <a:solidFill>
                  <a:srgbClr val="C00000"/>
                </a:solidFill>
              </a:rPr>
              <a:t>umowę </a:t>
            </a:r>
            <a:r>
              <a:rPr lang="pl-PL" sz="1500" dirty="0" smtClean="0">
                <a:solidFill>
                  <a:srgbClr val="C00000"/>
                </a:solidFill>
              </a:rPr>
              <a:t/>
            </a:r>
            <a:br>
              <a:rPr lang="pl-PL" sz="1500" dirty="0" smtClean="0">
                <a:solidFill>
                  <a:srgbClr val="C00000"/>
                </a:solidFill>
              </a:rPr>
            </a:br>
            <a:r>
              <a:rPr lang="pl-PL" sz="1500" dirty="0" smtClean="0">
                <a:solidFill>
                  <a:srgbClr val="C00000"/>
                </a:solidFill>
              </a:rPr>
              <a:t>z </a:t>
            </a:r>
            <a:r>
              <a:rPr lang="pl-PL" sz="1500" dirty="0">
                <a:solidFill>
                  <a:srgbClr val="C00000"/>
                </a:solidFill>
              </a:rPr>
              <a:t>Funduszem</a:t>
            </a:r>
            <a:r>
              <a:rPr lang="pl-PL" sz="1500" dirty="0">
                <a:solidFill>
                  <a:schemeClr val="tx1"/>
                </a:solidFill>
              </a:rPr>
              <a:t>.</a:t>
            </a:r>
          </a:p>
          <a:p>
            <a:pPr algn="r"/>
            <a:r>
              <a:rPr lang="pl-PL" sz="1500" dirty="0">
                <a:solidFill>
                  <a:schemeClr val="tx1"/>
                </a:solidFill>
              </a:rPr>
              <a:t>Jeśli Oferent nie </a:t>
            </a:r>
            <a:r>
              <a:rPr lang="pl-PL" sz="1500" dirty="0" smtClean="0">
                <a:solidFill>
                  <a:schemeClr val="tx1"/>
                </a:solidFill>
              </a:rPr>
              <a:t>będzie posiadał obowiązującej </a:t>
            </a:r>
            <a:r>
              <a:rPr lang="pl-PL" sz="1500" dirty="0">
                <a:solidFill>
                  <a:schemeClr val="tx1"/>
                </a:solidFill>
              </a:rPr>
              <a:t>umowy, w polu: Informacje o umowie należy pozostawić domyślą wartość, czyli: </a:t>
            </a:r>
            <a:r>
              <a:rPr lang="pl-PL" sz="1500" i="1" dirty="0">
                <a:solidFill>
                  <a:schemeClr val="tx1"/>
                </a:solidFill>
              </a:rPr>
              <a:t>Brak umowy w zakresie z podanym miejscem udzielania </a:t>
            </a:r>
            <a:endParaRPr lang="pl-PL" sz="1500" i="1" dirty="0" smtClean="0">
              <a:solidFill>
                <a:schemeClr val="tx1"/>
              </a:solidFill>
            </a:endParaRPr>
          </a:p>
          <a:p>
            <a:pPr algn="r"/>
            <a:r>
              <a:rPr lang="pl-PL" sz="1500" i="1" dirty="0" smtClean="0">
                <a:solidFill>
                  <a:schemeClr val="tx1"/>
                </a:solidFill>
              </a:rPr>
              <a:t>świadczeń </a:t>
            </a:r>
            <a:r>
              <a:rPr lang="pl-PL" sz="1500" i="1" dirty="0">
                <a:solidFill>
                  <a:schemeClr val="tx1"/>
                </a:solidFill>
              </a:rPr>
              <a:t>na pierwszy dzień obowiązywania oferty/wniosku</a:t>
            </a:r>
            <a:r>
              <a:rPr lang="pl-PL" i="1" dirty="0" smtClean="0">
                <a:solidFill>
                  <a:schemeClr val="tx1"/>
                </a:solidFill>
              </a:rPr>
              <a:t>.</a:t>
            </a:r>
            <a:endParaRPr lang="pl-PL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211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75683" y="260648"/>
            <a:ext cx="416011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1800" dirty="0" smtClean="0">
                <a:solidFill>
                  <a:prstClr val="black"/>
                </a:solidFill>
                <a:latin typeface="Calibri"/>
              </a:rPr>
              <a:t>W karcie pozycji specyfikacji oferty należy uzupełnić </a:t>
            </a:r>
            <a:r>
              <a:rPr lang="pl-PL" sz="1800" b="1" dirty="0" smtClean="0">
                <a:solidFill>
                  <a:prstClr val="black"/>
                </a:solidFill>
                <a:latin typeface="Calibri"/>
              </a:rPr>
              <a:t>miejsce wykonywania</a:t>
            </a:r>
            <a:r>
              <a:rPr lang="pl-PL" sz="18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1800" b="1" dirty="0" smtClean="0">
                <a:solidFill>
                  <a:prstClr val="black"/>
                </a:solidFill>
                <a:latin typeface="Calibri"/>
              </a:rPr>
              <a:t>przedsiębiorstwo, profil medyczny komórki organizacyjnej, zakres świadczeń oraz informacje o umowie. </a:t>
            </a:r>
            <a:endParaRPr lang="pl-PL" sz="18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00" y="1983600"/>
            <a:ext cx="5989506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Objaśnienie liniowe 1 (kreska) 7"/>
          <p:cNvSpPr/>
          <p:nvPr/>
        </p:nvSpPr>
        <p:spPr>
          <a:xfrm>
            <a:off x="-101888" y="2224718"/>
            <a:ext cx="2601291" cy="4287529"/>
          </a:xfrm>
          <a:prstGeom prst="accentCallout1">
            <a:avLst>
              <a:gd name="adj1" fmla="val 22939"/>
              <a:gd name="adj2" fmla="val 101122"/>
              <a:gd name="adj3" fmla="val 20951"/>
              <a:gd name="adj4" fmla="val 1269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1500" dirty="0">
                <a:solidFill>
                  <a:schemeClr val="tx1"/>
                </a:solidFill>
              </a:rPr>
              <a:t>Jeśli Oferent posiada umowę na zakres podstawowy, a w ofercie dodaje zakres skojarzony, to:</a:t>
            </a:r>
          </a:p>
          <a:p>
            <a:pPr algn="r"/>
            <a:r>
              <a:rPr lang="pl-PL" sz="1500" b="1" dirty="0" smtClean="0">
                <a:solidFill>
                  <a:schemeClr val="tx1"/>
                </a:solidFill>
              </a:rPr>
              <a:t>Dla </a:t>
            </a:r>
            <a:r>
              <a:rPr lang="pl-PL" sz="1500" b="1" dirty="0">
                <a:solidFill>
                  <a:schemeClr val="tx1"/>
                </a:solidFill>
              </a:rPr>
              <a:t>zakresu podstawowego </a:t>
            </a:r>
            <a:r>
              <a:rPr lang="pl-PL" sz="1500" dirty="0">
                <a:solidFill>
                  <a:schemeClr val="tx1"/>
                </a:solidFill>
              </a:rPr>
              <a:t>– informacja o umowie: </a:t>
            </a:r>
            <a:r>
              <a:rPr lang="pl-PL" sz="1500" i="1" dirty="0">
                <a:solidFill>
                  <a:schemeClr val="tx1"/>
                </a:solidFill>
              </a:rPr>
              <a:t>Posiadam umowę w tym zakresie świadczeń z podanym miejscem udzielania </a:t>
            </a:r>
            <a:endParaRPr lang="pl-PL" sz="1500" i="1" dirty="0" smtClean="0">
              <a:solidFill>
                <a:schemeClr val="tx1"/>
              </a:solidFill>
            </a:endParaRPr>
          </a:p>
          <a:p>
            <a:pPr algn="r"/>
            <a:r>
              <a:rPr lang="pl-PL" sz="1500" i="1" dirty="0" smtClean="0">
                <a:solidFill>
                  <a:schemeClr val="tx1"/>
                </a:solidFill>
              </a:rPr>
              <a:t>świadczeń </a:t>
            </a:r>
            <a:r>
              <a:rPr lang="pl-PL" sz="1500" i="1" dirty="0">
                <a:solidFill>
                  <a:schemeClr val="tx1"/>
                </a:solidFill>
              </a:rPr>
              <a:t>na pierwszy dzień obowiązywania oferty/wniosku</a:t>
            </a:r>
            <a:r>
              <a:rPr lang="pl-PL" sz="1500" dirty="0">
                <a:solidFill>
                  <a:schemeClr val="tx1"/>
                </a:solidFill>
              </a:rPr>
              <a:t>;</a:t>
            </a:r>
          </a:p>
          <a:p>
            <a:pPr algn="r"/>
            <a:r>
              <a:rPr lang="pl-PL" sz="1500" b="1" dirty="0" smtClean="0">
                <a:solidFill>
                  <a:schemeClr val="tx1"/>
                </a:solidFill>
              </a:rPr>
              <a:t>Dla </a:t>
            </a:r>
            <a:r>
              <a:rPr lang="pl-PL" sz="1500" b="1" dirty="0">
                <a:solidFill>
                  <a:schemeClr val="tx1"/>
                </a:solidFill>
              </a:rPr>
              <a:t>zakresu skojarzonego </a:t>
            </a:r>
            <a:r>
              <a:rPr lang="pl-PL" sz="1500" dirty="0">
                <a:solidFill>
                  <a:schemeClr val="tx1"/>
                </a:solidFill>
              </a:rPr>
              <a:t>– informacja o umowie: </a:t>
            </a:r>
            <a:r>
              <a:rPr lang="pl-PL" sz="1500" i="1" dirty="0">
                <a:solidFill>
                  <a:schemeClr val="tx1"/>
                </a:solidFill>
              </a:rPr>
              <a:t>Brak umowy w zakresie z podanym miejscem udzielania </a:t>
            </a:r>
            <a:endParaRPr lang="pl-PL" sz="1500" i="1" dirty="0" smtClean="0">
              <a:solidFill>
                <a:schemeClr val="tx1"/>
              </a:solidFill>
            </a:endParaRPr>
          </a:p>
          <a:p>
            <a:pPr algn="r"/>
            <a:r>
              <a:rPr lang="pl-PL" sz="1500" i="1" dirty="0" smtClean="0">
                <a:solidFill>
                  <a:schemeClr val="tx1"/>
                </a:solidFill>
              </a:rPr>
              <a:t>świadczeń </a:t>
            </a:r>
            <a:r>
              <a:rPr lang="pl-PL" sz="1500" i="1" dirty="0">
                <a:solidFill>
                  <a:schemeClr val="tx1"/>
                </a:solidFill>
              </a:rPr>
              <a:t>na pierwszy dzień obowiązywania oferty/wniosku</a:t>
            </a:r>
            <a:r>
              <a:rPr lang="pl-PL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2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08" y="2414792"/>
            <a:ext cx="4254224" cy="3067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0" y="3568207"/>
            <a:ext cx="4241597" cy="3067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212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75683" y="260648"/>
            <a:ext cx="416011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+mn-lt"/>
              </a:rPr>
              <a:t>Dla danego postępowania (zapytania ofertowego) NFZ określa, które dane są wymagane do utworzenia poprawnej oferty. NFZ-KO umożliwia zarządzanie widocznością zakładek, które zawierają niewymagane dla danego postępowania informacje poprzez opcję </a:t>
            </a:r>
            <a:r>
              <a:rPr lang="pl-PL" sz="2000" b="1" dirty="0">
                <a:latin typeface="+mn-lt"/>
              </a:rPr>
              <a:t>Ukryj niewymagane </a:t>
            </a:r>
            <a:r>
              <a:rPr lang="pl-PL" sz="2000" b="1" dirty="0" smtClean="0">
                <a:latin typeface="+mn-lt"/>
              </a:rPr>
              <a:t>zakładki. </a:t>
            </a:r>
            <a:endParaRPr lang="pl-PL" sz="2000" b="1" i="1" dirty="0">
              <a:latin typeface="+mn-lt"/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161696" y="3087505"/>
            <a:ext cx="1917724" cy="15865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937" y="2396792"/>
            <a:ext cx="4291381" cy="310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Prostokąt 10"/>
          <p:cNvSpPr/>
          <p:nvPr/>
        </p:nvSpPr>
        <p:spPr bwMode="auto">
          <a:xfrm>
            <a:off x="4608936" y="3087393"/>
            <a:ext cx="2339328" cy="16103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Prostokąt 11"/>
          <p:cNvSpPr/>
          <p:nvPr/>
        </p:nvSpPr>
        <p:spPr bwMode="auto">
          <a:xfrm>
            <a:off x="159009" y="4149945"/>
            <a:ext cx="1964371" cy="15298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rostokąt 13"/>
          <p:cNvSpPr/>
          <p:nvPr/>
        </p:nvSpPr>
        <p:spPr bwMode="auto">
          <a:xfrm>
            <a:off x="7308304" y="6505746"/>
            <a:ext cx="864096" cy="144016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Prostokąt 14"/>
          <p:cNvSpPr/>
          <p:nvPr/>
        </p:nvSpPr>
        <p:spPr bwMode="auto">
          <a:xfrm>
            <a:off x="2354069" y="6497261"/>
            <a:ext cx="864096" cy="144016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7820" y="3548596"/>
            <a:ext cx="4293050" cy="310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Prostokąt 12"/>
          <p:cNvSpPr/>
          <p:nvPr/>
        </p:nvSpPr>
        <p:spPr bwMode="auto">
          <a:xfrm>
            <a:off x="4620648" y="4245693"/>
            <a:ext cx="3047695" cy="191075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800" y="1911600"/>
            <a:ext cx="5590745" cy="4042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213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953895" y="260648"/>
            <a:ext cx="600369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Wartości oferowane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+mn-lt"/>
              </a:rPr>
              <a:t>Na zakładce </a:t>
            </a:r>
            <a:r>
              <a:rPr lang="pl-PL" sz="1800" b="1" dirty="0">
                <a:latin typeface="+mn-lt"/>
              </a:rPr>
              <a:t>Wartości oferowane </a:t>
            </a:r>
            <a:r>
              <a:rPr lang="pl-PL" sz="1800" dirty="0">
                <a:latin typeface="+mn-lt"/>
              </a:rPr>
              <a:t>uzupełniana jest proponowana przez oferenta ilość oraz cena jednostkowa wybranej </a:t>
            </a:r>
            <a:r>
              <a:rPr lang="pl-PL" sz="1800" dirty="0" smtClean="0">
                <a:latin typeface="+mn-lt"/>
              </a:rPr>
              <a:t>usługi. </a:t>
            </a:r>
            <a:endParaRPr lang="pl-PL" sz="1800" b="1" i="1" dirty="0">
              <a:latin typeface="+mn-lt"/>
            </a:endParaRPr>
          </a:p>
        </p:txBody>
      </p:sp>
      <p:sp>
        <p:nvSpPr>
          <p:cNvPr id="7" name="Objaśnienie liniowe 1 (kreska) 6"/>
          <p:cNvSpPr/>
          <p:nvPr/>
        </p:nvSpPr>
        <p:spPr>
          <a:xfrm>
            <a:off x="179512" y="3098729"/>
            <a:ext cx="2338411" cy="1080120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Należy </a:t>
            </a:r>
            <a:r>
              <a:rPr lang="pl-PL" dirty="0">
                <a:solidFill>
                  <a:schemeClr val="tx1"/>
                </a:solidFill>
              </a:rPr>
              <a:t>uzupełnić kolumny Liczba jednostek </a:t>
            </a:r>
            <a:r>
              <a:rPr lang="pl-PL" dirty="0" smtClean="0">
                <a:solidFill>
                  <a:schemeClr val="tx1"/>
                </a:solidFill>
              </a:rPr>
              <a:t>rozliczeniowych </a:t>
            </a:r>
            <a:r>
              <a:rPr lang="pl-PL" dirty="0">
                <a:solidFill>
                  <a:schemeClr val="tx1"/>
                </a:solidFill>
              </a:rPr>
              <a:t>i Cena jednostkowa.</a:t>
            </a:r>
          </a:p>
        </p:txBody>
      </p:sp>
      <p:sp>
        <p:nvSpPr>
          <p:cNvPr id="9" name="Prostokąt 8"/>
          <p:cNvSpPr/>
          <p:nvPr/>
        </p:nvSpPr>
        <p:spPr bwMode="auto">
          <a:xfrm>
            <a:off x="3518256" y="3034493"/>
            <a:ext cx="1656184" cy="17853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214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953895" y="260648"/>
            <a:ext cx="600369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Wartości oferowane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+mn-lt"/>
              </a:rPr>
              <a:t>Na zakładce </a:t>
            </a:r>
            <a:r>
              <a:rPr lang="pl-PL" sz="1800" b="1" dirty="0">
                <a:latin typeface="+mn-lt"/>
              </a:rPr>
              <a:t>Wartości oferowane </a:t>
            </a:r>
            <a:r>
              <a:rPr lang="pl-PL" sz="1800" dirty="0">
                <a:latin typeface="+mn-lt"/>
              </a:rPr>
              <a:t>uzupełniana jest proponowana przez oferenta ilość oraz cena jednostkowa wybranej </a:t>
            </a:r>
            <a:r>
              <a:rPr lang="pl-PL" sz="1800" dirty="0" smtClean="0">
                <a:latin typeface="+mn-lt"/>
              </a:rPr>
              <a:t>usługi. </a:t>
            </a:r>
            <a:endParaRPr lang="pl-PL" sz="1800" b="1" i="1" dirty="0">
              <a:latin typeface="+mn-lt"/>
            </a:endParaRPr>
          </a:p>
        </p:txBody>
      </p:sp>
      <p:sp>
        <p:nvSpPr>
          <p:cNvPr id="7" name="Objaśnienie liniowe 1 (kreska) 6"/>
          <p:cNvSpPr/>
          <p:nvPr/>
        </p:nvSpPr>
        <p:spPr>
          <a:xfrm>
            <a:off x="107505" y="2363175"/>
            <a:ext cx="2630896" cy="2922559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Liczba wierszy równa jest liczbie miesięcy określonych terminem obowiązywania danej oferty. Kolumna Wartość jest automatycznie uzupełniana przez system, na podstawie danych wprowadzonych w kolumnach Liczba jednostek </a:t>
            </a:r>
            <a:r>
              <a:rPr lang="pl-PL" dirty="0" err="1">
                <a:solidFill>
                  <a:schemeClr val="tx1"/>
                </a:solidFill>
              </a:rPr>
              <a:t>rozl</a:t>
            </a:r>
            <a:r>
              <a:rPr lang="pl-PL" dirty="0">
                <a:solidFill>
                  <a:schemeClr val="tx1"/>
                </a:solidFill>
              </a:rPr>
              <a:t>. i Cena jednostkowa.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68" y="1911957"/>
            <a:ext cx="5592692" cy="40442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7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215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953895" y="260648"/>
            <a:ext cx="600369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Wartości oferowane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+mn-lt"/>
              </a:rPr>
              <a:t>Na zakładce </a:t>
            </a:r>
            <a:r>
              <a:rPr lang="pl-PL" sz="1800" b="1" dirty="0">
                <a:latin typeface="+mn-lt"/>
              </a:rPr>
              <a:t>Wartości oferowane </a:t>
            </a:r>
            <a:r>
              <a:rPr lang="pl-PL" sz="1800" dirty="0">
                <a:latin typeface="+mn-lt"/>
              </a:rPr>
              <a:t>uzupełniana jest proponowana przez oferenta ilość oraz cena jednostkowa wybranej </a:t>
            </a:r>
            <a:r>
              <a:rPr lang="pl-PL" sz="1800" dirty="0" smtClean="0">
                <a:latin typeface="+mn-lt"/>
              </a:rPr>
              <a:t>usługi. </a:t>
            </a:r>
            <a:endParaRPr lang="pl-PL" sz="1800" b="1" i="1" dirty="0">
              <a:latin typeface="+mn-lt"/>
            </a:endParaRPr>
          </a:p>
        </p:txBody>
      </p:sp>
      <p:sp>
        <p:nvSpPr>
          <p:cNvPr id="7" name="Objaśnienie liniowe 1 (kreska) 6"/>
          <p:cNvSpPr/>
          <p:nvPr/>
        </p:nvSpPr>
        <p:spPr>
          <a:xfrm>
            <a:off x="107504" y="1988840"/>
            <a:ext cx="2738400" cy="3816423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Kolumna Potrzeby Oddziału NFZ jest uzupełniana wartościami z zapytania ofertowego w przypadku, gdy Oddział NFZ określił, że zapotrzebowanie to ma być widoczne dla oferenta. </a:t>
            </a:r>
          </a:p>
          <a:p>
            <a:pPr algn="r"/>
            <a:endParaRPr lang="pl-PL" dirty="0" smtClean="0">
              <a:solidFill>
                <a:schemeClr val="tx1"/>
              </a:solidFill>
            </a:endParaRPr>
          </a:p>
          <a:p>
            <a:pPr algn="r"/>
            <a:r>
              <a:rPr lang="pl-PL" dirty="0" smtClean="0">
                <a:solidFill>
                  <a:schemeClr val="tx1"/>
                </a:solidFill>
              </a:rPr>
              <a:t>Wprowadzanie </a:t>
            </a:r>
            <a:r>
              <a:rPr lang="pl-PL" dirty="0">
                <a:solidFill>
                  <a:schemeClr val="tx1"/>
                </a:solidFill>
              </a:rPr>
              <a:t>na kartę cen i ilości usług w poszczególnych </a:t>
            </a:r>
            <a:r>
              <a:rPr lang="pl-PL" dirty="0" smtClean="0">
                <a:solidFill>
                  <a:schemeClr val="tx1"/>
                </a:solidFill>
              </a:rPr>
              <a:t>miesiącach polega na:</a:t>
            </a:r>
            <a:endParaRPr lang="pl-PL" dirty="0">
              <a:solidFill>
                <a:schemeClr val="tx1"/>
              </a:solidFill>
            </a:endParaRPr>
          </a:p>
          <a:p>
            <a:pPr algn="r"/>
            <a:r>
              <a:rPr lang="pl-PL" dirty="0" smtClean="0">
                <a:solidFill>
                  <a:schemeClr val="tx1"/>
                </a:solidFill>
              </a:rPr>
              <a:t>- podświetleniu odpowiednich komórek,</a:t>
            </a:r>
            <a:endParaRPr lang="pl-PL" dirty="0">
              <a:solidFill>
                <a:schemeClr val="tx1"/>
              </a:solidFill>
            </a:endParaRPr>
          </a:p>
          <a:p>
            <a:pPr algn="r"/>
            <a:r>
              <a:rPr lang="pl-PL" dirty="0" smtClean="0">
                <a:solidFill>
                  <a:schemeClr val="tx1"/>
                </a:solidFill>
              </a:rPr>
              <a:t>- wpisaniu określonych wartości </a:t>
            </a:r>
            <a:r>
              <a:rPr lang="pl-PL" dirty="0">
                <a:solidFill>
                  <a:schemeClr val="tx1"/>
                </a:solidFill>
              </a:rPr>
              <a:t>i </a:t>
            </a:r>
            <a:r>
              <a:rPr lang="pl-PL" dirty="0" smtClean="0">
                <a:solidFill>
                  <a:schemeClr val="tx1"/>
                </a:solidFill>
              </a:rPr>
              <a:t>zatwierdzeniu ich </a:t>
            </a:r>
            <a:r>
              <a:rPr lang="pl-PL" dirty="0">
                <a:solidFill>
                  <a:schemeClr val="tx1"/>
                </a:solidFill>
              </a:rPr>
              <a:t>klawiszem </a:t>
            </a:r>
            <a:r>
              <a:rPr lang="pl-PL" dirty="0" err="1">
                <a:solidFill>
                  <a:schemeClr val="tx1"/>
                </a:solidFill>
              </a:rPr>
              <a:t>Enter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68" y="1911957"/>
            <a:ext cx="5592692" cy="40442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7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216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953895" y="260648"/>
            <a:ext cx="600369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Wartości oferowane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+mn-lt"/>
              </a:rPr>
              <a:t>Na zakładce </a:t>
            </a:r>
            <a:r>
              <a:rPr lang="pl-PL" sz="1800" b="1" dirty="0">
                <a:latin typeface="+mn-lt"/>
              </a:rPr>
              <a:t>Wartości oferowane </a:t>
            </a:r>
            <a:r>
              <a:rPr lang="pl-PL" sz="1800" dirty="0">
                <a:latin typeface="+mn-lt"/>
              </a:rPr>
              <a:t>uzupełniana jest proponowana przez oferenta ilość oraz cena jednostkowa wybranej </a:t>
            </a:r>
            <a:r>
              <a:rPr lang="pl-PL" sz="1800" dirty="0" smtClean="0">
                <a:latin typeface="+mn-lt"/>
              </a:rPr>
              <a:t>usługi. </a:t>
            </a:r>
            <a:endParaRPr lang="pl-PL" sz="1800" b="1" i="1" dirty="0">
              <a:latin typeface="+mn-lt"/>
            </a:endParaRPr>
          </a:p>
        </p:txBody>
      </p:sp>
      <p:sp>
        <p:nvSpPr>
          <p:cNvPr id="7" name="Objaśnienie liniowe 1 (kreska) 6"/>
          <p:cNvSpPr/>
          <p:nvPr/>
        </p:nvSpPr>
        <p:spPr>
          <a:xfrm>
            <a:off x="0" y="1988840"/>
            <a:ext cx="2845904" cy="4176463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1500" dirty="0">
                <a:solidFill>
                  <a:schemeClr val="tx1"/>
                </a:solidFill>
              </a:rPr>
              <a:t>W </a:t>
            </a:r>
            <a:r>
              <a:rPr lang="pl-PL" sz="1500" dirty="0" smtClean="0">
                <a:solidFill>
                  <a:schemeClr val="tx1"/>
                </a:solidFill>
              </a:rPr>
              <a:t>przypadku, gdy uzupełniane wartości we </a:t>
            </a:r>
            <a:r>
              <a:rPr lang="pl-PL" sz="1500" dirty="0">
                <a:solidFill>
                  <a:schemeClr val="tx1"/>
                </a:solidFill>
              </a:rPr>
              <a:t>wszystkich </a:t>
            </a:r>
            <a:r>
              <a:rPr lang="pl-PL" sz="1500" dirty="0" smtClean="0">
                <a:solidFill>
                  <a:schemeClr val="tx1"/>
                </a:solidFill>
              </a:rPr>
              <a:t>wierszach </a:t>
            </a:r>
            <a:r>
              <a:rPr lang="pl-PL" sz="1500" dirty="0">
                <a:solidFill>
                  <a:schemeClr val="tx1"/>
                </a:solidFill>
              </a:rPr>
              <a:t>w wybranej </a:t>
            </a:r>
            <a:r>
              <a:rPr lang="pl-PL" sz="1500" dirty="0" smtClean="0">
                <a:solidFill>
                  <a:schemeClr val="tx1"/>
                </a:solidFill>
              </a:rPr>
              <a:t>kolumnie mają być takie same można </a:t>
            </a:r>
            <a:r>
              <a:rPr lang="pl-PL" sz="1500" dirty="0">
                <a:solidFill>
                  <a:schemeClr val="tx1"/>
                </a:solidFill>
              </a:rPr>
              <a:t>posłużyć się wprowadzonymi na Kartę zakładkami (znajdującymi się w dolnej części okna):</a:t>
            </a:r>
          </a:p>
          <a:p>
            <a:pPr algn="r"/>
            <a:r>
              <a:rPr lang="pl-PL" sz="1500" dirty="0" smtClean="0">
                <a:solidFill>
                  <a:schemeClr val="tx1"/>
                </a:solidFill>
              </a:rPr>
              <a:t>- </a:t>
            </a:r>
            <a:r>
              <a:rPr lang="pl-PL" sz="1500" b="1" dirty="0" smtClean="0">
                <a:solidFill>
                  <a:schemeClr val="tx1"/>
                </a:solidFill>
              </a:rPr>
              <a:t>Liczba </a:t>
            </a:r>
            <a:r>
              <a:rPr lang="pl-PL" sz="1500" b="1" dirty="0">
                <a:solidFill>
                  <a:schemeClr val="tx1"/>
                </a:solidFill>
              </a:rPr>
              <a:t>świadczeń – całkowita</a:t>
            </a:r>
            <a:r>
              <a:rPr lang="pl-PL" sz="1500" dirty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pl-PL" sz="1500" dirty="0" smtClean="0">
                <a:solidFill>
                  <a:schemeClr val="tx1"/>
                </a:solidFill>
              </a:rPr>
              <a:t>- </a:t>
            </a:r>
            <a:r>
              <a:rPr lang="pl-PL" sz="1500" b="1" dirty="0" smtClean="0">
                <a:solidFill>
                  <a:schemeClr val="tx1"/>
                </a:solidFill>
              </a:rPr>
              <a:t>Liczba </a:t>
            </a:r>
            <a:r>
              <a:rPr lang="pl-PL" sz="1500" b="1" dirty="0">
                <a:solidFill>
                  <a:schemeClr val="tx1"/>
                </a:solidFill>
              </a:rPr>
              <a:t>świadczeń – </a:t>
            </a:r>
            <a:r>
              <a:rPr lang="pl-PL" sz="1500" b="1" dirty="0" smtClean="0">
                <a:solidFill>
                  <a:schemeClr val="tx1"/>
                </a:solidFill>
              </a:rPr>
              <a:t>miesięcznie</a:t>
            </a:r>
            <a:r>
              <a:rPr lang="pl-PL" sz="1500" dirty="0" smtClean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pl-PL" sz="1500" dirty="0" smtClean="0">
                <a:solidFill>
                  <a:schemeClr val="tx1"/>
                </a:solidFill>
              </a:rPr>
              <a:t>wartość </a:t>
            </a:r>
            <a:r>
              <a:rPr lang="pl-PL" sz="1500" dirty="0">
                <a:solidFill>
                  <a:schemeClr val="tx1"/>
                </a:solidFill>
              </a:rPr>
              <a:t>wpisana w puste pole na wybranej zakładce jest </a:t>
            </a:r>
            <a:r>
              <a:rPr lang="pl-PL" sz="1500" dirty="0" smtClean="0">
                <a:solidFill>
                  <a:schemeClr val="tx1"/>
                </a:solidFill>
              </a:rPr>
              <a:t>dodawana, odejmowana </a:t>
            </a:r>
            <a:r>
              <a:rPr lang="pl-PL" sz="1500" dirty="0">
                <a:solidFill>
                  <a:schemeClr val="tx1"/>
                </a:solidFill>
              </a:rPr>
              <a:t>lub przypisana do każdego wiersza określonej </a:t>
            </a:r>
            <a:r>
              <a:rPr lang="pl-PL" sz="1500" dirty="0" smtClean="0">
                <a:solidFill>
                  <a:schemeClr val="tx1"/>
                </a:solidFill>
              </a:rPr>
              <a:t>kolumny.</a:t>
            </a:r>
            <a:endParaRPr lang="pl-PL" sz="1500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68" y="1911957"/>
            <a:ext cx="5592692" cy="40442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7"/>
          <p:cNvSpPr/>
          <p:nvPr/>
        </p:nvSpPr>
        <p:spPr bwMode="auto">
          <a:xfrm>
            <a:off x="3127650" y="5319439"/>
            <a:ext cx="1948406" cy="21640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217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953895" y="260648"/>
            <a:ext cx="600369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Wartości oferowane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+mn-lt"/>
              </a:rPr>
              <a:t>Na zakładce </a:t>
            </a:r>
            <a:r>
              <a:rPr lang="pl-PL" sz="1800" b="1" dirty="0">
                <a:latin typeface="+mn-lt"/>
              </a:rPr>
              <a:t>Wartości oferowane </a:t>
            </a:r>
            <a:r>
              <a:rPr lang="pl-PL" sz="1800" dirty="0">
                <a:latin typeface="+mn-lt"/>
              </a:rPr>
              <a:t>uzupełniana jest proponowana przez oferenta ilość oraz cena jednostkowa wybranej </a:t>
            </a:r>
            <a:r>
              <a:rPr lang="pl-PL" sz="1800" dirty="0" smtClean="0">
                <a:latin typeface="+mn-lt"/>
              </a:rPr>
              <a:t>usługi. </a:t>
            </a:r>
            <a:endParaRPr lang="pl-PL" sz="1800" b="1" i="1" dirty="0">
              <a:latin typeface="+mn-lt"/>
            </a:endParaRPr>
          </a:p>
        </p:txBody>
      </p:sp>
      <p:sp>
        <p:nvSpPr>
          <p:cNvPr id="7" name="Objaśnienie liniowe 1 (kreska) 6"/>
          <p:cNvSpPr/>
          <p:nvPr/>
        </p:nvSpPr>
        <p:spPr>
          <a:xfrm>
            <a:off x="107504" y="2636912"/>
            <a:ext cx="2738400" cy="2232247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- </a:t>
            </a:r>
            <a:r>
              <a:rPr lang="pl-PL" b="1" dirty="0" smtClean="0">
                <a:solidFill>
                  <a:schemeClr val="tx1"/>
                </a:solidFill>
              </a:rPr>
              <a:t>Cena </a:t>
            </a:r>
            <a:r>
              <a:rPr lang="pl-PL" b="1" dirty="0">
                <a:solidFill>
                  <a:schemeClr val="tx1"/>
                </a:solidFill>
              </a:rPr>
              <a:t>świadczeń – miesięczna</a:t>
            </a:r>
            <a:r>
              <a:rPr lang="pl-PL" dirty="0">
                <a:solidFill>
                  <a:schemeClr val="tx1"/>
                </a:solidFill>
              </a:rPr>
              <a:t>: wartość wpisana w puste pole na wybranej zakładce jest dodawana, odejmowana lub przypisana do każdego wiersza określonej kolumny.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68" y="1911957"/>
            <a:ext cx="5592692" cy="40442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7"/>
          <p:cNvSpPr/>
          <p:nvPr/>
        </p:nvSpPr>
        <p:spPr bwMode="auto">
          <a:xfrm>
            <a:off x="4967208" y="5337538"/>
            <a:ext cx="1080120" cy="17853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166062"/>
              </p:ext>
            </p:extLst>
          </p:nvPr>
        </p:nvGraphicFramePr>
        <p:xfrm>
          <a:off x="67000" y="3997025"/>
          <a:ext cx="85689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88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dodaje podaną na zakładce wartość w każdym wierszu określonej kolumny,</a:t>
                      </a:r>
                      <a:endParaRPr lang="pl-PL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+mn-lt"/>
                        </a:rPr>
                        <a:t>odejmuje podaną na zakładce wartość w każdym wierszu określonej kolumny,</a:t>
                      </a:r>
                      <a:endParaRPr lang="pl-PL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+mn-lt"/>
                        </a:rPr>
                        <a:t>zeruje wartości w każdym wierszu określonej kolumny,</a:t>
                      </a:r>
                      <a:endParaRPr lang="pl-PL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+mn-lt"/>
                        </a:rPr>
                        <a:t>wpisuje podaną na zakładce wartość do wszystkich wierszy w wybranej kolumnie</a:t>
                      </a:r>
                      <a:endParaRPr lang="pl-PL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218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953895" y="260648"/>
            <a:ext cx="600369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Wartości oferowane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+mn-lt"/>
              </a:rPr>
              <a:t>Na zakładce </a:t>
            </a:r>
            <a:r>
              <a:rPr lang="pl-PL" sz="1800" b="1" dirty="0">
                <a:latin typeface="+mn-lt"/>
              </a:rPr>
              <a:t>Wartości oferowane </a:t>
            </a:r>
            <a:r>
              <a:rPr lang="pl-PL" sz="1800" dirty="0">
                <a:latin typeface="+mn-lt"/>
              </a:rPr>
              <a:t>uzupełniana jest proponowana przez oferenta ilość oraz cena jednostkowa wybranej </a:t>
            </a:r>
            <a:r>
              <a:rPr lang="pl-PL" sz="1800" dirty="0" smtClean="0">
                <a:latin typeface="+mn-lt"/>
              </a:rPr>
              <a:t>usługi. </a:t>
            </a:r>
            <a:endParaRPr lang="pl-PL" sz="1800" b="1" i="1" dirty="0">
              <a:latin typeface="+mn-lt"/>
            </a:endParaRPr>
          </a:p>
        </p:txBody>
      </p:sp>
      <p:sp>
        <p:nvSpPr>
          <p:cNvPr id="7" name="Objaśnienie liniowe 1 (kreska) 6"/>
          <p:cNvSpPr/>
          <p:nvPr/>
        </p:nvSpPr>
        <p:spPr>
          <a:xfrm>
            <a:off x="67000" y="1871537"/>
            <a:ext cx="2160240" cy="837384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</a:rPr>
              <a:t>Uzupełnianie wierszy na zakładce Liczba świadczeń - całkowita.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970099"/>
            <a:ext cx="5896798" cy="61921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4" name="Prostokąt 13"/>
          <p:cNvSpPr/>
          <p:nvPr/>
        </p:nvSpPr>
        <p:spPr>
          <a:xfrm>
            <a:off x="179512" y="2938315"/>
            <a:ext cx="8537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Jeżeli w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puste pole na zakładce 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Liczba świadczeń – </a:t>
            </a:r>
            <a:r>
              <a:rPr lang="pl-PL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całkowita </a:t>
            </a: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wpisana zostanie konkretna wartość, zostanie ostanie ona w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sposób automatyczny podzielona przez liczbę wierszy i dodana, odjęta lub przypisana do poszczególnych pól w kolumnie 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Liczba jednostek rozliczeniowych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Czynności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można wykonać za pomocą przycisków</a:t>
            </a: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7" y="4074423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9" y="4494516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r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8" y="4847462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er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7" y="5256916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179512" y="5650768"/>
            <a:ext cx="8256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Powyżej opisane czynności mogą być wykonywane również za pomocą klawiatury. W tym celu należy wykorzystać klawisze +, -, *, =.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219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51072" y="260648"/>
            <a:ext cx="720934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Wartości oferowane (dla RTM)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95536" y="1096696"/>
            <a:ext cx="8294931" cy="1200329"/>
          </a:xfrm>
          <a:prstGeom prst="rect">
            <a:avLst/>
          </a:prstGeom>
          <a:ln w="2222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+mn-lt"/>
              </a:rPr>
              <a:t>W przypadku tworzenia oferty w rodzaju RTM, </a:t>
            </a:r>
            <a:r>
              <a:rPr lang="pl-PL" sz="1800" dirty="0" smtClean="0">
                <a:latin typeface="+mn-lt"/>
              </a:rPr>
              <a:t>podczas </a:t>
            </a:r>
            <a:r>
              <a:rPr lang="pl-PL" sz="1800" dirty="0">
                <a:latin typeface="+mn-lt"/>
              </a:rPr>
              <a:t>otwarcia tej zakładki wyświetlana jest krótka pomoc mająca na celu wskazanie użytkownikowi najważniejszych informacji, które są wymagane do prawidłowego przygotowania oferty: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704" y="2395132"/>
            <a:ext cx="5704593" cy="41251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89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Formularz rejestracyjny - Podmiot</a:t>
            </a:r>
            <a:br>
              <a:rPr lang="pl-PL" sz="20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(pola oznaczone gwiazdką są wymagane)</a:t>
            </a:r>
            <a:endParaRPr lang="pl-PL" sz="1800" u="sng" dirty="0" smtClean="0">
              <a:solidFill>
                <a:schemeClr val="tx2"/>
              </a:solidFill>
              <a:latin typeface="+mn-lt"/>
            </a:endParaRPr>
          </a:p>
          <a:p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160000"/>
            <a:ext cx="8371700" cy="353509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59003" y="5753732"/>
            <a:ext cx="80420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n-lt"/>
              </a:rPr>
              <a:t>Za pomocą opcji </a:t>
            </a:r>
            <a:r>
              <a:rPr lang="pl-PL" b="1" dirty="0" smtClean="0">
                <a:latin typeface="+mn-lt"/>
              </a:rPr>
              <a:t>Dodaj</a:t>
            </a:r>
            <a:r>
              <a:rPr lang="pl-PL" dirty="0" smtClean="0">
                <a:latin typeface="+mn-lt"/>
              </a:rPr>
              <a:t> należy uzupełnić informacje o wpisach do rejestrów. </a:t>
            </a:r>
          </a:p>
          <a:p>
            <a:r>
              <a:rPr lang="pl-PL" dirty="0" smtClean="0">
                <a:latin typeface="+mn-lt"/>
              </a:rPr>
              <a:t>Wybór opcji spowoduje otwarcie okna </a:t>
            </a:r>
            <a:r>
              <a:rPr lang="pl-PL" i="1" dirty="0" smtClean="0">
                <a:latin typeface="+mn-lt"/>
              </a:rPr>
              <a:t>Formularz rejestracyjny</a:t>
            </a:r>
            <a:r>
              <a:rPr lang="pl-PL" dirty="0" smtClean="0">
                <a:latin typeface="+mn-lt"/>
              </a:rPr>
              <a:t>.</a:t>
            </a:r>
          </a:p>
        </p:txBody>
      </p:sp>
      <p:sp>
        <p:nvSpPr>
          <p:cNvPr id="9" name="Prostokąt 8"/>
          <p:cNvSpPr/>
          <p:nvPr/>
        </p:nvSpPr>
        <p:spPr>
          <a:xfrm>
            <a:off x="2123728" y="4221088"/>
            <a:ext cx="864096" cy="4146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4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220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51073" y="260648"/>
            <a:ext cx="720934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Wartości oferowane (dla RTM)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95536" y="1096696"/>
            <a:ext cx="8294931" cy="1477328"/>
          </a:xfrm>
          <a:prstGeom prst="rect">
            <a:avLst/>
          </a:prstGeom>
          <a:ln w="2222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pl-PL" sz="1800" dirty="0" smtClean="0">
                <a:latin typeface="+mn-lt"/>
              </a:rPr>
              <a:t>W programie umożliwiono automatyczne uzupełnianie oferowanych jednostek rozliczeniowych dla ofert w rodzaju RTM. Wartość ta może być także uzupełniana ręcznie przez użytkownika.</a:t>
            </a:r>
          </a:p>
          <a:p>
            <a:pPr algn="just"/>
            <a:r>
              <a:rPr lang="pl-PL" sz="1800" dirty="0" smtClean="0">
                <a:latin typeface="+mn-lt"/>
              </a:rPr>
              <a:t>Miesięczna liczba jednostek rozliczeniowych musi być równa iloczynowi liczby zespołów RTM z Planu Wojewody i liczby dnia w miesiącu. </a:t>
            </a:r>
            <a:endParaRPr lang="pl-PL" sz="1800" dirty="0">
              <a:latin typeface="+mn-lt"/>
            </a:endParaRPr>
          </a:p>
        </p:txBody>
      </p:sp>
      <p:sp>
        <p:nvSpPr>
          <p:cNvPr id="6" name="Objaśnienie liniowe 1 (kreska) 5"/>
          <p:cNvSpPr/>
          <p:nvPr/>
        </p:nvSpPr>
        <p:spPr>
          <a:xfrm>
            <a:off x="248689" y="3280734"/>
            <a:ext cx="2561111" cy="1368152"/>
          </a:xfrm>
          <a:prstGeom prst="accentCallout1">
            <a:avLst>
              <a:gd name="adj1" fmla="val 45539"/>
              <a:gd name="adj2" fmla="val 103441"/>
              <a:gd name="adj3" fmla="val 41440"/>
              <a:gd name="adj4" fmla="val 1140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W celu automatycznego uzupełniania liczby jednostek rozliczeniowych należy wybrać opcję </a:t>
            </a:r>
            <a:r>
              <a:rPr lang="pl-PL" b="1" dirty="0" smtClean="0">
                <a:solidFill>
                  <a:schemeClr val="tx1"/>
                </a:solidFill>
              </a:rPr>
              <a:t>Uzupełnij.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356" y="2708920"/>
            <a:ext cx="5497111" cy="39750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7"/>
          <p:cNvSpPr/>
          <p:nvPr/>
        </p:nvSpPr>
        <p:spPr bwMode="auto">
          <a:xfrm>
            <a:off x="6606644" y="3645024"/>
            <a:ext cx="648072" cy="18508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910" y="2537062"/>
            <a:ext cx="5743256" cy="41657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221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86314" y="260648"/>
            <a:ext cx="7338869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opcja ceny produktów handlowych (ZPO)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23528" y="1208888"/>
            <a:ext cx="8294931" cy="1200329"/>
          </a:xfrm>
          <a:prstGeom prst="rect">
            <a:avLst/>
          </a:prstGeom>
          <a:ln w="2222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pl-PL" sz="1800" dirty="0" smtClean="0">
                <a:latin typeface="+mn-lt"/>
              </a:rPr>
              <a:t>Przy tworzeniu wniosku na zaopatrzenie nie wypełnia się zakładki </a:t>
            </a:r>
            <a:r>
              <a:rPr lang="pl-PL" sz="1800" b="1" dirty="0" smtClean="0">
                <a:latin typeface="+mn-lt"/>
              </a:rPr>
              <a:t>Wartości oferowane </a:t>
            </a:r>
            <a:r>
              <a:rPr lang="pl-PL" sz="1800" dirty="0" smtClean="0">
                <a:latin typeface="+mn-lt"/>
              </a:rPr>
              <a:t>mimo jej dostępności w widoku. Aby wprowadzić/zmodyfikować </a:t>
            </a:r>
            <a:r>
              <a:rPr lang="pl-PL" sz="1800" b="1" dirty="0" smtClean="0">
                <a:latin typeface="+mn-lt"/>
              </a:rPr>
              <a:t>oferowaną cenę produktów handlowych</a:t>
            </a:r>
            <a:r>
              <a:rPr lang="pl-PL" sz="1800" dirty="0" smtClean="0">
                <a:latin typeface="+mn-lt"/>
              </a:rPr>
              <a:t> należy zamknąć okno karty pozycji specyfikacji oferty i wrócić do listy ofert. </a:t>
            </a:r>
            <a:endParaRPr lang="pl-PL" sz="1800" b="1" i="1" dirty="0">
              <a:latin typeface="+mn-lt"/>
            </a:endParaRPr>
          </a:p>
        </p:txBody>
      </p:sp>
      <p:sp>
        <p:nvSpPr>
          <p:cNvPr id="16" name="Prostokąt 15"/>
          <p:cNvSpPr/>
          <p:nvPr/>
        </p:nvSpPr>
        <p:spPr bwMode="auto">
          <a:xfrm>
            <a:off x="1691680" y="3479198"/>
            <a:ext cx="648072" cy="18508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Prostokąt 17"/>
          <p:cNvSpPr/>
          <p:nvPr/>
        </p:nvSpPr>
        <p:spPr bwMode="auto">
          <a:xfrm>
            <a:off x="2347754" y="3193718"/>
            <a:ext cx="1800200" cy="18508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983" y="2636912"/>
            <a:ext cx="5521476" cy="40240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222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86310" y="260648"/>
            <a:ext cx="7338869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</a:t>
            </a:r>
            <a:r>
              <a:rPr lang="pl-PL" sz="2000" dirty="0">
                <a:solidFill>
                  <a:prstClr val="black"/>
                </a:solidFill>
              </a:rPr>
              <a:t>opcja ceny produktów </a:t>
            </a:r>
            <a:r>
              <a:rPr lang="pl-PL" sz="2000" dirty="0" smtClean="0">
                <a:solidFill>
                  <a:prstClr val="black"/>
                </a:solidFill>
              </a:rPr>
              <a:t>handlowych (ZPO)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23528" y="1208888"/>
            <a:ext cx="8294931" cy="1200329"/>
          </a:xfrm>
          <a:prstGeom prst="rect">
            <a:avLst/>
          </a:prstGeom>
          <a:ln w="2222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pl-PL" sz="1800" dirty="0" smtClean="0">
                <a:latin typeface="+mn-lt"/>
              </a:rPr>
              <a:t>Przy tworzeniu wniosku na zaopatrzenie nie wypełnia się zakładki </a:t>
            </a:r>
            <a:r>
              <a:rPr lang="pl-PL" sz="1800" b="1" dirty="0" smtClean="0">
                <a:latin typeface="+mn-lt"/>
              </a:rPr>
              <a:t>Wartości oferowane </a:t>
            </a:r>
            <a:r>
              <a:rPr lang="pl-PL" sz="1800" dirty="0" smtClean="0">
                <a:latin typeface="+mn-lt"/>
              </a:rPr>
              <a:t>mimo jej dostępności w widoku. Aby wprowadzić/zmodyfikować oferowaną </a:t>
            </a:r>
            <a:r>
              <a:rPr lang="pl-PL" sz="1800" b="1" dirty="0" smtClean="0">
                <a:latin typeface="+mn-lt"/>
              </a:rPr>
              <a:t>cenę produktów handlowych</a:t>
            </a:r>
            <a:r>
              <a:rPr lang="pl-PL" sz="1800" dirty="0" smtClean="0">
                <a:latin typeface="+mn-lt"/>
              </a:rPr>
              <a:t> należy zamknąć okno karty pozycji specyfikacji oferty i wrócić do listy ofert. </a:t>
            </a:r>
            <a:endParaRPr lang="pl-PL" sz="1800" b="1" i="1" dirty="0">
              <a:latin typeface="+mn-lt"/>
            </a:endParaRPr>
          </a:p>
        </p:txBody>
      </p:sp>
      <p:sp>
        <p:nvSpPr>
          <p:cNvPr id="16" name="Prostokąt 15"/>
          <p:cNvSpPr/>
          <p:nvPr/>
        </p:nvSpPr>
        <p:spPr bwMode="auto">
          <a:xfrm>
            <a:off x="4501139" y="6269567"/>
            <a:ext cx="972108" cy="2160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bjaśnienie liniowe 1 (kreska) 8"/>
          <p:cNvSpPr/>
          <p:nvPr/>
        </p:nvSpPr>
        <p:spPr>
          <a:xfrm>
            <a:off x="179512" y="4285065"/>
            <a:ext cx="2561111" cy="2232247"/>
          </a:xfrm>
          <a:prstGeom prst="accentCallout1">
            <a:avLst>
              <a:gd name="adj1" fmla="val 45539"/>
              <a:gd name="adj2" fmla="val 103441"/>
              <a:gd name="adj3" fmla="val 41440"/>
              <a:gd name="adj4" fmla="val 1140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Na liście, w części </a:t>
            </a:r>
            <a:r>
              <a:rPr lang="pl-PL" dirty="0" smtClean="0">
                <a:solidFill>
                  <a:schemeClr val="tx1"/>
                </a:solidFill>
              </a:rPr>
              <a:t>specyfikacji </a:t>
            </a:r>
            <a:r>
              <a:rPr lang="pl-PL" dirty="0">
                <a:solidFill>
                  <a:schemeClr val="tx1"/>
                </a:solidFill>
              </a:rPr>
              <a:t>oferty </a:t>
            </a:r>
            <a:r>
              <a:rPr lang="pl-PL" dirty="0" smtClean="0">
                <a:solidFill>
                  <a:schemeClr val="tx1"/>
                </a:solidFill>
              </a:rPr>
              <a:t>należy </a:t>
            </a:r>
            <a:r>
              <a:rPr lang="pl-PL" dirty="0">
                <a:solidFill>
                  <a:schemeClr val="tx1"/>
                </a:solidFill>
              </a:rPr>
              <a:t>zaznaczyć pozycję, dla której ma być </a:t>
            </a:r>
            <a:r>
              <a:rPr lang="pl-PL" dirty="0" smtClean="0">
                <a:solidFill>
                  <a:schemeClr val="tx1"/>
                </a:solidFill>
              </a:rPr>
              <a:t>wprowadzona/ modyfikowana </a:t>
            </a:r>
            <a:r>
              <a:rPr lang="pl-PL" dirty="0">
                <a:solidFill>
                  <a:schemeClr val="tx1"/>
                </a:solidFill>
              </a:rPr>
              <a:t>cena i kliknąć przycisk </a:t>
            </a:r>
            <a:r>
              <a:rPr lang="pl-PL" b="1" dirty="0" smtClean="0">
                <a:solidFill>
                  <a:schemeClr val="tx1"/>
                </a:solidFill>
              </a:rPr>
              <a:t>Cena wyrobów medycznych.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223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86310" y="260648"/>
            <a:ext cx="7338869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</a:t>
            </a:r>
            <a:r>
              <a:rPr lang="pl-PL" sz="2000" dirty="0">
                <a:solidFill>
                  <a:prstClr val="black"/>
                </a:solidFill>
              </a:rPr>
              <a:t>opcja ceny produktów </a:t>
            </a:r>
            <a:r>
              <a:rPr lang="pl-PL" sz="2000" dirty="0" smtClean="0">
                <a:solidFill>
                  <a:prstClr val="black"/>
                </a:solidFill>
              </a:rPr>
              <a:t>handlowych (ZPO)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Objaśnienie liniowe 1 (kreska) 8"/>
          <p:cNvSpPr/>
          <p:nvPr/>
        </p:nvSpPr>
        <p:spPr>
          <a:xfrm>
            <a:off x="544305" y="1552248"/>
            <a:ext cx="2414872" cy="1179039"/>
          </a:xfrm>
          <a:prstGeom prst="accentCallout1">
            <a:avLst>
              <a:gd name="adj1" fmla="val 45539"/>
              <a:gd name="adj2" fmla="val 103441"/>
              <a:gd name="adj3" fmla="val 41440"/>
              <a:gd name="adj4" fmla="val 1140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Wyświetlona zostanie lista produktów znajdujących się w zestawie podpiętym do danej pozycji </a:t>
            </a:r>
            <a:r>
              <a:rPr lang="pl-PL" dirty="0" smtClean="0">
                <a:solidFill>
                  <a:schemeClr val="tx1"/>
                </a:solidFill>
              </a:rPr>
              <a:t>wniosku. 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522532"/>
            <a:ext cx="5422065" cy="39232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Objaśnienie liniowe 1 (kreska) 10"/>
          <p:cNvSpPr/>
          <p:nvPr/>
        </p:nvSpPr>
        <p:spPr>
          <a:xfrm>
            <a:off x="503030" y="3645024"/>
            <a:ext cx="2414872" cy="1431507"/>
          </a:xfrm>
          <a:prstGeom prst="accentCallout1">
            <a:avLst>
              <a:gd name="adj1" fmla="val 45539"/>
              <a:gd name="adj2" fmla="val 103441"/>
              <a:gd name="adj3" fmla="val 41440"/>
              <a:gd name="adj4" fmla="val 1140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Aby wprowadzić oferowaną cenę należy zaznaczyć produkt </a:t>
            </a:r>
            <a:r>
              <a:rPr lang="pl-PL" dirty="0" smtClean="0">
                <a:solidFill>
                  <a:schemeClr val="tx1"/>
                </a:solidFill>
              </a:rPr>
              <a:t>oraz wybrać </a:t>
            </a:r>
            <a:r>
              <a:rPr lang="pl-PL" b="1" dirty="0" smtClean="0">
                <a:solidFill>
                  <a:schemeClr val="tx1"/>
                </a:solidFill>
              </a:rPr>
              <a:t>Popraw. </a:t>
            </a:r>
            <a:r>
              <a:rPr lang="pl-PL" dirty="0" smtClean="0">
                <a:solidFill>
                  <a:schemeClr val="tx1"/>
                </a:solidFill>
              </a:rPr>
              <a:t>Wprowadzoną cenę zatwierdzić </a:t>
            </a:r>
            <a:r>
              <a:rPr lang="pl-PL" b="1" dirty="0" smtClean="0">
                <a:solidFill>
                  <a:schemeClr val="tx1"/>
                </a:solidFill>
              </a:rPr>
              <a:t>OK. 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2" name="Prostokąt 11"/>
          <p:cNvSpPr/>
          <p:nvPr/>
        </p:nvSpPr>
        <p:spPr bwMode="auto">
          <a:xfrm>
            <a:off x="3370123" y="5220942"/>
            <a:ext cx="665852" cy="2160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23" y="5456891"/>
            <a:ext cx="2401644" cy="7014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3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224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86310" y="260648"/>
            <a:ext cx="7338869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</a:t>
            </a:r>
            <a:r>
              <a:rPr lang="pl-PL" sz="2000" dirty="0">
                <a:solidFill>
                  <a:prstClr val="black"/>
                </a:solidFill>
              </a:rPr>
              <a:t>opcja ceny produktów </a:t>
            </a:r>
            <a:r>
              <a:rPr lang="pl-PL" sz="2000" dirty="0" smtClean="0">
                <a:solidFill>
                  <a:prstClr val="black"/>
                </a:solidFill>
              </a:rPr>
              <a:t>handlowych (ZPO)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3528" y="1200211"/>
            <a:ext cx="8758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przypadku , gdy: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zostaną uzupełnione wszystkie ceny, lub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ceny oferowane będą wyższe od nałożonego na produkt limitu cenowego</a:t>
            </a:r>
          </a:p>
          <a:p>
            <a:pPr algn="just">
              <a:spcAft>
                <a:spcPts val="0"/>
              </a:spcAf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podczas sprawdzania lub zatwierdzania oferty zostanie wyświetlony komunikat informujący o konieczności uzupełnienia/poprawy </a:t>
            </a: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641925"/>
            <a:ext cx="4881968" cy="3418132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 bwMode="auto">
          <a:xfrm>
            <a:off x="3492768" y="3537011"/>
            <a:ext cx="4607623" cy="582241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225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86310" y="260648"/>
            <a:ext cx="7338869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</a:t>
            </a:r>
            <a:r>
              <a:rPr lang="pl-PL" sz="2000" dirty="0">
                <a:solidFill>
                  <a:prstClr val="black"/>
                </a:solidFill>
              </a:rPr>
              <a:t>opcja ceny produktów </a:t>
            </a:r>
            <a:r>
              <a:rPr lang="pl-PL" sz="2000" dirty="0" smtClean="0">
                <a:solidFill>
                  <a:prstClr val="black"/>
                </a:solidFill>
              </a:rPr>
              <a:t>handlowych (ZPO)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3528" y="1200211"/>
            <a:ext cx="8758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celu ułatwienia wyszukiwania wyrobów z różnicami w cenie brutto względem limitu dostępne są filtry: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Wyroby medyczne dla których występuje różnica pomiędzy ceną brutto, a limitem ceny.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Wyroby medyczne o cenie niższej niż limit.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Wyroby </a:t>
            </a: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medyczne 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cenie wyższej niż limit.</a:t>
            </a:r>
            <a:endParaRPr lang="pl-PL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l-PL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834290"/>
            <a:ext cx="5118073" cy="36808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 bwMode="auto">
          <a:xfrm>
            <a:off x="3541153" y="3039455"/>
            <a:ext cx="3259234" cy="509657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331562"/>
            <a:ext cx="5991865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226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26098" y="260648"/>
            <a:ext cx="5859297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Pakiet świadczeń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+mn-lt"/>
              </a:rPr>
              <a:t>W zapytaniu ofertowym do usługi kontraktowanej może zostać dołączony pakiet świadczeń. Cel zamieszczenia pakietu w zapytaniu ofertowym jest wyłącznie informacyjny, ponieważ świadczeniodawca jest zobowiązany wykonywać wszystkie usługi z pakietu.</a:t>
            </a:r>
            <a:endParaRPr lang="pl-PL" sz="1800" b="1" i="1" dirty="0">
              <a:latin typeface="+mn-lt"/>
            </a:endParaRPr>
          </a:p>
        </p:txBody>
      </p:sp>
      <p:sp>
        <p:nvSpPr>
          <p:cNvPr id="16" name="Prostokąt 15"/>
          <p:cNvSpPr/>
          <p:nvPr/>
        </p:nvSpPr>
        <p:spPr bwMode="auto">
          <a:xfrm>
            <a:off x="2204528" y="3293157"/>
            <a:ext cx="737736" cy="17853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64" y="2261569"/>
            <a:ext cx="5987155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227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17975" y="260648"/>
            <a:ext cx="427553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POZ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+mn-lt"/>
              </a:rPr>
              <a:t>Wnioski składane w rodzaju </a:t>
            </a:r>
            <a:r>
              <a:rPr lang="pl-PL" sz="1800" b="1" dirty="0">
                <a:latin typeface="+mn-lt"/>
              </a:rPr>
              <a:t>Podstawowa Opieka Zdrowotna </a:t>
            </a:r>
            <a:r>
              <a:rPr lang="pl-PL" sz="1800" dirty="0">
                <a:latin typeface="+mn-lt"/>
              </a:rPr>
              <a:t>muszą </a:t>
            </a:r>
            <a:r>
              <a:rPr lang="pl-PL" sz="1800" dirty="0" smtClean="0">
                <a:latin typeface="+mn-lt"/>
              </a:rPr>
              <a:t>zawierać  </a:t>
            </a:r>
            <a:r>
              <a:rPr lang="pl-PL" sz="1800" dirty="0">
                <a:latin typeface="+mn-lt"/>
              </a:rPr>
              <a:t>informacje o populacji pacjentów objętych opieką. Przy tworzeniu wniosku na POZ należy </a:t>
            </a:r>
            <a:r>
              <a:rPr lang="pl-PL" sz="1800" dirty="0" smtClean="0">
                <a:latin typeface="+mn-lt"/>
              </a:rPr>
              <a:t>uzupełnić </a:t>
            </a:r>
            <a:r>
              <a:rPr lang="pl-PL" sz="1800" dirty="0">
                <a:latin typeface="+mn-lt"/>
              </a:rPr>
              <a:t>zakładkę </a:t>
            </a:r>
            <a:r>
              <a:rPr lang="pl-PL" sz="1800" b="1" dirty="0">
                <a:latin typeface="+mn-lt"/>
              </a:rPr>
              <a:t>POZ, </a:t>
            </a:r>
            <a:r>
              <a:rPr lang="pl-PL" sz="1800" dirty="0">
                <a:latin typeface="+mn-lt"/>
              </a:rPr>
              <a:t>w której podaje się liczbę pacjentów znajdujących się pod opieką zdrowotną. </a:t>
            </a:r>
            <a:endParaRPr lang="pl-PL" sz="1800" b="1" i="1" dirty="0">
              <a:latin typeface="+mn-lt"/>
            </a:endParaRPr>
          </a:p>
        </p:txBody>
      </p:sp>
      <p:sp>
        <p:nvSpPr>
          <p:cNvPr id="7" name="Objaśnienie liniowe 1 (kreska) 6"/>
          <p:cNvSpPr/>
          <p:nvPr/>
        </p:nvSpPr>
        <p:spPr>
          <a:xfrm>
            <a:off x="683568" y="3212976"/>
            <a:ext cx="1475656" cy="1424654"/>
          </a:xfrm>
          <a:prstGeom prst="accentCallout1">
            <a:avLst>
              <a:gd name="adj1" fmla="val 23482"/>
              <a:gd name="adj2" fmla="val 101985"/>
              <a:gd name="adj3" fmla="val 23663"/>
              <a:gd name="adj4" fmla="val 1192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Należy uzupełnić pole Populacja zadeklarowana.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2707264" y="3381255"/>
            <a:ext cx="1599926" cy="2160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2260800"/>
            <a:ext cx="5972659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228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78244" y="260648"/>
            <a:ext cx="655500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Miejsce – godziny pracy 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+mn-lt"/>
              </a:rPr>
              <a:t>W zapytaniu ofertowym Oddział NFZ </a:t>
            </a:r>
            <a:r>
              <a:rPr lang="pl-PL" sz="1800" dirty="0" smtClean="0">
                <a:latin typeface="+mn-lt"/>
              </a:rPr>
              <a:t>określa </a:t>
            </a:r>
            <a:r>
              <a:rPr lang="pl-PL" sz="1800" dirty="0">
                <a:latin typeface="+mn-lt"/>
              </a:rPr>
              <a:t>czy w ofercie wymagane jest podanie czasu pracy miejsca udzielania świadczeń. </a:t>
            </a:r>
            <a:endParaRPr lang="pl-PL" sz="1800" b="1" i="1" dirty="0">
              <a:latin typeface="+mn-lt"/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2915476" y="3212976"/>
            <a:ext cx="882352" cy="2160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bjaśnienie liniowe 1 (kreska) 6"/>
          <p:cNvSpPr/>
          <p:nvPr/>
        </p:nvSpPr>
        <p:spPr>
          <a:xfrm>
            <a:off x="179512" y="2708920"/>
            <a:ext cx="2338411" cy="2759318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Aby wstawić harmonogram pracy miejsca należy wybrać dzień tygodnia, czas rozpoczęcia pracy oraz czas zakończenia pracy. Następnie należy kliknąć </a:t>
            </a:r>
            <a:r>
              <a:rPr lang="pl-PL" dirty="0" smtClean="0">
                <a:solidFill>
                  <a:schemeClr val="tx1"/>
                </a:solidFill>
              </a:rPr>
              <a:t>przycisk </a:t>
            </a:r>
            <a:r>
              <a:rPr lang="pl-PL" b="1" dirty="0" smtClean="0">
                <a:solidFill>
                  <a:schemeClr val="tx1"/>
                </a:solidFill>
              </a:rPr>
              <a:t>Dodaj, </a:t>
            </a:r>
            <a:r>
              <a:rPr lang="pl-PL" dirty="0" smtClean="0">
                <a:solidFill>
                  <a:schemeClr val="tx1"/>
                </a:solidFill>
              </a:rPr>
              <a:t>który </a:t>
            </a:r>
            <a:r>
              <a:rPr lang="pl-PL" dirty="0">
                <a:solidFill>
                  <a:schemeClr val="tx1"/>
                </a:solidFill>
              </a:rPr>
              <a:t>spowoduje przeniesienie danych do </a:t>
            </a:r>
            <a:r>
              <a:rPr lang="pl-PL" dirty="0" smtClean="0">
                <a:solidFill>
                  <a:schemeClr val="tx1"/>
                </a:solidFill>
              </a:rPr>
              <a:t>harmonogramu.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 bwMode="auto">
          <a:xfrm>
            <a:off x="2850928" y="6165304"/>
            <a:ext cx="1692360" cy="2160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2260800"/>
            <a:ext cx="5972659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229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78244" y="260648"/>
            <a:ext cx="655500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Miejsce – godziny pracy 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+mn-lt"/>
              </a:rPr>
              <a:t>W zapytaniu ofertowym Oddział NFZ </a:t>
            </a:r>
            <a:r>
              <a:rPr lang="pl-PL" sz="1800" dirty="0" smtClean="0">
                <a:latin typeface="+mn-lt"/>
              </a:rPr>
              <a:t>określa </a:t>
            </a:r>
            <a:r>
              <a:rPr lang="pl-PL" sz="1800" dirty="0">
                <a:latin typeface="+mn-lt"/>
              </a:rPr>
              <a:t>czy w ofercie wymagane jest podanie czasu pracy miejsca udzielania świadczeń. </a:t>
            </a:r>
            <a:endParaRPr lang="pl-PL" sz="1800" b="1" i="1" dirty="0">
              <a:latin typeface="+mn-lt"/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4716498" y="6088904"/>
            <a:ext cx="1050625" cy="2160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Prostokąt 10"/>
          <p:cNvSpPr/>
          <p:nvPr/>
        </p:nvSpPr>
        <p:spPr bwMode="auto">
          <a:xfrm>
            <a:off x="3419872" y="6165304"/>
            <a:ext cx="1123416" cy="2160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bjaśnienie liniowe 1 (kreska) 11"/>
          <p:cNvSpPr/>
          <p:nvPr/>
        </p:nvSpPr>
        <p:spPr>
          <a:xfrm>
            <a:off x="180000" y="2710800"/>
            <a:ext cx="2338411" cy="2956470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Jeżeli </a:t>
            </a:r>
            <a:r>
              <a:rPr lang="pl-PL" dirty="0">
                <a:solidFill>
                  <a:schemeClr val="tx1"/>
                </a:solidFill>
              </a:rPr>
              <a:t>zostaną wprowadzone błędne dane można je zmodyfikować </a:t>
            </a:r>
            <a:r>
              <a:rPr lang="pl-PL" dirty="0" smtClean="0">
                <a:solidFill>
                  <a:schemeClr val="tx1"/>
                </a:solidFill>
              </a:rPr>
              <a:t>wybierając </a:t>
            </a:r>
            <a:r>
              <a:rPr lang="pl-PL" b="1" dirty="0" smtClean="0">
                <a:solidFill>
                  <a:schemeClr val="tx1"/>
                </a:solidFill>
              </a:rPr>
              <a:t>Popraw</a:t>
            </a:r>
            <a:r>
              <a:rPr lang="pl-PL" dirty="0" smtClean="0">
                <a:solidFill>
                  <a:schemeClr val="tx1"/>
                </a:solidFill>
              </a:rPr>
              <a:t>. Aby </a:t>
            </a:r>
            <a:r>
              <a:rPr lang="pl-PL" dirty="0">
                <a:solidFill>
                  <a:schemeClr val="tx1"/>
                </a:solidFill>
              </a:rPr>
              <a:t>usunąć wpis z harmonogramu należy kliknąć </a:t>
            </a:r>
            <a:r>
              <a:rPr lang="pl-PL" dirty="0" smtClean="0">
                <a:solidFill>
                  <a:schemeClr val="tx1"/>
                </a:solidFill>
              </a:rPr>
              <a:t>przycisk </a:t>
            </a:r>
            <a:r>
              <a:rPr lang="pl-PL" b="1" dirty="0" smtClean="0">
                <a:solidFill>
                  <a:schemeClr val="tx1"/>
                </a:solidFill>
              </a:rPr>
              <a:t>Usuń</a:t>
            </a:r>
            <a:r>
              <a:rPr lang="pl-PL" dirty="0" smtClean="0">
                <a:solidFill>
                  <a:schemeClr val="tx1"/>
                </a:solidFill>
              </a:rPr>
              <a:t>. </a:t>
            </a:r>
            <a:r>
              <a:rPr lang="pl-PL" dirty="0">
                <a:solidFill>
                  <a:schemeClr val="tx1"/>
                </a:solidFill>
              </a:rPr>
              <a:t>Sumaryczna liczba godzin pracy zliczana jest automatycznie i wyświetlana z prawej strony </a:t>
            </a:r>
            <a:r>
              <a:rPr lang="pl-PL" dirty="0" smtClean="0">
                <a:solidFill>
                  <a:schemeClr val="tx1"/>
                </a:solidFill>
              </a:rPr>
              <a:t>zakładki.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Formularz rejestracyjny – Podmiot: Wpis do rejestru</a:t>
            </a:r>
            <a:br>
              <a:rPr lang="pl-PL" sz="20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(pola oznaczone gwiazdką są wymagane)</a:t>
            </a:r>
            <a:endParaRPr lang="pl-PL" sz="1800" u="sng" dirty="0" smtClean="0">
              <a:solidFill>
                <a:schemeClr val="tx2"/>
              </a:solidFill>
              <a:latin typeface="+mn-lt"/>
            </a:endParaRPr>
          </a:p>
          <a:p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59003" y="5753732"/>
            <a:ext cx="804201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+mn-lt"/>
              </a:rPr>
              <a:t>Wymagalność pól zależy od wskazanego </a:t>
            </a:r>
            <a:r>
              <a:rPr lang="pl-PL" b="1" dirty="0" smtClean="0">
                <a:latin typeface="+mn-lt"/>
              </a:rPr>
              <a:t>Rodzaju rejestru</a:t>
            </a:r>
            <a:r>
              <a:rPr lang="pl-PL" dirty="0" smtClean="0">
                <a:latin typeface="+mn-lt"/>
              </a:rPr>
              <a:t>.</a:t>
            </a:r>
          </a:p>
          <a:p>
            <a:pPr algn="just"/>
            <a:r>
              <a:rPr lang="pl-PL" dirty="0" smtClean="0">
                <a:latin typeface="+mn-lt"/>
              </a:rPr>
              <a:t>Po uzupełnieniu danych należy wybrać opcję </a:t>
            </a:r>
            <a:r>
              <a:rPr lang="pl-PL" b="1" dirty="0" smtClean="0">
                <a:latin typeface="+mn-lt"/>
              </a:rPr>
              <a:t>Zatwierdź</a:t>
            </a:r>
            <a:r>
              <a:rPr lang="pl-PL" dirty="0" smtClean="0">
                <a:latin typeface="+mn-lt"/>
              </a:rPr>
              <a:t>.</a:t>
            </a:r>
            <a:r>
              <a:rPr lang="pl-PL" b="1" dirty="0" smtClean="0">
                <a:latin typeface="+mn-lt"/>
              </a:rPr>
              <a:t> </a:t>
            </a:r>
            <a:r>
              <a:rPr lang="pl-PL" dirty="0" smtClean="0">
                <a:latin typeface="+mn-lt"/>
              </a:rPr>
              <a:t>Informacja zostanie zapisana </a:t>
            </a:r>
            <a:br>
              <a:rPr lang="pl-PL" dirty="0" smtClean="0">
                <a:latin typeface="+mn-lt"/>
              </a:rPr>
            </a:br>
            <a:r>
              <a:rPr lang="pl-PL" dirty="0" smtClean="0">
                <a:latin typeface="+mn-lt"/>
              </a:rPr>
              <a:t>w formularzu rejestracyjnym.</a:t>
            </a:r>
          </a:p>
        </p:txBody>
      </p:sp>
      <p:sp>
        <p:nvSpPr>
          <p:cNvPr id="9" name="Prostokąt 8"/>
          <p:cNvSpPr/>
          <p:nvPr/>
        </p:nvSpPr>
        <p:spPr>
          <a:xfrm>
            <a:off x="2123728" y="4221088"/>
            <a:ext cx="864096" cy="4146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156785"/>
            <a:ext cx="8334059" cy="328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2260800"/>
            <a:ext cx="5972659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230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78244" y="260648"/>
            <a:ext cx="655500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Miejsce – godziny pracy 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+mn-lt"/>
              </a:rPr>
              <a:t>W zapytaniu ofertowym Oddział NFZ </a:t>
            </a:r>
            <a:r>
              <a:rPr lang="pl-PL" sz="1800" dirty="0" smtClean="0">
                <a:latin typeface="+mn-lt"/>
              </a:rPr>
              <a:t>określa </a:t>
            </a:r>
            <a:r>
              <a:rPr lang="pl-PL" sz="1800" dirty="0">
                <a:latin typeface="+mn-lt"/>
              </a:rPr>
              <a:t>czy w ofercie wymagane jest podanie czasu pracy miejsca udzielania świadczeń. </a:t>
            </a:r>
            <a:endParaRPr lang="pl-PL" sz="1800" b="1" i="1" dirty="0">
              <a:latin typeface="+mn-lt"/>
            </a:endParaRPr>
          </a:p>
        </p:txBody>
      </p:sp>
      <p:sp>
        <p:nvSpPr>
          <p:cNvPr id="13" name="Objaśnienie liniowe 1 (kreska) 12"/>
          <p:cNvSpPr/>
          <p:nvPr/>
        </p:nvSpPr>
        <p:spPr>
          <a:xfrm>
            <a:off x="179512" y="2343061"/>
            <a:ext cx="2338411" cy="2956470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Program umożliwia skopiowanie harmonogramu pracy z profilu </a:t>
            </a:r>
            <a:r>
              <a:rPr lang="pl-PL" dirty="0" smtClean="0">
                <a:solidFill>
                  <a:schemeClr val="tx1"/>
                </a:solidFill>
              </a:rPr>
              <a:t>medycznego.</a:t>
            </a:r>
          </a:p>
          <a:p>
            <a:endParaRPr lang="pl-PL" dirty="0" smtClean="0">
              <a:solidFill>
                <a:schemeClr val="tx1"/>
              </a:solidFill>
            </a:endParaRPr>
          </a:p>
          <a:p>
            <a:pPr algn="r"/>
            <a:r>
              <a:rPr lang="pl-PL" dirty="0" smtClean="0">
                <a:solidFill>
                  <a:schemeClr val="tx1"/>
                </a:solidFill>
              </a:rPr>
              <a:t>Możliwe </a:t>
            </a:r>
            <a:r>
              <a:rPr lang="pl-PL" dirty="0">
                <a:solidFill>
                  <a:schemeClr val="tx1"/>
                </a:solidFill>
              </a:rPr>
              <a:t>jest ponadto uzupełnienie godzin pracy miejsca na podstawie godzin pracy osób </a:t>
            </a:r>
            <a:r>
              <a:rPr lang="pl-PL" dirty="0" smtClean="0">
                <a:solidFill>
                  <a:schemeClr val="tx1"/>
                </a:solidFill>
              </a:rPr>
              <a:t>personelu.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4" name="Prostokąt 13"/>
          <p:cNvSpPr/>
          <p:nvPr/>
        </p:nvSpPr>
        <p:spPr bwMode="auto">
          <a:xfrm>
            <a:off x="4752856" y="3361375"/>
            <a:ext cx="1512168" cy="26753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Prostokąt 14"/>
          <p:cNvSpPr/>
          <p:nvPr/>
        </p:nvSpPr>
        <p:spPr bwMode="auto">
          <a:xfrm>
            <a:off x="4752856" y="3681664"/>
            <a:ext cx="1512168" cy="26753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2260800"/>
            <a:ext cx="6000340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231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575121" y="260648"/>
            <a:ext cx="476124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Personel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+mn-lt"/>
              </a:rPr>
              <a:t>W zapytaniu ofertowym Oddział NFZ określa, czy wymagane jest podanie osób personelu medycznego dla wybranej pozycji oferty. </a:t>
            </a:r>
            <a:endParaRPr lang="pl-PL" sz="1800" b="1" i="1" dirty="0">
              <a:latin typeface="+mn-lt"/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3633377" y="3195392"/>
            <a:ext cx="504056" cy="2160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bjaśnienie liniowe 1 (kreska) 6"/>
          <p:cNvSpPr/>
          <p:nvPr/>
        </p:nvSpPr>
        <p:spPr>
          <a:xfrm>
            <a:off x="180000" y="3079039"/>
            <a:ext cx="2338411" cy="1669827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Na liście osób personelu </a:t>
            </a:r>
            <a:r>
              <a:rPr lang="pl-PL" dirty="0">
                <a:solidFill>
                  <a:schemeClr val="tx1"/>
                </a:solidFill>
              </a:rPr>
              <a:t>umieszczane są osoby wykonujące bieżącą usługę we wskazanym miejscu</a:t>
            </a:r>
            <a:r>
              <a:rPr lang="pl-PL" dirty="0" smtClean="0">
                <a:solidFill>
                  <a:schemeClr val="tx1"/>
                </a:solidFill>
              </a:rPr>
              <a:t>. W celu dodania osoby personelu należy wybrać </a:t>
            </a:r>
            <a:r>
              <a:rPr lang="pl-PL" b="1" dirty="0" smtClean="0">
                <a:solidFill>
                  <a:schemeClr val="tx1"/>
                </a:solidFill>
              </a:rPr>
              <a:t>Dodaj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3" name="Prostokąt 12"/>
          <p:cNvSpPr/>
          <p:nvPr/>
        </p:nvSpPr>
        <p:spPr bwMode="auto">
          <a:xfrm>
            <a:off x="2715657" y="5508440"/>
            <a:ext cx="504056" cy="2160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2260800"/>
            <a:ext cx="6000340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232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575121" y="260648"/>
            <a:ext cx="476124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Personel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+mn-lt"/>
              </a:rPr>
              <a:t>W zapytaniu ofertowym Oddział NFZ określa, czy wymagane jest podanie osób personelu medycznego dla wybranej pozycji oferty. </a:t>
            </a:r>
            <a:endParaRPr lang="pl-PL" sz="1800" b="1" i="1" dirty="0">
              <a:latin typeface="+mn-lt"/>
            </a:endParaRPr>
          </a:p>
        </p:txBody>
      </p:sp>
      <p:sp>
        <p:nvSpPr>
          <p:cNvPr id="11" name="Objaśnienie liniowe 1 (kreska) 10"/>
          <p:cNvSpPr/>
          <p:nvPr/>
        </p:nvSpPr>
        <p:spPr>
          <a:xfrm>
            <a:off x="180000" y="3285057"/>
            <a:ext cx="2338411" cy="1669827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Z wyświetlonej listy osób należy dokonać wyboru odpowiedniej osoby i zatwierdzić wybór </a:t>
            </a:r>
            <a:r>
              <a:rPr lang="pl-PL" b="1" dirty="0" smtClean="0">
                <a:solidFill>
                  <a:schemeClr val="tx1"/>
                </a:solidFill>
              </a:rPr>
              <a:t>OK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2" name="Obraz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09406"/>
            <a:ext cx="4248512" cy="30137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5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2260800"/>
            <a:ext cx="6000340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233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575121" y="260648"/>
            <a:ext cx="476124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Personel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+mn-lt"/>
              </a:rPr>
              <a:t>W zapytaniu ofertowym Oddział NFZ określa, czy wymagane jest podanie osób personelu medycznego dla wybranej pozycji oferty. </a:t>
            </a:r>
            <a:endParaRPr lang="pl-PL" sz="1800" b="1" i="1" dirty="0">
              <a:latin typeface="+mn-lt"/>
            </a:endParaRPr>
          </a:p>
        </p:txBody>
      </p:sp>
      <p:sp>
        <p:nvSpPr>
          <p:cNvPr id="8" name="Prostokąt 7"/>
          <p:cNvSpPr/>
          <p:nvPr/>
        </p:nvSpPr>
        <p:spPr bwMode="auto">
          <a:xfrm>
            <a:off x="2707979" y="5517232"/>
            <a:ext cx="1098309" cy="28803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4651128" y="5509438"/>
            <a:ext cx="551308" cy="2160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bjaśnienie liniowe 1 (kreska) 12"/>
          <p:cNvSpPr/>
          <p:nvPr/>
        </p:nvSpPr>
        <p:spPr>
          <a:xfrm>
            <a:off x="180000" y="3285057"/>
            <a:ext cx="2338411" cy="2808239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Wprowadzonego do karty specyfikacji oferty pracownika można usunąć </a:t>
            </a:r>
            <a:r>
              <a:rPr lang="pl-PL" dirty="0" smtClean="0">
                <a:solidFill>
                  <a:schemeClr val="tx1"/>
                </a:solidFill>
              </a:rPr>
              <a:t>przyciskiem </a:t>
            </a:r>
            <a:r>
              <a:rPr lang="pl-PL" b="1" dirty="0" smtClean="0">
                <a:solidFill>
                  <a:schemeClr val="tx1"/>
                </a:solidFill>
              </a:rPr>
              <a:t>Usuń</a:t>
            </a:r>
            <a:r>
              <a:rPr lang="pl-PL" dirty="0" smtClean="0">
                <a:solidFill>
                  <a:schemeClr val="tx1"/>
                </a:solidFill>
              </a:rPr>
              <a:t>. </a:t>
            </a:r>
          </a:p>
          <a:p>
            <a:pPr algn="r"/>
            <a:endParaRPr lang="pl-PL" dirty="0">
              <a:solidFill>
                <a:schemeClr val="tx1"/>
              </a:solidFill>
            </a:endParaRPr>
          </a:p>
          <a:p>
            <a:pPr algn="r"/>
            <a:r>
              <a:rPr lang="pl-PL" dirty="0" smtClean="0">
                <a:solidFill>
                  <a:schemeClr val="tx1"/>
                </a:solidFill>
              </a:rPr>
              <a:t>Opcja </a:t>
            </a:r>
            <a:r>
              <a:rPr lang="pl-PL" b="1" dirty="0" smtClean="0">
                <a:solidFill>
                  <a:schemeClr val="tx1"/>
                </a:solidFill>
              </a:rPr>
              <a:t>Dodaj wszystkich </a:t>
            </a:r>
            <a:r>
              <a:rPr lang="pl-PL" dirty="0" smtClean="0">
                <a:solidFill>
                  <a:schemeClr val="tx1"/>
                </a:solidFill>
              </a:rPr>
              <a:t>umożliwia </a:t>
            </a:r>
            <a:r>
              <a:rPr lang="pl-PL" dirty="0">
                <a:solidFill>
                  <a:schemeClr val="tx1"/>
                </a:solidFill>
              </a:rPr>
              <a:t>dodanie wszystkich osób personelu zatrudnionych w wybranym </a:t>
            </a:r>
            <a:r>
              <a:rPr lang="pl-PL" dirty="0" smtClean="0">
                <a:solidFill>
                  <a:schemeClr val="tx1"/>
                </a:solidFill>
              </a:rPr>
              <a:t>miejscu udzielania świadczeń (wg profilu oferenta).  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234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575120" y="260648"/>
            <a:ext cx="476124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Uzupełnianie oferty – zakładka Personel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+mn-lt"/>
              </a:rPr>
              <a:t>W zapytaniu ofertowym Oddział NFZ określa, czy wymagane jest podanie osób personelu medycznego dla wybranej pozycji oferty. </a:t>
            </a:r>
            <a:endParaRPr lang="pl-PL" sz="1800" b="1" i="1" dirty="0">
              <a:latin typeface="+mn-lt"/>
            </a:endParaRPr>
          </a:p>
        </p:txBody>
      </p:sp>
      <p:sp>
        <p:nvSpPr>
          <p:cNvPr id="7" name="Objaśnienie liniowe 1 (kreska) 6"/>
          <p:cNvSpPr/>
          <p:nvPr/>
        </p:nvSpPr>
        <p:spPr>
          <a:xfrm>
            <a:off x="251520" y="1916833"/>
            <a:ext cx="2058384" cy="1656184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Informacja o zawodzie </a:t>
            </a:r>
            <a:r>
              <a:rPr lang="pl-PL" dirty="0" smtClean="0">
                <a:solidFill>
                  <a:schemeClr val="tx1"/>
                </a:solidFill>
              </a:rPr>
              <a:t>medycznym / specjalności </a:t>
            </a:r>
            <a:r>
              <a:rPr lang="pl-PL" dirty="0">
                <a:solidFill>
                  <a:schemeClr val="tx1"/>
                </a:solidFill>
              </a:rPr>
              <a:t>oraz stanowisku pobierane są z profilu i wyświetlane w pozycji oferty pod listą </a:t>
            </a:r>
            <a:r>
              <a:rPr lang="pl-PL" dirty="0" smtClean="0">
                <a:solidFill>
                  <a:schemeClr val="tx1"/>
                </a:solidFill>
              </a:rPr>
              <a:t>personelu.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916833"/>
            <a:ext cx="5731854" cy="86693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159" y="2835993"/>
            <a:ext cx="2221598" cy="383517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1" name="Objaśnienie liniowe 1 (kreska) 10"/>
          <p:cNvSpPr/>
          <p:nvPr/>
        </p:nvSpPr>
        <p:spPr>
          <a:xfrm>
            <a:off x="35496" y="4509120"/>
            <a:ext cx="5370752" cy="2088232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Harmonogram pracy </a:t>
            </a:r>
            <a:r>
              <a:rPr lang="pl-PL" dirty="0" smtClean="0">
                <a:solidFill>
                  <a:schemeClr val="tx1"/>
                </a:solidFill>
              </a:rPr>
              <a:t>pobierany jest z </a:t>
            </a:r>
            <a:r>
              <a:rPr lang="pl-PL" dirty="0">
                <a:solidFill>
                  <a:schemeClr val="tx1"/>
                </a:solidFill>
              </a:rPr>
              <a:t>profilu (z harmonogramu czasu pracy osoby w miejscu) w związku z czym jest on automatycznie uzupełniany po wyborze osoby. Istnieje możliwość edycji harmonogramu - jednak należy pamiętać, że nie można wprowadzać harmonogramu szerszego niż określony dla danej osoby w portalu SZOI</a:t>
            </a:r>
            <a:r>
              <a:rPr lang="pl-PL" dirty="0" smtClean="0">
                <a:solidFill>
                  <a:schemeClr val="tx1"/>
                </a:solidFill>
              </a:rPr>
              <a:t>. Proces uzupełniania godzin pracy osoby personelu jest analogiczny jak w zakładce Miejsca – czas pracy (</a:t>
            </a:r>
            <a:r>
              <a:rPr lang="pl-PL" dirty="0" smtClean="0">
                <a:solidFill>
                  <a:schemeClr val="tx1"/>
                </a:solidFill>
                <a:hlinkClick r:id="rId4" action="ppaction://hlinksldjump"/>
              </a:rPr>
              <a:t>slajd</a:t>
            </a:r>
            <a:r>
              <a:rPr lang="pl-PL" dirty="0" smtClean="0">
                <a:solidFill>
                  <a:schemeClr val="tx1"/>
                </a:solidFill>
              </a:rPr>
              <a:t>) 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2260800"/>
            <a:ext cx="5970337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235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60881" y="260648"/>
            <a:ext cx="458971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Zasoby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5602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>W specyfikacji oferty świadczeniodawca może podać informacje o posiadanym sprzęcie medycznym.  Informacje te są uzupełniane na zakładce </a:t>
            </a:r>
            <a:r>
              <a:rPr lang="pl-PL" sz="2000" b="1" dirty="0" smtClean="0">
                <a:latin typeface="+mn-lt"/>
              </a:rPr>
              <a:t>Zasoby</a:t>
            </a:r>
            <a:r>
              <a:rPr lang="pl-PL" sz="2000" dirty="0">
                <a:latin typeface="+mn-lt"/>
              </a:rPr>
              <a:t>.</a:t>
            </a:r>
            <a:endParaRPr lang="pl-PL" sz="2000" b="1" i="1" dirty="0">
              <a:latin typeface="+mn-lt"/>
            </a:endParaRPr>
          </a:p>
        </p:txBody>
      </p:sp>
      <p:sp>
        <p:nvSpPr>
          <p:cNvPr id="12" name="Objaśnienie liniowe 1 (kreska) 11"/>
          <p:cNvSpPr/>
          <p:nvPr/>
        </p:nvSpPr>
        <p:spPr>
          <a:xfrm>
            <a:off x="467544" y="5678713"/>
            <a:ext cx="1950880" cy="876887"/>
          </a:xfrm>
          <a:prstGeom prst="accentCallout1">
            <a:avLst>
              <a:gd name="adj1" fmla="val 54565"/>
              <a:gd name="adj2" fmla="val 100704"/>
              <a:gd name="adj3" fmla="val 6600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W celu dodania do pozycji oferty zasobu należy kliknąć </a:t>
            </a:r>
            <a:r>
              <a:rPr lang="pl-PL" dirty="0" smtClean="0">
                <a:solidFill>
                  <a:schemeClr val="tx1"/>
                </a:solidFill>
              </a:rPr>
              <a:t>przycisk </a:t>
            </a:r>
            <a:r>
              <a:rPr lang="pl-PL" b="1" dirty="0" smtClean="0">
                <a:solidFill>
                  <a:schemeClr val="tx1"/>
                </a:solidFill>
              </a:rPr>
              <a:t>Dodaj.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2260800"/>
            <a:ext cx="5970337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236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60881" y="260648"/>
            <a:ext cx="458971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Zasoby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5602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>W specyfikacji oferty świadczeniodawca może podać informacje o posiadanym sprzęcie medycznym.  Informacje te są uzupełniane na zakładce </a:t>
            </a:r>
            <a:r>
              <a:rPr lang="pl-PL" sz="2000" b="1" dirty="0" smtClean="0">
                <a:latin typeface="+mn-lt"/>
              </a:rPr>
              <a:t>Zasoby</a:t>
            </a:r>
            <a:r>
              <a:rPr lang="pl-PL" sz="2000" dirty="0">
                <a:latin typeface="+mn-lt"/>
              </a:rPr>
              <a:t>.</a:t>
            </a:r>
            <a:endParaRPr lang="pl-PL" sz="2000" b="1" i="1" dirty="0">
              <a:latin typeface="+mn-lt"/>
            </a:endParaRPr>
          </a:p>
        </p:txBody>
      </p:sp>
      <p:sp>
        <p:nvSpPr>
          <p:cNvPr id="7" name="Objaśnienie liniowe 1 (kreska) 6"/>
          <p:cNvSpPr/>
          <p:nvPr/>
        </p:nvSpPr>
        <p:spPr>
          <a:xfrm>
            <a:off x="270496" y="3284984"/>
            <a:ext cx="2058384" cy="2325898"/>
          </a:xfrm>
          <a:prstGeom prst="accentCallout1">
            <a:avLst>
              <a:gd name="adj1" fmla="val 54565"/>
              <a:gd name="adj2" fmla="val 100704"/>
              <a:gd name="adj3" fmla="val 55422"/>
              <a:gd name="adj4" fmla="val 1162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W oknie </a:t>
            </a:r>
            <a:r>
              <a:rPr lang="pl-PL" dirty="0">
                <a:solidFill>
                  <a:schemeClr val="tx1"/>
                </a:solidFill>
              </a:rPr>
              <a:t>Wybieranie zasobów świadczeniodawcy</a:t>
            </a:r>
            <a:r>
              <a:rPr lang="pl-PL" dirty="0" smtClean="0">
                <a:solidFill>
                  <a:schemeClr val="tx1"/>
                </a:solidFill>
              </a:rPr>
              <a:t>, należy </a:t>
            </a:r>
            <a:r>
              <a:rPr lang="pl-PL" dirty="0">
                <a:solidFill>
                  <a:schemeClr val="tx1"/>
                </a:solidFill>
              </a:rPr>
              <a:t>wybrać odpowiedni rodzaj zasobu zaimportowany z portalu </a:t>
            </a:r>
            <a:r>
              <a:rPr lang="pl-PL" dirty="0" smtClean="0">
                <a:solidFill>
                  <a:schemeClr val="tx1"/>
                </a:solidFill>
              </a:rPr>
              <a:t>SZOI.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259" y="3014531"/>
            <a:ext cx="4570805" cy="33072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4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237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60880" y="260648"/>
            <a:ext cx="4589719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Uzupełnianie oferty – zakładka Zasoby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5602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>W specyfikacji oferty świadczeniodawca może podać informacje o posiadanym sprzęcie medycznym.  Informacje te są uzupełniane na zakładce </a:t>
            </a:r>
            <a:r>
              <a:rPr lang="pl-PL" sz="2000" b="1" dirty="0" smtClean="0">
                <a:latin typeface="+mn-lt"/>
              </a:rPr>
              <a:t>Zasoby</a:t>
            </a:r>
            <a:r>
              <a:rPr lang="pl-PL" sz="2000" dirty="0">
                <a:latin typeface="+mn-lt"/>
              </a:rPr>
              <a:t>.</a:t>
            </a:r>
            <a:endParaRPr lang="pl-PL" sz="2000" b="1" i="1" dirty="0"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988840"/>
            <a:ext cx="4758711" cy="33843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Objaśnienie liniowe 1 (kreska) 8"/>
          <p:cNvSpPr/>
          <p:nvPr/>
        </p:nvSpPr>
        <p:spPr>
          <a:xfrm>
            <a:off x="5690024" y="2132856"/>
            <a:ext cx="3168352" cy="2851158"/>
          </a:xfrm>
          <a:prstGeom prst="accentCallout1">
            <a:avLst>
              <a:gd name="adj1" fmla="val 55599"/>
              <a:gd name="adj2" fmla="val -1036"/>
              <a:gd name="adj3" fmla="val 56219"/>
              <a:gd name="adj4" fmla="val -126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</a:rPr>
              <a:t>Widoczność zasobu wynika z ustawień filtru rodzaju </a:t>
            </a:r>
            <a:r>
              <a:rPr lang="pl-PL" dirty="0" smtClean="0">
                <a:solidFill>
                  <a:schemeClr val="tx1"/>
                </a:solidFill>
              </a:rPr>
              <a:t>zasobu: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sprzęt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środek transportu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pomieszczenie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oraz dostępne w:</a:t>
            </a:r>
            <a:endParaRPr lang="pl-P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w miejscu</a:t>
            </a:r>
            <a:endParaRPr lang="pl-P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w lokalizacji</a:t>
            </a:r>
            <a:endParaRPr lang="pl-P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poza </a:t>
            </a:r>
            <a:r>
              <a:rPr lang="pl-PL" dirty="0">
                <a:solidFill>
                  <a:schemeClr val="tx1"/>
                </a:solidFill>
              </a:rPr>
              <a:t>lokalizacją – </a:t>
            </a:r>
            <a:r>
              <a:rPr lang="pl-PL" dirty="0" smtClean="0">
                <a:solidFill>
                  <a:schemeClr val="tx1"/>
                </a:solidFill>
              </a:rPr>
              <a:t>własny</a:t>
            </a:r>
            <a:endParaRPr lang="pl-P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poza </a:t>
            </a:r>
            <a:r>
              <a:rPr lang="pl-PL" dirty="0">
                <a:solidFill>
                  <a:schemeClr val="tx1"/>
                </a:solidFill>
              </a:rPr>
              <a:t>lokalizacją – </a:t>
            </a:r>
            <a:r>
              <a:rPr lang="pl-PL" dirty="0" smtClean="0">
                <a:solidFill>
                  <a:schemeClr val="tx1"/>
                </a:solidFill>
              </a:rPr>
              <a:t>obcy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10" name="Prostokąt 9"/>
          <p:cNvSpPr/>
          <p:nvPr/>
        </p:nvSpPr>
        <p:spPr bwMode="auto">
          <a:xfrm>
            <a:off x="539551" y="2503540"/>
            <a:ext cx="864097" cy="49341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Prostokąt 10"/>
          <p:cNvSpPr/>
          <p:nvPr/>
        </p:nvSpPr>
        <p:spPr bwMode="auto">
          <a:xfrm>
            <a:off x="1403648" y="2425920"/>
            <a:ext cx="3096344" cy="21099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00" y="1897200"/>
            <a:ext cx="5984810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238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60880" y="260648"/>
            <a:ext cx="4589719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Uzupełnianie oferty – zakładka Zasoby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5602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>W specyfikacji oferty świadczeniodawca może podać informacje o posiadanym sprzęcie medycznym.  Informacje te są uzupełniane na zakładce </a:t>
            </a:r>
            <a:r>
              <a:rPr lang="pl-PL" sz="2000" b="1" dirty="0" smtClean="0">
                <a:latin typeface="+mn-lt"/>
              </a:rPr>
              <a:t>Zasoby</a:t>
            </a:r>
            <a:r>
              <a:rPr lang="pl-PL" sz="2000" dirty="0">
                <a:latin typeface="+mn-lt"/>
              </a:rPr>
              <a:t>.</a:t>
            </a:r>
            <a:endParaRPr lang="pl-PL" sz="2000" b="1" i="1" dirty="0">
              <a:latin typeface="+mn-lt"/>
            </a:endParaRPr>
          </a:p>
        </p:txBody>
      </p:sp>
      <p:sp>
        <p:nvSpPr>
          <p:cNvPr id="9" name="Objaśnienie liniowe 1 (kreska) 8"/>
          <p:cNvSpPr/>
          <p:nvPr/>
        </p:nvSpPr>
        <p:spPr>
          <a:xfrm>
            <a:off x="6876256" y="3933056"/>
            <a:ext cx="2267744" cy="1512168"/>
          </a:xfrm>
          <a:prstGeom prst="accentCallout1">
            <a:avLst>
              <a:gd name="adj1" fmla="val 55599"/>
              <a:gd name="adj2" fmla="val -1036"/>
              <a:gd name="adj3" fmla="val 56219"/>
              <a:gd name="adj4" fmla="val -126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Istnieje możliwość wprowadzenia po pozycji oferty całego sprzętu dostępnego w miejscu…</a:t>
            </a:r>
          </a:p>
        </p:txBody>
      </p:sp>
      <p:sp>
        <p:nvSpPr>
          <p:cNvPr id="11" name="Prostokąt 10"/>
          <p:cNvSpPr/>
          <p:nvPr/>
        </p:nvSpPr>
        <p:spPr bwMode="auto">
          <a:xfrm>
            <a:off x="1032800" y="5807207"/>
            <a:ext cx="1306951" cy="214081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00" y="1897200"/>
            <a:ext cx="5984810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239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60880" y="260648"/>
            <a:ext cx="4589719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Uzupełnianie oferty – zakładka Zasoby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5602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>W specyfikacji oferty świadczeniodawca może podać informacje o posiadanym sprzęcie medycznym.  Informacje te są uzupełniane na zakładce </a:t>
            </a:r>
            <a:r>
              <a:rPr lang="pl-PL" sz="2000" b="1" dirty="0" smtClean="0">
                <a:latin typeface="+mn-lt"/>
              </a:rPr>
              <a:t>Zasoby</a:t>
            </a:r>
            <a:r>
              <a:rPr lang="pl-PL" sz="2000" dirty="0">
                <a:latin typeface="+mn-lt"/>
              </a:rPr>
              <a:t>.</a:t>
            </a:r>
            <a:endParaRPr lang="pl-PL" sz="2000" b="1" i="1" dirty="0">
              <a:latin typeface="+mn-lt"/>
            </a:endParaRPr>
          </a:p>
        </p:txBody>
      </p:sp>
      <p:sp>
        <p:nvSpPr>
          <p:cNvPr id="10" name="Objaśnienie liniowe 1 (kreska) 9"/>
          <p:cNvSpPr/>
          <p:nvPr/>
        </p:nvSpPr>
        <p:spPr>
          <a:xfrm>
            <a:off x="6948264" y="5373216"/>
            <a:ext cx="2637656" cy="432048"/>
          </a:xfrm>
          <a:prstGeom prst="accentCallout1">
            <a:avLst>
              <a:gd name="adj1" fmla="val 55599"/>
              <a:gd name="adj2" fmla="val -1036"/>
              <a:gd name="adj3" fmla="val 56219"/>
              <a:gd name="adj4" fmla="val -126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…lub dostępnego w lokalizacji.</a:t>
            </a:r>
          </a:p>
        </p:txBody>
      </p:sp>
      <p:sp>
        <p:nvSpPr>
          <p:cNvPr id="12" name="Prostokąt 11"/>
          <p:cNvSpPr/>
          <p:nvPr/>
        </p:nvSpPr>
        <p:spPr bwMode="auto">
          <a:xfrm>
            <a:off x="2295792" y="5805264"/>
            <a:ext cx="1368152" cy="214081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24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Formularz rejestracyjny – Podmiot</a:t>
            </a:r>
            <a:br>
              <a:rPr lang="pl-PL" sz="20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(pola oznaczone gwiazdką są wymagane)</a:t>
            </a:r>
            <a:endParaRPr lang="pl-PL" sz="1800" u="sng" dirty="0" smtClean="0">
              <a:solidFill>
                <a:schemeClr val="tx2"/>
              </a:solidFill>
              <a:latin typeface="+mn-lt"/>
            </a:endParaRPr>
          </a:p>
          <a:p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sp>
        <p:nvSpPr>
          <p:cNvPr id="9" name="Prostokąt 8"/>
          <p:cNvSpPr/>
          <p:nvPr/>
        </p:nvSpPr>
        <p:spPr>
          <a:xfrm>
            <a:off x="2123728" y="4221088"/>
            <a:ext cx="864096" cy="4146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156785"/>
            <a:ext cx="8334059" cy="328843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64" y="2156785"/>
            <a:ext cx="8329896" cy="3943542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659003" y="6181705"/>
            <a:ext cx="80420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n-lt"/>
              </a:rPr>
              <a:t>Należy wybrać opcję </a:t>
            </a:r>
            <a:r>
              <a:rPr lang="pl-PL" b="1" dirty="0" smtClean="0">
                <a:latin typeface="+mn-lt"/>
              </a:rPr>
              <a:t>Dalej</a:t>
            </a:r>
            <a:r>
              <a:rPr lang="pl-PL" dirty="0" smtClean="0">
                <a:latin typeface="+mn-lt"/>
              </a:rPr>
              <a:t>, aby kontynuować rejestrację.</a:t>
            </a:r>
          </a:p>
        </p:txBody>
      </p:sp>
    </p:spTree>
    <p:extLst>
      <p:ext uri="{BB962C8B-B14F-4D97-AF65-F5344CB8AC3E}">
        <p14:creationId xmlns:p14="http://schemas.microsoft.com/office/powerpoint/2010/main" val="22953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00" y="1897200"/>
            <a:ext cx="5984810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240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60880" y="260648"/>
            <a:ext cx="4589719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Uzupełnianie oferty – zakładka Zasoby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5602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>W specyfikacji oferty świadczeniodawca może podać informacje o posiadanym sprzęcie medycznym.  Informacje te są uzupełniane na zakładce </a:t>
            </a:r>
            <a:r>
              <a:rPr lang="pl-PL" sz="2000" b="1" dirty="0" smtClean="0">
                <a:latin typeface="+mn-lt"/>
              </a:rPr>
              <a:t>Zasoby</a:t>
            </a:r>
            <a:r>
              <a:rPr lang="pl-PL" sz="2000" dirty="0">
                <a:latin typeface="+mn-lt"/>
              </a:rPr>
              <a:t>.</a:t>
            </a:r>
            <a:endParaRPr lang="pl-PL" sz="2000" b="1" i="1" dirty="0">
              <a:latin typeface="+mn-lt"/>
            </a:endParaRPr>
          </a:p>
        </p:txBody>
      </p:sp>
      <p:sp>
        <p:nvSpPr>
          <p:cNvPr id="9" name="Objaśnienie liniowe 1 (kreska) 8"/>
          <p:cNvSpPr/>
          <p:nvPr/>
        </p:nvSpPr>
        <p:spPr>
          <a:xfrm>
            <a:off x="6732240" y="4103034"/>
            <a:ext cx="2411760" cy="1944216"/>
          </a:xfrm>
          <a:prstGeom prst="accentCallout1">
            <a:avLst>
              <a:gd name="adj1" fmla="val 55599"/>
              <a:gd name="adj2" fmla="val -1036"/>
              <a:gd name="adj3" fmla="val 56219"/>
              <a:gd name="adj4" fmla="val -126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</a:rPr>
              <a:t>P</a:t>
            </a:r>
            <a:r>
              <a:rPr lang="pl-PL" dirty="0" smtClean="0">
                <a:solidFill>
                  <a:schemeClr val="tx1"/>
                </a:solidFill>
              </a:rPr>
              <a:t>owoduje </a:t>
            </a:r>
            <a:r>
              <a:rPr lang="pl-PL" dirty="0">
                <a:solidFill>
                  <a:schemeClr val="tx1"/>
                </a:solidFill>
              </a:rPr>
              <a:t>to wyświetlenie listy miejsc we wskazanej lokalizacji, gdzie operator może zaznaczyć miejsca z których automatyczne mają zostać dodane wszystkie zasoby do pozycji. </a:t>
            </a:r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743707"/>
            <a:ext cx="4386716" cy="2852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2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84" y="2008096"/>
            <a:ext cx="4564649" cy="32948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241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60880" y="260648"/>
            <a:ext cx="4589719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Uzupełnianie oferty – zakładka Zasoby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5602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>W specyfikacji oferty świadczeniodawca może podać informacje o posiadanym sprzęcie medycznym.  Informacje te są uzupełniane na zakładce </a:t>
            </a:r>
            <a:r>
              <a:rPr lang="pl-PL" sz="2000" b="1" dirty="0" smtClean="0">
                <a:latin typeface="+mn-lt"/>
              </a:rPr>
              <a:t>Zasoby</a:t>
            </a:r>
            <a:r>
              <a:rPr lang="pl-PL" sz="2000" dirty="0">
                <a:latin typeface="+mn-lt"/>
              </a:rPr>
              <a:t>.</a:t>
            </a:r>
            <a:endParaRPr lang="pl-PL" sz="2000" b="1" i="1" dirty="0">
              <a:latin typeface="+mn-lt"/>
            </a:endParaRPr>
          </a:p>
        </p:txBody>
      </p:sp>
      <p:sp>
        <p:nvSpPr>
          <p:cNvPr id="10" name="Objaśnienie liniowe 1 (kreska) 9"/>
          <p:cNvSpPr/>
          <p:nvPr/>
        </p:nvSpPr>
        <p:spPr>
          <a:xfrm>
            <a:off x="5251666" y="2342565"/>
            <a:ext cx="2781672" cy="1106751"/>
          </a:xfrm>
          <a:prstGeom prst="accentCallout1">
            <a:avLst>
              <a:gd name="adj1" fmla="val 55599"/>
              <a:gd name="adj2" fmla="val -1036"/>
              <a:gd name="adj3" fmla="val 56219"/>
              <a:gd name="adj4" fmla="val -126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Korzystając z opcji </a:t>
            </a:r>
            <a:r>
              <a:rPr lang="pl-PL" b="1" dirty="0">
                <a:solidFill>
                  <a:schemeClr val="tx1"/>
                </a:solidFill>
              </a:rPr>
              <a:t>P</a:t>
            </a:r>
            <a:r>
              <a:rPr lang="pl-PL" b="1" dirty="0" smtClean="0">
                <a:solidFill>
                  <a:schemeClr val="tx1"/>
                </a:solidFill>
              </a:rPr>
              <a:t>odgląd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można przejrzeć informacje o zasobie dodanym do pozycji </a:t>
            </a:r>
            <a:r>
              <a:rPr lang="pl-PL" dirty="0" smtClean="0">
                <a:solidFill>
                  <a:schemeClr val="tx1"/>
                </a:solidFill>
              </a:rPr>
              <a:t>oferty. 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878" y="3927971"/>
            <a:ext cx="3543586" cy="25922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Prostokąt 12"/>
          <p:cNvSpPr/>
          <p:nvPr/>
        </p:nvSpPr>
        <p:spPr bwMode="auto">
          <a:xfrm>
            <a:off x="2664624" y="4978008"/>
            <a:ext cx="576064" cy="214081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242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58058" y="260648"/>
            <a:ext cx="5795369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Uzupełnianie oferty – zakładka </a:t>
            </a:r>
            <a:r>
              <a:rPr lang="pl-PL" sz="2000" dirty="0" smtClean="0">
                <a:solidFill>
                  <a:prstClr val="black"/>
                </a:solidFill>
              </a:rPr>
              <a:t>Zasoby (dla RTM)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2474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+mn-lt"/>
              </a:rPr>
              <a:t>W przypadku tworzenia oferty w rodzaju </a:t>
            </a:r>
            <a:r>
              <a:rPr lang="pl-PL" sz="2000" dirty="0" smtClean="0">
                <a:latin typeface="+mn-lt"/>
              </a:rPr>
              <a:t>RTM, podczas </a:t>
            </a:r>
            <a:r>
              <a:rPr lang="pl-PL" sz="2000" dirty="0">
                <a:latin typeface="+mn-lt"/>
              </a:rPr>
              <a:t>otwarcia tej zakładki wyświetlana </a:t>
            </a:r>
            <a:r>
              <a:rPr lang="pl-PL" sz="2000" dirty="0" smtClean="0">
                <a:latin typeface="+mn-lt"/>
              </a:rPr>
              <a:t>jest pomoc wskazująca </a:t>
            </a:r>
            <a:r>
              <a:rPr lang="pl-PL" sz="2000" dirty="0">
                <a:latin typeface="+mn-lt"/>
              </a:rPr>
              <a:t>użytkownikowi </a:t>
            </a:r>
            <a:r>
              <a:rPr lang="pl-PL" sz="2000" dirty="0" smtClean="0">
                <a:latin typeface="+mn-lt"/>
              </a:rPr>
              <a:t>najważniejsze informacje, </a:t>
            </a:r>
            <a:r>
              <a:rPr lang="pl-PL" sz="2000" dirty="0">
                <a:latin typeface="+mn-lt"/>
              </a:rPr>
              <a:t>które są wymagane do prawidłowego przygotowania oferty: </a:t>
            </a:r>
            <a:endParaRPr lang="pl-PL" sz="2000" b="1" i="1" dirty="0">
              <a:latin typeface="+mn-lt"/>
            </a:endParaRPr>
          </a:p>
        </p:txBody>
      </p:sp>
      <p:sp>
        <p:nvSpPr>
          <p:cNvPr id="10" name="Objaśnienie liniowe 1 (kreska) 9"/>
          <p:cNvSpPr/>
          <p:nvPr/>
        </p:nvSpPr>
        <p:spPr>
          <a:xfrm>
            <a:off x="-79146" y="4869160"/>
            <a:ext cx="2274408" cy="1389856"/>
          </a:xfrm>
          <a:prstGeom prst="accentCallout1">
            <a:avLst>
              <a:gd name="adj1" fmla="val 54565"/>
              <a:gd name="adj2" fmla="val 100704"/>
              <a:gd name="adj3" fmla="val 68390"/>
              <a:gd name="adj4" fmla="val 117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N</a:t>
            </a:r>
            <a:r>
              <a:rPr lang="pl-PL" dirty="0" smtClean="0">
                <a:solidFill>
                  <a:schemeClr val="tx1"/>
                </a:solidFill>
              </a:rPr>
              <a:t>ależy </a:t>
            </a:r>
            <a:r>
              <a:rPr lang="pl-PL" dirty="0">
                <a:solidFill>
                  <a:schemeClr val="tx1"/>
                </a:solidFill>
              </a:rPr>
              <a:t>wskazać środki transportu przypisane do danego zespołu. W </a:t>
            </a:r>
            <a:r>
              <a:rPr lang="pl-PL" dirty="0" smtClean="0">
                <a:solidFill>
                  <a:schemeClr val="tx1"/>
                </a:solidFill>
              </a:rPr>
              <a:t>tym celu należy </a:t>
            </a:r>
            <a:r>
              <a:rPr lang="pl-PL" dirty="0">
                <a:solidFill>
                  <a:schemeClr val="tx1"/>
                </a:solidFill>
              </a:rPr>
              <a:t>użyć przycisku </a:t>
            </a:r>
            <a:r>
              <a:rPr lang="pl-PL" b="1" dirty="0" smtClean="0">
                <a:solidFill>
                  <a:schemeClr val="tx1"/>
                </a:solidFill>
              </a:rPr>
              <a:t>Dodaj.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2235600"/>
            <a:ext cx="5974081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0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243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58058" y="260648"/>
            <a:ext cx="5795369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Uzupełnianie oferty – zakładka </a:t>
            </a:r>
            <a:r>
              <a:rPr lang="pl-PL" sz="2000" dirty="0" smtClean="0">
                <a:solidFill>
                  <a:prstClr val="black"/>
                </a:solidFill>
              </a:rPr>
              <a:t>Zasoby (dla RTM)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24744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W przypadku ofert RTM zakładka </a:t>
            </a:r>
            <a:r>
              <a:rPr lang="pl-PL" sz="2000" b="1" dirty="0" smtClean="0">
                <a:latin typeface="+mn-lt"/>
              </a:rPr>
              <a:t>Zasoby </a:t>
            </a:r>
            <a:r>
              <a:rPr lang="pl-PL" sz="2000" dirty="0" smtClean="0">
                <a:latin typeface="+mn-lt"/>
              </a:rPr>
              <a:t>oraz </a:t>
            </a:r>
            <a:r>
              <a:rPr lang="pl-PL" sz="2000" b="1" dirty="0" smtClean="0">
                <a:latin typeface="+mn-lt"/>
              </a:rPr>
              <a:t>Zespół RTM </a:t>
            </a:r>
            <a:r>
              <a:rPr lang="pl-PL" sz="2000" dirty="0" smtClean="0">
                <a:latin typeface="+mn-lt"/>
              </a:rPr>
              <a:t>są ze sobą ściśle związane. Jeżeli na zakładce </a:t>
            </a:r>
            <a:r>
              <a:rPr lang="pl-PL" sz="2000" b="1" dirty="0" smtClean="0">
                <a:latin typeface="+mn-lt"/>
              </a:rPr>
              <a:t>Zespół RTM </a:t>
            </a:r>
            <a:r>
              <a:rPr lang="pl-PL" sz="2000" dirty="0" smtClean="0">
                <a:latin typeface="+mn-lt"/>
              </a:rPr>
              <a:t>nie zostało przypisane żadne miejsce wykonywania świadczeń wówczas na zakładce Zasoby nie będzie możliwe wybranie zasobu – konieczne jest wcześniejsze zdefiniowanie miejsca, o czym informuje komunikat:</a:t>
            </a:r>
            <a:endParaRPr lang="pl-PL" sz="2000" b="1" i="1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787" y="3113896"/>
            <a:ext cx="3772426" cy="15242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Objaśnienie liniowe 1 (kreska) 11"/>
          <p:cNvSpPr/>
          <p:nvPr/>
        </p:nvSpPr>
        <p:spPr>
          <a:xfrm>
            <a:off x="2411760" y="4869160"/>
            <a:ext cx="3835531" cy="1280387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Komunikat należy potwierdzić </a:t>
            </a:r>
            <a:r>
              <a:rPr lang="pl-PL" dirty="0" smtClean="0">
                <a:solidFill>
                  <a:schemeClr val="tx1"/>
                </a:solidFill>
              </a:rPr>
              <a:t>opcją </a:t>
            </a:r>
            <a:r>
              <a:rPr lang="pl-PL" b="1" dirty="0">
                <a:solidFill>
                  <a:schemeClr val="tx1"/>
                </a:solidFill>
              </a:rPr>
              <a:t>OK,</a:t>
            </a:r>
            <a:r>
              <a:rPr lang="pl-PL" dirty="0">
                <a:solidFill>
                  <a:schemeClr val="tx1"/>
                </a:solidFill>
              </a:rPr>
              <a:t> </a:t>
            </a:r>
            <a:endParaRPr lang="pl-PL" dirty="0" smtClean="0">
              <a:solidFill>
                <a:schemeClr val="tx1"/>
              </a:solidFill>
            </a:endParaRPr>
          </a:p>
          <a:p>
            <a:pPr algn="r"/>
            <a:r>
              <a:rPr lang="pl-PL" dirty="0" smtClean="0">
                <a:solidFill>
                  <a:schemeClr val="tx1"/>
                </a:solidFill>
              </a:rPr>
              <a:t>a </a:t>
            </a:r>
            <a:r>
              <a:rPr lang="pl-PL" dirty="0">
                <a:solidFill>
                  <a:schemeClr val="tx1"/>
                </a:solidFill>
              </a:rPr>
              <a:t>następnie przejść do zakładki </a:t>
            </a:r>
            <a:r>
              <a:rPr lang="pl-PL" b="1" dirty="0">
                <a:solidFill>
                  <a:schemeClr val="tx1"/>
                </a:solidFill>
              </a:rPr>
              <a:t>Zespół RTM.</a:t>
            </a:r>
            <a:r>
              <a:rPr lang="pl-PL" dirty="0">
                <a:solidFill>
                  <a:schemeClr val="tx1"/>
                </a:solidFill>
              </a:rPr>
              <a:t> Uzupełnianie danych na zakładce prezentują </a:t>
            </a:r>
            <a:r>
              <a:rPr lang="pl-PL" dirty="0" smtClean="0">
                <a:solidFill>
                  <a:schemeClr val="tx1"/>
                </a:solidFill>
              </a:rPr>
              <a:t>następujące slajdy – </a:t>
            </a:r>
            <a:r>
              <a:rPr lang="pl-PL" dirty="0">
                <a:solidFill>
                  <a:schemeClr val="tx1"/>
                </a:solidFill>
                <a:hlinkClick r:id="rId3" action="ppaction://hlinksldjump"/>
              </a:rPr>
              <a:t>Zakładka RTM. 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244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58058" y="260648"/>
            <a:ext cx="5795369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Uzupełnianie oferty – zakładka </a:t>
            </a:r>
            <a:r>
              <a:rPr lang="pl-PL" sz="2000" dirty="0" smtClean="0">
                <a:solidFill>
                  <a:prstClr val="black"/>
                </a:solidFill>
              </a:rPr>
              <a:t>Zasoby (dla RTM)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2474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+mn-lt"/>
              </a:rPr>
              <a:t>Jeśli wymagane dane na zakładce </a:t>
            </a:r>
            <a:r>
              <a:rPr lang="pl-PL" sz="2000" b="1" dirty="0">
                <a:latin typeface="+mn-lt"/>
              </a:rPr>
              <a:t>Zespół RTM </a:t>
            </a:r>
            <a:r>
              <a:rPr lang="pl-PL" sz="2000" dirty="0">
                <a:latin typeface="+mn-lt"/>
              </a:rPr>
              <a:t>zostały </a:t>
            </a:r>
            <a:r>
              <a:rPr lang="pl-PL" sz="2000" dirty="0" smtClean="0">
                <a:latin typeface="+mn-lt"/>
              </a:rPr>
              <a:t>uzupełnione to podczas dodawania zasobów wyświetlone zostaje okno </a:t>
            </a:r>
            <a:r>
              <a:rPr lang="pl-PL" sz="2000" dirty="0">
                <a:latin typeface="+mn-lt"/>
              </a:rPr>
              <a:t>umożliwiające </a:t>
            </a:r>
            <a:r>
              <a:rPr lang="pl-PL" sz="2000" dirty="0" smtClean="0">
                <a:latin typeface="+mn-lt"/>
              </a:rPr>
              <a:t>wybór zespołu RTM z planu wojewody, dla którego będzie definiowany zasób: </a:t>
            </a:r>
            <a:endParaRPr lang="pl-PL" sz="2000" b="1" i="1" dirty="0">
              <a:latin typeface="+mn-lt"/>
            </a:endParaRPr>
          </a:p>
        </p:txBody>
      </p:sp>
      <p:sp>
        <p:nvSpPr>
          <p:cNvPr id="10" name="Objaśnienie liniowe 1 (kreska) 9"/>
          <p:cNvSpPr/>
          <p:nvPr/>
        </p:nvSpPr>
        <p:spPr>
          <a:xfrm>
            <a:off x="-79146" y="3944830"/>
            <a:ext cx="2274408" cy="771006"/>
          </a:xfrm>
          <a:prstGeom prst="accentCallout1">
            <a:avLst>
              <a:gd name="adj1" fmla="val 54565"/>
              <a:gd name="adj2" fmla="val 100704"/>
              <a:gd name="adj3" fmla="val 68390"/>
              <a:gd name="adj4" fmla="val 117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Należy wskazać zespół i zatwierdzić </a:t>
            </a:r>
            <a:r>
              <a:rPr lang="pl-PL" b="1" dirty="0" smtClean="0">
                <a:solidFill>
                  <a:schemeClr val="tx1"/>
                </a:solidFill>
              </a:rPr>
              <a:t>OK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2235600"/>
            <a:ext cx="5974081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69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245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58058" y="260648"/>
            <a:ext cx="5795369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Uzupełnianie oferty – zakładka </a:t>
            </a:r>
            <a:r>
              <a:rPr lang="pl-PL" sz="2000" dirty="0" smtClean="0">
                <a:solidFill>
                  <a:prstClr val="black"/>
                </a:solidFill>
              </a:rPr>
              <a:t>Zasoby (dla RTM)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2474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…a następnie dokonać wyboru </a:t>
            </a:r>
            <a:r>
              <a:rPr lang="pl-PL" sz="2000" dirty="0">
                <a:latin typeface="+mn-lt"/>
              </a:rPr>
              <a:t>egzemplarza </a:t>
            </a:r>
            <a:r>
              <a:rPr lang="pl-PL" sz="2000" dirty="0" smtClean="0">
                <a:latin typeface="+mn-lt"/>
              </a:rPr>
              <a:t>zasobu:</a:t>
            </a:r>
            <a:endParaRPr lang="pl-PL" sz="2000" b="1" i="1" dirty="0">
              <a:latin typeface="+mn-lt"/>
            </a:endParaRPr>
          </a:p>
        </p:txBody>
      </p:sp>
      <p:sp>
        <p:nvSpPr>
          <p:cNvPr id="10" name="Objaśnienie liniowe 1 (kreska) 9"/>
          <p:cNvSpPr/>
          <p:nvPr/>
        </p:nvSpPr>
        <p:spPr>
          <a:xfrm>
            <a:off x="-180528" y="3412631"/>
            <a:ext cx="2274408" cy="950250"/>
          </a:xfrm>
          <a:prstGeom prst="accentCallout1">
            <a:avLst>
              <a:gd name="adj1" fmla="val 54565"/>
              <a:gd name="adj2" fmla="val 100704"/>
              <a:gd name="adj3" fmla="val 53407"/>
              <a:gd name="adj4" fmla="val 1225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Należy wskazać zasób i zatwierdzić </a:t>
            </a:r>
            <a:r>
              <a:rPr lang="pl-PL" b="1" dirty="0" smtClean="0">
                <a:solidFill>
                  <a:schemeClr val="tx1"/>
                </a:solidFill>
              </a:rPr>
              <a:t>OK.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2235600"/>
            <a:ext cx="5974082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0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246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58058" y="260648"/>
            <a:ext cx="5795369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Uzupełnianie oferty – zakładka </a:t>
            </a:r>
            <a:r>
              <a:rPr lang="pl-PL" sz="2000" dirty="0" smtClean="0">
                <a:solidFill>
                  <a:prstClr val="black"/>
                </a:solidFill>
              </a:rPr>
              <a:t>Zasoby (dla RTM)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2474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Filtr </a:t>
            </a:r>
            <a:r>
              <a:rPr lang="pl-PL" sz="2000" b="1" dirty="0" smtClean="0">
                <a:latin typeface="+mn-lt"/>
              </a:rPr>
              <a:t>Pokaż zasoby dla zespołu RTM </a:t>
            </a:r>
            <a:r>
              <a:rPr lang="pl-PL" sz="2000" dirty="0" smtClean="0">
                <a:latin typeface="+mn-lt"/>
              </a:rPr>
              <a:t>umożliwia </a:t>
            </a:r>
            <a:r>
              <a:rPr lang="pl-PL" sz="2000" dirty="0">
                <a:latin typeface="+mn-lt"/>
              </a:rPr>
              <a:t>wyświetlenie (odfiltrowanie) zasobu przypisanego do danego </a:t>
            </a:r>
            <a:r>
              <a:rPr lang="pl-PL" sz="2000">
                <a:latin typeface="+mn-lt"/>
              </a:rPr>
              <a:t>zespołu </a:t>
            </a:r>
            <a:r>
              <a:rPr lang="pl-PL" sz="2000" smtClean="0">
                <a:latin typeface="+mn-lt"/>
              </a:rPr>
              <a:t>RTM:</a:t>
            </a:r>
            <a:endParaRPr lang="pl-PL" sz="2000" b="1" i="1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2235600"/>
            <a:ext cx="5981071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rostokąt 5"/>
          <p:cNvSpPr/>
          <p:nvPr/>
        </p:nvSpPr>
        <p:spPr bwMode="auto">
          <a:xfrm>
            <a:off x="3667710" y="3258608"/>
            <a:ext cx="3280554" cy="504056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247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05920" y="260648"/>
            <a:ext cx="689964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Uzupełnianie oferty – zakładka </a:t>
            </a:r>
            <a:r>
              <a:rPr lang="pl-PL" sz="2000" dirty="0" smtClean="0">
                <a:solidFill>
                  <a:prstClr val="black"/>
                </a:solidFill>
              </a:rPr>
              <a:t>Umowy o podwykonawstwo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5602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>Jeżeli oferent posiada podpisane i ważne umowy lub promesy zawarcia umów o podwykonawstwo wówczas powinien je wprowadzić do pozycji oferty w zakładce </a:t>
            </a:r>
            <a:r>
              <a:rPr lang="pl-PL" sz="2000" b="1" dirty="0">
                <a:latin typeface="+mn-lt"/>
              </a:rPr>
              <a:t>Umowy o podwykonawstwo</a:t>
            </a:r>
            <a:r>
              <a:rPr lang="pl-PL" sz="2000" dirty="0">
                <a:latin typeface="+mn-lt"/>
              </a:rPr>
              <a:t>.</a:t>
            </a:r>
            <a:endParaRPr lang="pl-PL" sz="2000" b="1" i="1" dirty="0">
              <a:latin typeface="+mn-lt"/>
            </a:endParaRPr>
          </a:p>
        </p:txBody>
      </p:sp>
      <p:sp>
        <p:nvSpPr>
          <p:cNvPr id="10" name="Objaśnienie liniowe 1 (kreska) 9"/>
          <p:cNvSpPr/>
          <p:nvPr/>
        </p:nvSpPr>
        <p:spPr>
          <a:xfrm>
            <a:off x="0" y="5411416"/>
            <a:ext cx="2274408" cy="1106956"/>
          </a:xfrm>
          <a:prstGeom prst="accentCallout1">
            <a:avLst>
              <a:gd name="adj1" fmla="val 54565"/>
              <a:gd name="adj2" fmla="val 100704"/>
              <a:gd name="adj3" fmla="val 68390"/>
              <a:gd name="adj4" fmla="val 117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W celu dodania do pozycji oferty umowy o podwykonawstwo należy użyć </a:t>
            </a:r>
            <a:r>
              <a:rPr lang="pl-PL" dirty="0" smtClean="0">
                <a:solidFill>
                  <a:schemeClr val="tx1"/>
                </a:solidFill>
              </a:rPr>
              <a:t>przycisku </a:t>
            </a:r>
            <a:r>
              <a:rPr lang="pl-PL" b="1" dirty="0" smtClean="0">
                <a:solidFill>
                  <a:schemeClr val="tx1"/>
                </a:solidFill>
              </a:rPr>
              <a:t>Dodaj.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2235600"/>
            <a:ext cx="5981070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73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248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05920" y="260648"/>
            <a:ext cx="689964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Uzupełnianie oferty – zakładka </a:t>
            </a:r>
            <a:r>
              <a:rPr lang="pl-PL" sz="2000" dirty="0" smtClean="0">
                <a:solidFill>
                  <a:prstClr val="black"/>
                </a:solidFill>
              </a:rPr>
              <a:t>Umowy o podwykonawstwo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5602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>Jeżeli oferent posiada podpisane i ważne umowy lub promesy zawarcia umów o podwykonawstwo wówczas powinien je wprowadzić do pozycji oferty w zakładce </a:t>
            </a:r>
            <a:r>
              <a:rPr lang="pl-PL" sz="2000" b="1" dirty="0">
                <a:latin typeface="+mn-lt"/>
              </a:rPr>
              <a:t>Umowy o podwykonawstwo</a:t>
            </a:r>
            <a:r>
              <a:rPr lang="pl-PL" sz="2000" dirty="0">
                <a:latin typeface="+mn-lt"/>
              </a:rPr>
              <a:t>.</a:t>
            </a:r>
            <a:endParaRPr lang="pl-PL" sz="2000" b="1" i="1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2235600"/>
            <a:ext cx="5981070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Objaśnienie liniowe 1 (kreska) 6"/>
          <p:cNvSpPr/>
          <p:nvPr/>
        </p:nvSpPr>
        <p:spPr>
          <a:xfrm>
            <a:off x="0" y="3717032"/>
            <a:ext cx="2274408" cy="1106956"/>
          </a:xfrm>
          <a:prstGeom prst="accentCallout1">
            <a:avLst>
              <a:gd name="adj1" fmla="val 54565"/>
              <a:gd name="adj2" fmla="val 100704"/>
              <a:gd name="adj3" fmla="val 68390"/>
              <a:gd name="adj4" fmla="val 117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Wyświetlone </a:t>
            </a:r>
            <a:r>
              <a:rPr lang="pl-PL" dirty="0">
                <a:solidFill>
                  <a:schemeClr val="tx1"/>
                </a:solidFill>
              </a:rPr>
              <a:t>zostanie okno umożliwiające wybór umowy/promesy o </a:t>
            </a:r>
            <a:r>
              <a:rPr lang="pl-PL" dirty="0" smtClean="0">
                <a:solidFill>
                  <a:schemeClr val="tx1"/>
                </a:solidFill>
              </a:rPr>
              <a:t>podwykonawstwo.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644" y="3634351"/>
            <a:ext cx="3311227" cy="2379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13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249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05920" y="260648"/>
            <a:ext cx="689964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Uzupełnianie oferty – zakładka </a:t>
            </a:r>
            <a:r>
              <a:rPr lang="pl-PL" sz="2000" dirty="0" smtClean="0">
                <a:solidFill>
                  <a:prstClr val="black"/>
                </a:solidFill>
              </a:rPr>
              <a:t>Umowy o podwykonawstwo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5602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>Jeżeli oferent posiada podpisane i ważne umowy lub promesy zawarcia umów o podwykonawstwo wówczas powinien je wprowadzić do pozycji oferty w zakładce </a:t>
            </a:r>
            <a:r>
              <a:rPr lang="pl-PL" sz="2000" b="1" dirty="0">
                <a:latin typeface="+mn-lt"/>
              </a:rPr>
              <a:t>Umowy o podwykonawstwo</a:t>
            </a:r>
            <a:r>
              <a:rPr lang="pl-PL" sz="2000" dirty="0">
                <a:latin typeface="+mn-lt"/>
              </a:rPr>
              <a:t>.</a:t>
            </a:r>
            <a:endParaRPr lang="pl-PL" sz="2000" b="1" i="1" dirty="0">
              <a:latin typeface="+mn-lt"/>
            </a:endParaRPr>
          </a:p>
        </p:txBody>
      </p:sp>
      <p:sp>
        <p:nvSpPr>
          <p:cNvPr id="10" name="Objaśnienie liniowe 1 (kreska) 9"/>
          <p:cNvSpPr/>
          <p:nvPr/>
        </p:nvSpPr>
        <p:spPr>
          <a:xfrm>
            <a:off x="0" y="4582879"/>
            <a:ext cx="2418424" cy="1972721"/>
          </a:xfrm>
          <a:prstGeom prst="accentCallout1">
            <a:avLst>
              <a:gd name="adj1" fmla="val 54565"/>
              <a:gd name="adj2" fmla="val 100704"/>
              <a:gd name="adj3" fmla="val 62150"/>
              <a:gd name="adj4" fmla="val 108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W przypadku występowania </a:t>
            </a:r>
            <a:r>
              <a:rPr lang="pl-PL" dirty="0" smtClean="0">
                <a:solidFill>
                  <a:schemeClr val="tx1"/>
                </a:solidFill>
              </a:rPr>
              <a:t>kilku </a:t>
            </a:r>
            <a:r>
              <a:rPr lang="pl-PL" dirty="0">
                <a:solidFill>
                  <a:schemeClr val="tx1"/>
                </a:solidFill>
              </a:rPr>
              <a:t>umów o podwykonawstwo należy użyć przycisku </a:t>
            </a:r>
            <a:r>
              <a:rPr lang="pl-PL" b="1" dirty="0">
                <a:solidFill>
                  <a:schemeClr val="tx1"/>
                </a:solidFill>
              </a:rPr>
              <a:t>Dodaj </a:t>
            </a:r>
            <a:r>
              <a:rPr lang="pl-PL" b="1" dirty="0" smtClean="0">
                <a:solidFill>
                  <a:schemeClr val="tx1"/>
                </a:solidFill>
              </a:rPr>
              <a:t>wszystkie. </a:t>
            </a:r>
            <a:r>
              <a:rPr lang="pl-PL" dirty="0">
                <a:solidFill>
                  <a:schemeClr val="tx1"/>
                </a:solidFill>
              </a:rPr>
              <a:t>Umożliwi to sprawniejsze wykonanie operacji dodawania tychże </a:t>
            </a:r>
            <a:r>
              <a:rPr lang="pl-PL" dirty="0" smtClean="0">
                <a:solidFill>
                  <a:schemeClr val="tx1"/>
                </a:solidFill>
              </a:rPr>
              <a:t>umów.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261724"/>
            <a:ext cx="5933248" cy="4293875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 bwMode="auto">
          <a:xfrm>
            <a:off x="3131840" y="6093296"/>
            <a:ext cx="720080" cy="2160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25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Formularz rejestracyjny – Adres podmiotu</a:t>
            </a:r>
            <a:br>
              <a:rPr lang="pl-PL" sz="20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(pola oznaczone gwiazdką są wymagane)</a:t>
            </a:r>
            <a:endParaRPr lang="pl-PL" sz="1800" u="sng" dirty="0" smtClean="0">
              <a:solidFill>
                <a:schemeClr val="tx2"/>
              </a:solidFill>
              <a:latin typeface="+mn-lt"/>
            </a:endParaRPr>
          </a:p>
          <a:p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99" y="2160001"/>
            <a:ext cx="8448887" cy="256514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59003" y="5013176"/>
            <a:ext cx="80420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n-lt"/>
              </a:rPr>
              <a:t>Aby uzupełnić adres podmiotu należy wybrać opcję </a:t>
            </a:r>
            <a:r>
              <a:rPr lang="pl-PL" b="1" dirty="0" smtClean="0">
                <a:latin typeface="+mn-lt"/>
              </a:rPr>
              <a:t>Uzupełnij</a:t>
            </a:r>
            <a:r>
              <a:rPr lang="pl-PL" dirty="0" smtClean="0">
                <a:latin typeface="+mn-lt"/>
              </a:rPr>
              <a:t>. Czynność spowoduje wyświetlenie okna wprowadzania </a:t>
            </a:r>
            <a:r>
              <a:rPr lang="pl-PL" i="1" dirty="0" smtClean="0">
                <a:latin typeface="+mn-lt"/>
              </a:rPr>
              <a:t>Adresu siedziby podmiotu</a:t>
            </a:r>
            <a:r>
              <a:rPr lang="pl-PL" dirty="0" smtClean="0">
                <a:latin typeface="+mn-lt"/>
              </a:rPr>
              <a:t>.</a:t>
            </a:r>
          </a:p>
        </p:txBody>
      </p:sp>
      <p:sp>
        <p:nvSpPr>
          <p:cNvPr id="8" name="Prostokąt 7"/>
          <p:cNvSpPr/>
          <p:nvPr/>
        </p:nvSpPr>
        <p:spPr>
          <a:xfrm>
            <a:off x="467544" y="2726355"/>
            <a:ext cx="2736304" cy="4146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32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2235600"/>
            <a:ext cx="5974082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250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67967" y="260648"/>
            <a:ext cx="457554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Ankiety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+mn-lt"/>
              </a:rPr>
              <a:t>Do zapytania ofertowego Oddział NFZ może dołączyć formularze ankiet. W takim przypadku formularze te zostaną dołączone także do oferty utworzonej na podstawie zapytania. Użytkownik powinien uzupełnić formularze poprzez wpisanie odpowiednich informacji.</a:t>
            </a:r>
            <a:endParaRPr lang="pl-PL" sz="1800" b="1" i="1" dirty="0">
              <a:latin typeface="+mn-lt"/>
            </a:endParaRPr>
          </a:p>
        </p:txBody>
      </p:sp>
      <p:sp>
        <p:nvSpPr>
          <p:cNvPr id="7" name="Objaśnienie liniowe 1 (kreska) 6"/>
          <p:cNvSpPr/>
          <p:nvPr/>
        </p:nvSpPr>
        <p:spPr>
          <a:xfrm>
            <a:off x="107504" y="3273632"/>
            <a:ext cx="2338411" cy="1080120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Otwarta kłódka oznacza, że ankieta nie została zatwierdzona.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5540597" y="3176915"/>
            <a:ext cx="360040" cy="263769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251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67967" y="260648"/>
            <a:ext cx="457554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Ankiety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43980"/>
            <a:ext cx="7487695" cy="2572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527033" y="1222004"/>
            <a:ext cx="8294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Przyciski związane z obsługą ankiet umożliwiają wykonanie następujących operacji: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78061"/>
              </p:ext>
            </p:extLst>
          </p:nvPr>
        </p:nvGraphicFramePr>
        <p:xfrm>
          <a:off x="323528" y="2432331"/>
          <a:ext cx="8568952" cy="325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7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422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Podgląd  </a:t>
                      </a:r>
                      <a:endParaRPr lang="pl-PL" sz="15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przeglądanie formularza ankiety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Popraw</a:t>
                      </a:r>
                      <a:endParaRPr lang="pl-PL" sz="15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przejście do okna wypełniania ankiety w celu wprowadzania danych do niezatwierdzonego formularza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Zatwierdź</a:t>
                      </a:r>
                    </a:p>
                    <a:p>
                      <a:endParaRPr lang="pl-PL" sz="15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zatwierdzenie wypełnionej ankiety</a:t>
                      </a:r>
                    </a:p>
                    <a:p>
                      <a:endParaRPr lang="pl-PL" sz="15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500" b="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Cofnij zatwierdzenie</a:t>
                      </a:r>
                      <a:endParaRPr lang="pl-PL" sz="15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500" b="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cofnięcie zatwierdzenia ankiety dołączonej do niezatwierdzonej oferty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500" b="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Podgląd wzoru </a:t>
                      </a:r>
                      <a:endParaRPr lang="pl-PL" sz="15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b="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podgląd wzoru ankiety dołączonego do zapytania ofertowego</a:t>
                      </a:r>
                      <a:endParaRPr lang="pl-PL" sz="15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2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Kopiuj odpowiedzi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b="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skopiowanie odpowiedzi z jednego pytania do innego</a:t>
                      </a:r>
                      <a:endParaRPr lang="pl-PL" sz="15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Czyść odpowiedzi</a:t>
                      </a:r>
                      <a:endParaRPr lang="pl-PL" sz="15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usunięcie wprowadzonych odpowiedzi</a:t>
                      </a:r>
                      <a:endParaRPr lang="pl-PL" sz="1500" b="0" dirty="0" smtClean="0"/>
                    </a:p>
                    <a:p>
                      <a:endParaRPr lang="pl-PL" sz="15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3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2235600"/>
            <a:ext cx="5974082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252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67967" y="260648"/>
            <a:ext cx="457554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Ankiety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+mn-lt"/>
              </a:rPr>
              <a:t>Do zapytania ofertowego Oddział NFZ może dołączyć formularze ankiet. W takim przypadku formularze te zostaną dołączone także do oferty utworzonej na podstawie zapytania. Użytkownik powinien uzupełnić formularze poprzez wpisanie odpowiednich informacji.</a:t>
            </a:r>
            <a:endParaRPr lang="pl-PL" sz="1800" b="1" i="1" dirty="0">
              <a:latin typeface="+mn-lt"/>
            </a:endParaRPr>
          </a:p>
        </p:txBody>
      </p:sp>
      <p:sp>
        <p:nvSpPr>
          <p:cNvPr id="7" name="Objaśnienie liniowe 1 (kreska) 6"/>
          <p:cNvSpPr/>
          <p:nvPr/>
        </p:nvSpPr>
        <p:spPr>
          <a:xfrm>
            <a:off x="118114" y="5259322"/>
            <a:ext cx="2188504" cy="1080120"/>
          </a:xfrm>
          <a:prstGeom prst="accentCallout1">
            <a:avLst>
              <a:gd name="adj1" fmla="val 81277"/>
              <a:gd name="adj2" fmla="val 102737"/>
              <a:gd name="adj3" fmla="val 83506"/>
              <a:gd name="adj4" fmla="val 1126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Aby wypełnić ankietę należy podświetlić ją na liście i użyć przycisku </a:t>
            </a:r>
            <a:r>
              <a:rPr lang="pl-PL" b="1" dirty="0" smtClean="0">
                <a:solidFill>
                  <a:schemeClr val="tx1"/>
                </a:solidFill>
              </a:rPr>
              <a:t>Popraw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3230224" y="6156512"/>
            <a:ext cx="508247" cy="19817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69" y="2082692"/>
            <a:ext cx="5644304" cy="30086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253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67967" y="260648"/>
            <a:ext cx="457554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Ankiety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22029" y="1073353"/>
            <a:ext cx="8294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 smtClean="0">
                <a:latin typeface="+mn-lt"/>
              </a:rPr>
              <a:t>Dla każdej pozycji oferty wymagane jest uzupełnienie ankiety kontrolnej pozwalającej Funduszowi ocenić jakość, kompletność, dostępność i inne cechy oferowanych świadczeń. </a:t>
            </a:r>
            <a:endParaRPr lang="pl-PL" sz="1800" b="1" i="1" dirty="0">
              <a:latin typeface="+mn-lt"/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6487538" y="2175365"/>
            <a:ext cx="792088" cy="19663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bjaśnienie liniowe 1 (kreska) 10"/>
          <p:cNvSpPr/>
          <p:nvPr/>
        </p:nvSpPr>
        <p:spPr>
          <a:xfrm>
            <a:off x="7596336" y="2201905"/>
            <a:ext cx="1728192" cy="550888"/>
          </a:xfrm>
          <a:prstGeom prst="accentCallout1">
            <a:avLst>
              <a:gd name="adj1" fmla="val 10621"/>
              <a:gd name="adj2" fmla="val 1119"/>
              <a:gd name="adj3" fmla="val 11656"/>
              <a:gd name="adj4" fmla="val -11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Przyciski </a:t>
            </a:r>
            <a:r>
              <a:rPr lang="pl-PL" dirty="0">
                <a:solidFill>
                  <a:schemeClr val="tx1"/>
                </a:solidFill>
              </a:rPr>
              <a:t>w obrębie </a:t>
            </a:r>
            <a:r>
              <a:rPr lang="pl-PL" dirty="0" smtClean="0">
                <a:solidFill>
                  <a:schemeClr val="tx1"/>
                </a:solidFill>
              </a:rPr>
              <a:t>okna: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09" y="2924462"/>
            <a:ext cx="1419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99832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4" y="5943140"/>
            <a:ext cx="361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548768"/>
              </p:ext>
            </p:extLst>
          </p:nvPr>
        </p:nvGraphicFramePr>
        <p:xfrm>
          <a:off x="216549" y="5199832"/>
          <a:ext cx="85689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88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zapisanie wypełnianej ankiety bez zamykania okna</a:t>
                      </a:r>
                      <a:endParaRPr lang="pl-PL" sz="16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wyjście z okna bez zapisywania danych wprowadzonych w ankiecie</a:t>
                      </a:r>
                      <a:endParaRPr lang="pl-PL" sz="16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zapisanie wypełnionej ankiety i wyjście z okna</a:t>
                      </a:r>
                      <a:endParaRPr lang="pl-PL" sz="16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wydrukowanie ankiety</a:t>
                      </a:r>
                      <a:endParaRPr lang="pl-PL" sz="16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4" y="5566176"/>
            <a:ext cx="371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4" y="6367859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0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7449"/>
            <a:ext cx="4956727" cy="2642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254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67967" y="260648"/>
            <a:ext cx="457554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Ankiety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Objaśnienie liniowe 1 (kreska) 10"/>
          <p:cNvSpPr/>
          <p:nvPr/>
        </p:nvSpPr>
        <p:spPr>
          <a:xfrm>
            <a:off x="5702189" y="1516628"/>
            <a:ext cx="2492150" cy="1656184"/>
          </a:xfrm>
          <a:prstGeom prst="accentCallout1">
            <a:avLst>
              <a:gd name="adj1" fmla="val 42474"/>
              <a:gd name="adj2" fmla="val 766"/>
              <a:gd name="adj3" fmla="val 41909"/>
              <a:gd name="adj4" fmla="val -11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</a:rPr>
              <a:t>Wzory ankiet dołączone do specyfikacji oferty zawierają pozycje słownikowe. Oznacza to, </a:t>
            </a:r>
            <a:r>
              <a:rPr lang="pl-PL" dirty="0" smtClean="0">
                <a:solidFill>
                  <a:schemeClr val="tx1"/>
                </a:solidFill>
              </a:rPr>
              <a:t>odpowiedzi </a:t>
            </a:r>
            <a:r>
              <a:rPr lang="pl-PL" dirty="0">
                <a:solidFill>
                  <a:schemeClr val="tx1"/>
                </a:solidFill>
              </a:rPr>
              <a:t>do poszczególnych pytań </a:t>
            </a:r>
            <a:r>
              <a:rPr lang="pl-PL" dirty="0" smtClean="0">
                <a:solidFill>
                  <a:schemeClr val="tx1"/>
                </a:solidFill>
              </a:rPr>
              <a:t>wybiera się </a:t>
            </a:r>
            <a:r>
              <a:rPr lang="pl-PL" dirty="0">
                <a:solidFill>
                  <a:schemeClr val="tx1"/>
                </a:solidFill>
              </a:rPr>
              <a:t>załączonego słownika </a:t>
            </a:r>
            <a:r>
              <a:rPr lang="pl-PL" dirty="0" smtClean="0">
                <a:solidFill>
                  <a:schemeClr val="tx1"/>
                </a:solidFill>
              </a:rPr>
              <a:t>odpowiedzi.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3356992"/>
            <a:ext cx="4957230" cy="2642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Objaśnienie liniowe 1 (kreska) 18"/>
          <p:cNvSpPr/>
          <p:nvPr/>
        </p:nvSpPr>
        <p:spPr>
          <a:xfrm>
            <a:off x="6212129" y="4369773"/>
            <a:ext cx="2492150" cy="1966306"/>
          </a:xfrm>
          <a:prstGeom prst="accentCallout1">
            <a:avLst>
              <a:gd name="adj1" fmla="val 10621"/>
              <a:gd name="adj2" fmla="val 1119"/>
              <a:gd name="adj3" fmla="val 9805"/>
              <a:gd name="adj4" fmla="val -127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</a:rPr>
              <a:t>Aby uzupełnić odpowiedź należy otworzyć słownik odpowiedzi. Do słownika użytkownik przechodzi za pomocą przycisku wyboru umieszczonego po prawej stronie wypełnianej </a:t>
            </a:r>
            <a:r>
              <a:rPr lang="pl-PL" dirty="0" smtClean="0">
                <a:solidFill>
                  <a:schemeClr val="tx1"/>
                </a:solidFill>
              </a:rPr>
              <a:t>komórki          . </a:t>
            </a:r>
          </a:p>
        </p:txBody>
      </p:sp>
      <p:pic>
        <p:nvPicPr>
          <p:cNvPr id="3075" name="Picture 3" descr="D:\Instrukcje\Instrukcja SWD_KO\Obrazki\Oferty\ikonka slownika odpowiedzi w ankiecie.bmp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117004"/>
            <a:ext cx="266700" cy="2190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1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255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67967" y="260648"/>
            <a:ext cx="457554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Ankiety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11626"/>
            <a:ext cx="6274218" cy="33444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Objaśnienie liniowe 1 (kreska) 10"/>
          <p:cNvSpPr/>
          <p:nvPr/>
        </p:nvSpPr>
        <p:spPr>
          <a:xfrm>
            <a:off x="6651850" y="2625619"/>
            <a:ext cx="2492150" cy="1440160"/>
          </a:xfrm>
          <a:prstGeom prst="accentCallout1">
            <a:avLst>
              <a:gd name="adj1" fmla="val 10621"/>
              <a:gd name="adj2" fmla="val 1119"/>
              <a:gd name="adj3" fmla="val 10296"/>
              <a:gd name="adj4" fmla="val -113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</a:rPr>
              <a:t>Po otwarciu słownika należy wybrać odpowiedź i zatwierdzić dane używając przycisku ENTER z klawiatury lub przycisku OK. w oknie słownika.</a:t>
            </a:r>
            <a:endParaRPr lang="pl-P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256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67967" y="260648"/>
            <a:ext cx="457554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Ankiety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12000"/>
            <a:ext cx="6274206" cy="334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Objaśnienie liniowe 1 (kreska) 10"/>
          <p:cNvSpPr/>
          <p:nvPr/>
        </p:nvSpPr>
        <p:spPr>
          <a:xfrm>
            <a:off x="7006698" y="1522532"/>
            <a:ext cx="2123728" cy="2338516"/>
          </a:xfrm>
          <a:prstGeom prst="accentCallout1">
            <a:avLst>
              <a:gd name="adj1" fmla="val 10621"/>
              <a:gd name="adj2" fmla="val 1119"/>
              <a:gd name="adj3" fmla="val 8464"/>
              <a:gd name="adj4" fmla="val -183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Opcja </a:t>
            </a:r>
            <a:r>
              <a:rPr lang="pl-PL" b="1" dirty="0" smtClean="0">
                <a:solidFill>
                  <a:schemeClr val="tx1"/>
                </a:solidFill>
              </a:rPr>
              <a:t>Zapisz</a:t>
            </a:r>
            <a:r>
              <a:rPr lang="pl-PL" dirty="0" smtClean="0">
                <a:solidFill>
                  <a:schemeClr val="tx1"/>
                </a:solidFill>
              </a:rPr>
              <a:t> umożliwia bieżące zapisanie odpowiedzi w ankiecie bez wyjścia z okna </a:t>
            </a:r>
            <a:r>
              <a:rPr lang="pl-PL" dirty="0">
                <a:solidFill>
                  <a:schemeClr val="tx1"/>
                </a:solidFill>
              </a:rPr>
              <a:t>wypełniania ankiety. </a:t>
            </a:r>
            <a:endParaRPr lang="pl-PL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Aby </a:t>
            </a:r>
            <a:r>
              <a:rPr lang="pl-PL" dirty="0">
                <a:solidFill>
                  <a:schemeClr val="tx1"/>
                </a:solidFill>
              </a:rPr>
              <a:t>zapisać ankietę i wyjść z okna należy użyć przycisku </a:t>
            </a:r>
            <a:r>
              <a:rPr lang="pl-PL" b="1" dirty="0" smtClean="0">
                <a:solidFill>
                  <a:schemeClr val="tx1"/>
                </a:solidFill>
              </a:rPr>
              <a:t>OK.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aśnienie liniowe 1 (kreska) 6"/>
          <p:cNvSpPr/>
          <p:nvPr/>
        </p:nvSpPr>
        <p:spPr>
          <a:xfrm>
            <a:off x="49127" y="1412776"/>
            <a:ext cx="2338411" cy="4824536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Po uzupełnieniu wszystkich pytań w ankiecie należy ją zatwierdzić. W celu zatwierdzenia ankiety należy ją podświetlić na zakładce Ankiety a następnie użyć przycisku </a:t>
            </a:r>
            <a:r>
              <a:rPr lang="pl-PL" b="1" dirty="0">
                <a:solidFill>
                  <a:schemeClr val="tx1"/>
                </a:solidFill>
              </a:rPr>
              <a:t>Zatwierdź</a:t>
            </a:r>
            <a:r>
              <a:rPr lang="pl-PL" dirty="0">
                <a:solidFill>
                  <a:schemeClr val="tx1"/>
                </a:solidFill>
              </a:rPr>
              <a:t>. </a:t>
            </a:r>
          </a:p>
          <a:p>
            <a:endParaRPr lang="pl-PL" b="1" dirty="0">
              <a:solidFill>
                <a:schemeClr val="tx1"/>
              </a:solidFill>
            </a:endParaRPr>
          </a:p>
          <a:p>
            <a:pPr algn="r"/>
            <a:r>
              <a:rPr lang="pl-PL" dirty="0">
                <a:solidFill>
                  <a:schemeClr val="tx1"/>
                </a:solidFill>
              </a:rPr>
              <a:t>W przypadku, gdy nie wszystkie informacje w ankiecie zostaną uzupełnione, nie jest możliwa zmiana statusu ankiety na zatwierdzoną. Użytkownik jest o tym informowany odpowiednim komunikatem.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257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67967" y="260648"/>
            <a:ext cx="457554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Ankiety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1522532"/>
            <a:ext cx="5974081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 bwMode="auto">
          <a:xfrm>
            <a:off x="3656099" y="5454453"/>
            <a:ext cx="654618" cy="19663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aśnienie liniowe 1 (kreska) 9"/>
          <p:cNvSpPr/>
          <p:nvPr/>
        </p:nvSpPr>
        <p:spPr>
          <a:xfrm>
            <a:off x="197828" y="1988840"/>
            <a:ext cx="2338411" cy="3684169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Po zatwierdzeniu kłódka przy ankiecie zostaje zamknięta. </a:t>
            </a:r>
          </a:p>
          <a:p>
            <a:pPr algn="r"/>
            <a:r>
              <a:rPr lang="pl-PL" dirty="0" smtClean="0">
                <a:solidFill>
                  <a:schemeClr val="tx1"/>
                </a:solidFill>
              </a:rPr>
              <a:t>W zatwierdzonych ankietach nie ma możliwości modyfikacji odpowiedzi.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pPr algn="r"/>
            <a:r>
              <a:rPr lang="pl-PL" dirty="0" smtClean="0">
                <a:solidFill>
                  <a:schemeClr val="tx1"/>
                </a:solidFill>
              </a:rPr>
              <a:t>Jeśli zachodzi potrzeba poprawy odpowiedzi w zatwierdzonej ankiecie należy najpierw ja „</a:t>
            </a:r>
            <a:r>
              <a:rPr lang="pl-PL" dirty="0" err="1" smtClean="0">
                <a:solidFill>
                  <a:schemeClr val="tx1"/>
                </a:solidFill>
              </a:rPr>
              <a:t>odtwierdzić</a:t>
            </a:r>
            <a:r>
              <a:rPr lang="pl-PL" dirty="0" smtClean="0">
                <a:solidFill>
                  <a:schemeClr val="tx1"/>
                </a:solidFill>
              </a:rPr>
              <a:t>” korzystając z przycisku </a:t>
            </a:r>
            <a:r>
              <a:rPr lang="pl-PL" b="1" dirty="0" smtClean="0">
                <a:solidFill>
                  <a:schemeClr val="tx1"/>
                </a:solidFill>
              </a:rPr>
              <a:t>Cofnij zatwierdzenie.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258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67967" y="260648"/>
            <a:ext cx="457554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Ankiety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522800"/>
            <a:ext cx="5991009" cy="43322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 bwMode="auto">
          <a:xfrm>
            <a:off x="4382352" y="5452093"/>
            <a:ext cx="864096" cy="213238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aśnienie liniowe 1 (kreska) 9"/>
          <p:cNvSpPr/>
          <p:nvPr/>
        </p:nvSpPr>
        <p:spPr>
          <a:xfrm>
            <a:off x="-29162" y="2817704"/>
            <a:ext cx="2338411" cy="3314047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Aby skopiować odpowiedzi z wybranej ankiety należy przed rozpoczęciem uzupełniania ankiety użyć </a:t>
            </a:r>
            <a:r>
              <a:rPr lang="pl-PL" dirty="0" smtClean="0">
                <a:solidFill>
                  <a:schemeClr val="tx1"/>
                </a:solidFill>
              </a:rPr>
              <a:t>przycisku </a:t>
            </a:r>
            <a:r>
              <a:rPr lang="pl-PL" b="1" dirty="0" smtClean="0">
                <a:solidFill>
                  <a:schemeClr val="tx1"/>
                </a:solidFill>
              </a:rPr>
              <a:t>Kopiuj odpowiedzi</a:t>
            </a:r>
            <a:r>
              <a:rPr lang="pl-PL" dirty="0" smtClean="0">
                <a:solidFill>
                  <a:schemeClr val="tx1"/>
                </a:solidFill>
              </a:rPr>
              <a:t>. </a:t>
            </a:r>
          </a:p>
          <a:p>
            <a:pPr algn="r"/>
            <a:r>
              <a:rPr lang="pl-PL" dirty="0" smtClean="0">
                <a:solidFill>
                  <a:schemeClr val="tx1"/>
                </a:solidFill>
              </a:rPr>
              <a:t>Powoduje </a:t>
            </a:r>
            <a:r>
              <a:rPr lang="pl-PL" dirty="0">
                <a:solidFill>
                  <a:schemeClr val="tx1"/>
                </a:solidFill>
              </a:rPr>
              <a:t>to otwarcie okna </a:t>
            </a:r>
            <a:r>
              <a:rPr lang="pl-PL" b="1" dirty="0">
                <a:solidFill>
                  <a:schemeClr val="tx1"/>
                </a:solidFill>
              </a:rPr>
              <a:t>Wybieranie ankiety </a:t>
            </a:r>
            <a:r>
              <a:rPr lang="pl-PL" dirty="0">
                <a:solidFill>
                  <a:schemeClr val="tx1"/>
                </a:solidFill>
              </a:rPr>
              <a:t>zawierającego listę ankiet, z których możliwe jest skopiowanie </a:t>
            </a:r>
            <a:r>
              <a:rPr lang="pl-PL" dirty="0" smtClean="0">
                <a:solidFill>
                  <a:schemeClr val="tx1"/>
                </a:solidFill>
              </a:rPr>
              <a:t>odpowiedzi.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259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67967" y="260648"/>
            <a:ext cx="457554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Ankiety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4231216" y="5266040"/>
            <a:ext cx="864096" cy="213238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2314728"/>
            <a:ext cx="5974081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Prostokąt 6"/>
          <p:cNvSpPr/>
          <p:nvPr/>
        </p:nvSpPr>
        <p:spPr>
          <a:xfrm>
            <a:off x="250238" y="1109419"/>
            <a:ext cx="8498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Funkcja kopiowania odpowiedzi z ankiety pozwala na skopiowanie wprowadzonych wcześniej odpowiedzi z innej, zatwierdzonej ankiety. Jest to niezwykle użyteczne, gdy oferent podczas tworzenia oferty musi uzupełnić kilkakrotnie identyczne ankiety, w których chce udzielić takich samych odpowiedzi.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99" y="2160001"/>
            <a:ext cx="8401069" cy="3437950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Formularz rejestracyjny – Adres podmiotu: Adres siedziby</a:t>
            </a:r>
            <a:br>
              <a:rPr lang="pl-PL" sz="20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(pola oznaczone gwiazdką są wymagane)</a:t>
            </a:r>
            <a:endParaRPr lang="pl-PL" sz="1800" u="sng" dirty="0" smtClean="0">
              <a:solidFill>
                <a:schemeClr val="tx2"/>
              </a:solidFill>
              <a:latin typeface="+mn-lt"/>
            </a:endParaRPr>
          </a:p>
          <a:p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59003" y="5724545"/>
            <a:ext cx="80420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+mn-lt"/>
              </a:rPr>
              <a:t>Po wprowadzeniu poprawnego adresu należy wybrać opcję </a:t>
            </a:r>
            <a:r>
              <a:rPr lang="pl-PL" b="1" dirty="0" smtClean="0">
                <a:latin typeface="+mn-lt"/>
              </a:rPr>
              <a:t>Zatwierdź. </a:t>
            </a:r>
            <a:r>
              <a:rPr lang="pl-PL" dirty="0">
                <a:latin typeface="+mn-lt"/>
              </a:rPr>
              <a:t>Informacja zostanie zapisana w formularzu rejestracyjnym.</a:t>
            </a:r>
            <a:r>
              <a:rPr lang="pl-PL" b="1" dirty="0" smtClean="0">
                <a:latin typeface="+mn-lt"/>
              </a:rPr>
              <a:t> </a:t>
            </a:r>
            <a:endParaRPr lang="pl-PL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75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2314800"/>
            <a:ext cx="5974081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Objaśnienie liniowe 1 (kreska) 9"/>
          <p:cNvSpPr/>
          <p:nvPr/>
        </p:nvSpPr>
        <p:spPr>
          <a:xfrm>
            <a:off x="0" y="3861048"/>
            <a:ext cx="2338411" cy="1891481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W tym celu należy użyć </a:t>
            </a:r>
            <a:r>
              <a:rPr lang="pl-PL" dirty="0" smtClean="0">
                <a:solidFill>
                  <a:schemeClr val="tx1"/>
                </a:solidFill>
              </a:rPr>
              <a:t>przycisku </a:t>
            </a:r>
            <a:r>
              <a:rPr lang="pl-PL" b="1" dirty="0" smtClean="0">
                <a:solidFill>
                  <a:schemeClr val="tx1"/>
                </a:solidFill>
              </a:rPr>
              <a:t>Czyść odpowiedzi</a:t>
            </a:r>
            <a:r>
              <a:rPr lang="pl-PL" dirty="0">
                <a:solidFill>
                  <a:schemeClr val="tx1"/>
                </a:solidFill>
              </a:rPr>
              <a:t>. </a:t>
            </a:r>
            <a:r>
              <a:rPr lang="pl-PL" dirty="0" smtClean="0">
                <a:solidFill>
                  <a:schemeClr val="tx1"/>
                </a:solidFill>
              </a:rPr>
              <a:t>Zostaje </a:t>
            </a:r>
            <a:r>
              <a:rPr lang="pl-PL" dirty="0">
                <a:solidFill>
                  <a:schemeClr val="tx1"/>
                </a:solidFill>
              </a:rPr>
              <a:t>wyświetlony komunikat o potwierdzenie wykonania operacji </a:t>
            </a:r>
            <a:r>
              <a:rPr lang="pl-PL" dirty="0" smtClean="0">
                <a:solidFill>
                  <a:schemeClr val="tx1"/>
                </a:solidFill>
              </a:rPr>
              <a:t>usunięcia.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260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67967" y="260648"/>
            <a:ext cx="457554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Ankiety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6777872" y="6233392"/>
            <a:ext cx="714129" cy="213238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0238" y="1109419"/>
            <a:ext cx="8498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Jeżeli po uzupełnieniu ankiety okaże się, że wprowadzone odpowiedzi są nieprawidłowe można usunąć wszystkie odpowiedzi z wybranej ankiety.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aśnienie liniowe 1 (kreska) 9"/>
          <p:cNvSpPr/>
          <p:nvPr/>
        </p:nvSpPr>
        <p:spPr>
          <a:xfrm>
            <a:off x="228643" y="2219649"/>
            <a:ext cx="1941859" cy="1945895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Aby wydrukować ankietę należy </a:t>
            </a:r>
            <a:r>
              <a:rPr lang="pl-PL" dirty="0" smtClean="0">
                <a:solidFill>
                  <a:schemeClr val="tx1"/>
                </a:solidFill>
              </a:rPr>
              <a:t>wybrać </a:t>
            </a:r>
            <a:r>
              <a:rPr lang="pl-PL" b="1" dirty="0" smtClean="0">
                <a:solidFill>
                  <a:schemeClr val="tx1"/>
                </a:solidFill>
              </a:rPr>
              <a:t>Drukuj.</a:t>
            </a:r>
          </a:p>
          <a:p>
            <a:pPr algn="r"/>
            <a:r>
              <a:rPr lang="pl-PL" dirty="0" smtClean="0">
                <a:solidFill>
                  <a:schemeClr val="tx1"/>
                </a:solidFill>
              </a:rPr>
              <a:t>Po </a:t>
            </a:r>
            <a:r>
              <a:rPr lang="pl-PL" dirty="0">
                <a:solidFill>
                  <a:schemeClr val="tx1"/>
                </a:solidFill>
              </a:rPr>
              <a:t>użyciu tej opcji, przy pierwszym wydruku, wyświetlony zostanie komunikat: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261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67967" y="260648"/>
            <a:ext cx="457554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Ankiety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0238" y="1109419"/>
            <a:ext cx="8498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Ankieta może zostać wydrukowana na każdym etapie jej wypełniania. 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160" y="1844824"/>
            <a:ext cx="6537328" cy="34846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 bwMode="auto">
          <a:xfrm>
            <a:off x="8695711" y="1930484"/>
            <a:ext cx="317713" cy="23456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207623"/>
            <a:ext cx="3096339" cy="1487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4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715287"/>
            <a:ext cx="5291541" cy="38049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Objaśnienie liniowe 1 (kreska) 9"/>
          <p:cNvSpPr/>
          <p:nvPr/>
        </p:nvSpPr>
        <p:spPr>
          <a:xfrm>
            <a:off x="539552" y="3140968"/>
            <a:ext cx="1941859" cy="1945895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Aby wybrać zestaw produktów należy w polu </a:t>
            </a:r>
            <a:r>
              <a:rPr lang="pl-PL" b="1" dirty="0">
                <a:solidFill>
                  <a:schemeClr val="tx1"/>
                </a:solidFill>
              </a:rPr>
              <a:t>Zestaw produktów handlowych </a:t>
            </a:r>
            <a:r>
              <a:rPr lang="pl-PL" dirty="0">
                <a:solidFill>
                  <a:schemeClr val="tx1"/>
                </a:solidFill>
              </a:rPr>
              <a:t>kliknąć na ikonę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262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333071" y="260648"/>
            <a:ext cx="5245347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Zaopatrzenie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6447512" y="3719193"/>
            <a:ext cx="262573" cy="19385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5535" y="1145654"/>
            <a:ext cx="83001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przypadku tworzenia wniosku w rodzaju </a:t>
            </a:r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aopatrzenie </a:t>
            </a:r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wyroby medyczne będące przedmiotami ortopedycznymi i środkami pomocniczymi 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należy </a:t>
            </a: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dodatkowo uzupełnić 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informacje na zakładce </a:t>
            </a:r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Zaopatrzenie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tej zakładce należy wybrać zestaw produktów </a:t>
            </a: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handlowych odpowiadający 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zakresowi świadczeń.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39" y="4890431"/>
            <a:ext cx="1905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9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aśnienie liniowe 1 (kreska) 9"/>
          <p:cNvSpPr/>
          <p:nvPr/>
        </p:nvSpPr>
        <p:spPr>
          <a:xfrm>
            <a:off x="339440" y="2301552"/>
            <a:ext cx="1941859" cy="1945895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Następnie należy </a:t>
            </a:r>
            <a:r>
              <a:rPr lang="pl-PL" dirty="0">
                <a:solidFill>
                  <a:schemeClr val="tx1"/>
                </a:solidFill>
              </a:rPr>
              <a:t>wskazać zestaw z zaimportowanego wcześniej słownika zestawów </a:t>
            </a:r>
            <a:endParaRPr lang="pl-PL" dirty="0" smtClean="0">
              <a:solidFill>
                <a:schemeClr val="tx1"/>
              </a:solidFill>
            </a:endParaRPr>
          </a:p>
          <a:p>
            <a:pPr algn="r"/>
            <a:r>
              <a:rPr lang="pl-PL" dirty="0" smtClean="0">
                <a:solidFill>
                  <a:schemeClr val="tx1"/>
                </a:solidFill>
              </a:rPr>
              <a:t>(</a:t>
            </a:r>
            <a:r>
              <a:rPr lang="pl-PL" dirty="0" smtClean="0">
                <a:solidFill>
                  <a:schemeClr val="tx1"/>
                </a:solidFill>
                <a:hlinkClick r:id="rId2" action="ppaction://hlinksldjump"/>
              </a:rPr>
              <a:t>Import </a:t>
            </a:r>
            <a:r>
              <a:rPr lang="pl-PL" dirty="0">
                <a:solidFill>
                  <a:schemeClr val="tx1"/>
                </a:solidFill>
                <a:hlinkClick r:id="rId2" action="ppaction://hlinksldjump"/>
              </a:rPr>
              <a:t>zestawów produktów handlowych</a:t>
            </a:r>
            <a:r>
              <a:rPr lang="pl-PL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263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333071" y="260648"/>
            <a:ext cx="5245347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Zaopatrzenie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200" y="1522800"/>
            <a:ext cx="5987155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522800"/>
            <a:ext cx="6007786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Objaśnienie liniowe 1 (kreska) 9"/>
          <p:cNvSpPr/>
          <p:nvPr/>
        </p:nvSpPr>
        <p:spPr>
          <a:xfrm>
            <a:off x="251520" y="2301552"/>
            <a:ext cx="2101787" cy="1415480"/>
          </a:xfrm>
          <a:prstGeom prst="accentCallout1">
            <a:avLst>
              <a:gd name="adj1" fmla="val 23482"/>
              <a:gd name="adj2" fmla="val 101985"/>
              <a:gd name="adj3" fmla="val 24251"/>
              <a:gd name="adj4" fmla="val 111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Opcja </a:t>
            </a:r>
            <a:r>
              <a:rPr lang="pl-PL" b="1" dirty="0" smtClean="0">
                <a:solidFill>
                  <a:schemeClr val="tx1"/>
                </a:solidFill>
              </a:rPr>
              <a:t>Podgląd </a:t>
            </a:r>
            <a:r>
              <a:rPr lang="pl-PL" dirty="0" smtClean="0">
                <a:solidFill>
                  <a:schemeClr val="tx1"/>
                </a:solidFill>
              </a:rPr>
              <a:t>umożliwia przeglądanie listy produktów zawartych w wybranym zestawie.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264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333071" y="260648"/>
            <a:ext cx="5245347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Zaopatrzenie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Prostokąt 6"/>
          <p:cNvSpPr/>
          <p:nvPr/>
        </p:nvSpPr>
        <p:spPr bwMode="auto">
          <a:xfrm>
            <a:off x="6869136" y="2621000"/>
            <a:ext cx="565600" cy="28803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1522800"/>
            <a:ext cx="5974081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Objaśnienie liniowe 1 (kreska) 9"/>
          <p:cNvSpPr/>
          <p:nvPr/>
        </p:nvSpPr>
        <p:spPr>
          <a:xfrm>
            <a:off x="0" y="2276872"/>
            <a:ext cx="2101787" cy="1271464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Podgląd listy wyrobów medycznych z wybranego zestawu.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265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333071" y="260648"/>
            <a:ext cx="5245347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Zaopatrzenie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266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05860" y="260648"/>
            <a:ext cx="429976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RTM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528" y="1164947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 przypadku realizacji świadczeń dotyczących ratownictwa medycznego, w pozycji oferty wymagane jest określenie zespołów RTM. Kontraktowanie w tym wypadku opiera się o rejony operacyjne i ma na </a:t>
            </a:r>
            <a:r>
              <a:rPr lang="pl-PL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celu </a:t>
            </a:r>
            <a:r>
              <a:rPr lang="pl-PL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zapewnienie realizacji świadczeń w obrębie wyznaczonych rejonów przez stacjonujące w nich grupy zespołów ratowniczych. </a:t>
            </a:r>
            <a:endParaRPr lang="pl-PL" sz="18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l-PL" sz="1800" dirty="0">
                <a:latin typeface="+mn-lt"/>
              </a:rPr>
              <a:t>Podczas tworzenia oferty w rodzaju RTM </a:t>
            </a:r>
            <a:r>
              <a:rPr lang="pl-PL" sz="1800" dirty="0" smtClean="0">
                <a:latin typeface="+mn-lt"/>
              </a:rPr>
              <a:t>należy </a:t>
            </a:r>
            <a:r>
              <a:rPr lang="pl-PL" sz="1800" dirty="0">
                <a:latin typeface="+mn-lt"/>
              </a:rPr>
              <a:t>mieć na uwadze, że</a:t>
            </a:r>
            <a:r>
              <a:rPr lang="pl-PL" sz="1800" dirty="0" smtClean="0">
                <a:latin typeface="+mn-lt"/>
              </a:rPr>
              <a:t>:</a:t>
            </a:r>
          </a:p>
          <a:p>
            <a:pPr lvl="0" algn="just"/>
            <a:endParaRPr lang="pl-PL" sz="1800" dirty="0">
              <a:latin typeface="+mn-lt"/>
            </a:endParaRPr>
          </a:p>
          <a:p>
            <a:pPr lvl="0" algn="just"/>
            <a:r>
              <a:rPr lang="pl-PL" sz="1800" dirty="0" smtClean="0">
                <a:latin typeface="+mn-lt"/>
              </a:rPr>
              <a:t>1. Oferta </a:t>
            </a:r>
            <a:r>
              <a:rPr lang="pl-PL" sz="1800" dirty="0">
                <a:latin typeface="+mn-lt"/>
              </a:rPr>
              <a:t>z rodzaju RTM musi być złożona na wszystkie zakresy świadczeń zawarte w postępowaniu - jeżeli w postępowaniu znajdują się 3 zakresy świadczeń oferta musi obejmować wszystkie 3 pozycje z zapytania. Wynika to z konieczności zapewnienia przez danego oferenta realizacji usług na teranie całego rejonu operacyjnego RTM. </a:t>
            </a:r>
          </a:p>
          <a:p>
            <a:pPr lvl="0" algn="just"/>
            <a:r>
              <a:rPr lang="pl-PL" sz="1800" dirty="0" smtClean="0">
                <a:latin typeface="+mn-lt"/>
              </a:rPr>
              <a:t>2. Zakresy </a:t>
            </a:r>
            <a:r>
              <a:rPr lang="pl-PL" sz="1800" dirty="0">
                <a:latin typeface="+mn-lt"/>
              </a:rPr>
              <a:t>świadczeń RTM mogą być kontraktowane wyłącznie na jedną komórkę organizacyjną  posiadającą określoną specjalność (VIII. część kodu resortowego) : </a:t>
            </a:r>
            <a:r>
              <a:rPr lang="pl-PL" sz="1800" i="1" dirty="0" smtClean="0">
                <a:latin typeface="+mn-lt"/>
              </a:rPr>
              <a:t>Zespoły </a:t>
            </a:r>
            <a:r>
              <a:rPr lang="pl-PL" sz="1800" i="1" dirty="0">
                <a:latin typeface="+mn-lt"/>
              </a:rPr>
              <a:t>Ratownictwa Medycznego</a:t>
            </a:r>
            <a:r>
              <a:rPr lang="pl-PL" sz="1800" dirty="0">
                <a:latin typeface="+mn-lt"/>
              </a:rPr>
              <a:t>. W tej komórce musi być zdefiniowany cały personel medyczny zapewniający świadczenia z tytułu RTM. Jest to „fikcyjna” komórka grupująca cały personel medyczny RTM.</a:t>
            </a:r>
          </a:p>
          <a:p>
            <a:pPr lvl="0" algn="just"/>
            <a:r>
              <a:rPr lang="pl-PL" sz="1800" dirty="0" smtClean="0">
                <a:latin typeface="+mn-lt"/>
              </a:rPr>
              <a:t>3. Do </a:t>
            </a:r>
            <a:r>
              <a:rPr lang="pl-PL" sz="1800" dirty="0">
                <a:latin typeface="+mn-lt"/>
              </a:rPr>
              <a:t>zespołów RTM określonych w Planie Wojewody muszą być przypisane miejsca udzielania świadczeń zgodne z RZOZ zawarte w komórkach organizacyjnych posiadających odpowiednią specjalność (VIII. część kodu resortowego).</a:t>
            </a:r>
          </a:p>
          <a:p>
            <a:pPr algn="just">
              <a:spcAft>
                <a:spcPts val="0"/>
              </a:spcAft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267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05860" y="260648"/>
            <a:ext cx="429976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RTM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528" y="1147479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1800" dirty="0" smtClean="0">
                <a:latin typeface="+mn-lt"/>
              </a:rPr>
              <a:t>4. Wybór </a:t>
            </a:r>
            <a:r>
              <a:rPr lang="pl-PL" sz="1800" dirty="0">
                <a:latin typeface="+mn-lt"/>
              </a:rPr>
              <a:t>zespołów RTM do pozycji oferty zależy od wybranego w górnej części karty pozycji oferty zakresu świadczeń. Oznacza to, że jeżeli np. tworzona jest pozycja na zakres: </a:t>
            </a:r>
            <a:r>
              <a:rPr lang="pl-PL" sz="1800" i="1" dirty="0">
                <a:latin typeface="+mn-lt"/>
              </a:rPr>
              <a:t>świadczenia udzielane przez podstawowe zespoły ratownictwa medycznego </a:t>
            </a:r>
            <a:r>
              <a:rPr lang="pl-PL" sz="1800" dirty="0">
                <a:latin typeface="+mn-lt"/>
              </a:rPr>
              <a:t>to na zakładce </a:t>
            </a:r>
            <a:r>
              <a:rPr lang="pl-PL" sz="1800" i="1" dirty="0">
                <a:latin typeface="+mn-lt"/>
              </a:rPr>
              <a:t>Zespół RTM</a:t>
            </a:r>
            <a:r>
              <a:rPr lang="pl-PL" sz="1800" dirty="0">
                <a:latin typeface="+mn-lt"/>
              </a:rPr>
              <a:t> można wskazać tylko i wyłącznie zespoły RTM o typie: PODSTAWOWY.</a:t>
            </a:r>
          </a:p>
          <a:p>
            <a:pPr lvl="0" algn="just"/>
            <a:r>
              <a:rPr lang="pl-PL" sz="1800" dirty="0" smtClean="0">
                <a:latin typeface="+mn-lt"/>
              </a:rPr>
              <a:t>5. Dany  </a:t>
            </a:r>
            <a:r>
              <a:rPr lang="pl-PL" sz="1800" dirty="0">
                <a:latin typeface="+mn-lt"/>
              </a:rPr>
              <a:t>zakres świadczeń musi być zabezpieczony przez odpowiednią grupę zespołów RTM - w pozycji oferty muszą być więc wykazane wszystkie zespoły RTM danego typu ujęte w planie wojewody (odpowiadające wybranemu zakresowi świadczeń). W przeciwnym wypadku podczas sprawdzania oferty system wyświetli informację: „Oferta nie zawiera wszystkich wymaganych zespołów RTM”. </a:t>
            </a:r>
            <a:endParaRPr lang="pl-PL" sz="1800" dirty="0" smtClean="0">
              <a:latin typeface="+mn-lt"/>
            </a:endParaRPr>
          </a:p>
          <a:p>
            <a:pPr lvl="0" algn="just"/>
            <a:r>
              <a:rPr lang="pl-PL" sz="1800" dirty="0" smtClean="0">
                <a:latin typeface="+mn-lt"/>
              </a:rPr>
              <a:t>6. Do </a:t>
            </a:r>
            <a:r>
              <a:rPr lang="pl-PL" sz="1800" dirty="0">
                <a:latin typeface="+mn-lt"/>
              </a:rPr>
              <a:t>zespołu RTM musi być przyporządkowany dokładnie jeden środek transportu – np. ambulans, </a:t>
            </a:r>
            <a:r>
              <a:rPr lang="pl-PL" sz="1800" dirty="0" smtClean="0">
                <a:latin typeface="+mn-lt"/>
              </a:rPr>
              <a:t>łódź ratunkowa </a:t>
            </a:r>
            <a:r>
              <a:rPr lang="pl-PL" sz="1800" dirty="0">
                <a:latin typeface="+mn-lt"/>
              </a:rPr>
              <a:t>(w pozycji oferty, na zakładce </a:t>
            </a:r>
            <a:r>
              <a:rPr lang="pl-PL" sz="1800" i="1" dirty="0">
                <a:latin typeface="+mn-lt"/>
              </a:rPr>
              <a:t>Zasoby. </a:t>
            </a:r>
            <a:r>
              <a:rPr lang="pl-PL" sz="1800" dirty="0">
                <a:latin typeface="+mn-lt"/>
              </a:rPr>
              <a:t>Z kolei z danym środkiem transportu powiązany jest określony zasób.</a:t>
            </a:r>
            <a:r>
              <a:rPr lang="pl-PL" sz="1800" i="1" dirty="0">
                <a:latin typeface="+mn-lt"/>
              </a:rPr>
              <a:t> </a:t>
            </a:r>
            <a:r>
              <a:rPr lang="pl-PL" sz="1800" dirty="0">
                <a:latin typeface="+mn-lt"/>
              </a:rPr>
              <a:t>Oznacza to, że dany środek transportu (i związany z nim zasób) może być podpięty tylko do jednego zespołu RTM (tzn. ambulans wraz ze sprzętem wykorzystywany przez zespół A nie może być jednocześnie używany przez zespół B).</a:t>
            </a:r>
          </a:p>
          <a:p>
            <a:pPr algn="just">
              <a:spcAft>
                <a:spcPts val="0"/>
              </a:spcAft>
            </a:pPr>
            <a:endParaRPr lang="pl-PL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8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268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05860" y="260648"/>
            <a:ext cx="429976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RTM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528" y="1147479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przypadku tworzenia oferty w rodzaju RTM, </a:t>
            </a: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podczas 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otwarcia tej zakładki wyświetlana jest krótka pomoc mająca na celu wskazanie użytkownikowi najważniejszych informacji, które są wymagane do prawidłowego przygotowania oferty: 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204863"/>
            <a:ext cx="5974081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7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2235600"/>
            <a:ext cx="5974081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269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05860" y="260648"/>
            <a:ext cx="429976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RTM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528" y="1147479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tym miejscu dla zespołów RTM określonych w planie wojewody (zawartych w definicji zapytania ofertowego)  należy przypisać zespoły (miejsca wykonywania świadczeń) RTM zdefiniowane w strukturze wykonawczej świadczeniodawcy.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aśnienie liniowe 1 (kreska) 6"/>
          <p:cNvSpPr/>
          <p:nvPr/>
        </p:nvSpPr>
        <p:spPr>
          <a:xfrm>
            <a:off x="188553" y="5261325"/>
            <a:ext cx="2101787" cy="1271464"/>
          </a:xfrm>
          <a:prstGeom prst="accentCallout1">
            <a:avLst>
              <a:gd name="adj1" fmla="val 76037"/>
              <a:gd name="adj2" fmla="val 103240"/>
              <a:gd name="adj3" fmla="val 74686"/>
              <a:gd name="adj4" fmla="val 1169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Należy </a:t>
            </a:r>
            <a:r>
              <a:rPr lang="pl-PL" dirty="0" smtClean="0">
                <a:solidFill>
                  <a:schemeClr val="tx1"/>
                </a:solidFill>
              </a:rPr>
              <a:t>wybrać opcję </a:t>
            </a:r>
            <a:r>
              <a:rPr lang="pl-PL" b="1" dirty="0" smtClean="0">
                <a:solidFill>
                  <a:schemeClr val="tx1"/>
                </a:solidFill>
              </a:rPr>
              <a:t>Przypisz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b="1" dirty="0" smtClean="0">
                <a:solidFill>
                  <a:schemeClr val="tx1"/>
                </a:solidFill>
              </a:rPr>
              <a:t>miejsce udzielania świadczeń</a:t>
            </a:r>
            <a:r>
              <a:rPr lang="pl-PL" dirty="0" smtClean="0">
                <a:solidFill>
                  <a:schemeClr val="tx1"/>
                </a:solidFill>
              </a:rPr>
              <a:t>.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 bwMode="auto">
          <a:xfrm>
            <a:off x="2724502" y="6093296"/>
            <a:ext cx="1512168" cy="28803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160001"/>
            <a:ext cx="8422998" cy="3717271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27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000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Formularz rejestracyjny – Adres podmiotu</a:t>
            </a:r>
            <a:br>
              <a:rPr lang="pl-PL" sz="20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(pola oznaczone gwiazdką są wymagane)</a:t>
            </a:r>
            <a:endParaRPr lang="pl-PL" sz="1800" u="sng" dirty="0" smtClean="0">
              <a:solidFill>
                <a:schemeClr val="tx2"/>
              </a:solidFill>
              <a:latin typeface="+mn-lt"/>
            </a:endParaRPr>
          </a:p>
          <a:p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59003" y="5940569"/>
            <a:ext cx="80420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+mn-lt"/>
              </a:rPr>
              <a:t>Jeśli adres do korespondencji jest taki sam jak adres siedziby firmy należy zaznaczyć pole </a:t>
            </a:r>
            <a:r>
              <a:rPr lang="pl-PL" b="1" dirty="0" smtClean="0">
                <a:latin typeface="+mn-lt"/>
              </a:rPr>
              <a:t>TAK</a:t>
            </a:r>
            <a:r>
              <a:rPr lang="pl-PL" dirty="0" smtClean="0">
                <a:latin typeface="+mn-lt"/>
              </a:rPr>
              <a:t>.</a:t>
            </a:r>
          </a:p>
          <a:p>
            <a:pPr algn="just"/>
            <a:r>
              <a:rPr lang="pl-PL" dirty="0" smtClean="0">
                <a:latin typeface="+mn-lt"/>
              </a:rPr>
              <a:t>W innym przypadku, należy wybrać opcję </a:t>
            </a:r>
            <a:r>
              <a:rPr lang="pl-PL" b="1" dirty="0" smtClean="0">
                <a:latin typeface="+mn-lt"/>
              </a:rPr>
              <a:t>Uzupełnij</a:t>
            </a:r>
            <a:r>
              <a:rPr lang="pl-PL" dirty="0" smtClean="0">
                <a:latin typeface="+mn-lt"/>
              </a:rPr>
              <a:t> </a:t>
            </a:r>
            <a:r>
              <a:rPr lang="pl-PL" i="1" dirty="0" smtClean="0">
                <a:latin typeface="+mn-lt"/>
              </a:rPr>
              <a:t>Adres do korespondencji</a:t>
            </a:r>
            <a:r>
              <a:rPr lang="pl-PL" dirty="0" smtClean="0">
                <a:latin typeface="+mn-lt"/>
              </a:rPr>
              <a:t>.</a:t>
            </a:r>
          </a:p>
        </p:txBody>
      </p:sp>
      <p:sp>
        <p:nvSpPr>
          <p:cNvPr id="8" name="Prostokąt 7"/>
          <p:cNvSpPr/>
          <p:nvPr/>
        </p:nvSpPr>
        <p:spPr>
          <a:xfrm>
            <a:off x="403427" y="4162882"/>
            <a:ext cx="2872429" cy="6342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2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270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05860" y="260648"/>
            <a:ext cx="429976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RTM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528" y="114747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Wyświetlone zostanie wówczas okno umożliwiające wybór miejsca i powiązanie go z danym zespołem RTM planu wojewody: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aśnienie liniowe 1 (kreska) 6"/>
          <p:cNvSpPr/>
          <p:nvPr/>
        </p:nvSpPr>
        <p:spPr>
          <a:xfrm>
            <a:off x="0" y="2924944"/>
            <a:ext cx="2101787" cy="1271464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Należy wskazać miejsce i zatwierdzić wybór </a:t>
            </a:r>
            <a:r>
              <a:rPr lang="pl-PL" b="1" dirty="0" smtClean="0">
                <a:solidFill>
                  <a:schemeClr val="tx1"/>
                </a:solidFill>
              </a:rPr>
              <a:t>OK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988840"/>
            <a:ext cx="6147651" cy="39980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271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05860" y="260648"/>
            <a:ext cx="429976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RTM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528" y="1147479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Przypisane miejsca udzielania świadczeń do zespołów RTM: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955" y="1700808"/>
            <a:ext cx="5974081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7"/>
          <p:cNvSpPr/>
          <p:nvPr/>
        </p:nvSpPr>
        <p:spPr bwMode="auto">
          <a:xfrm>
            <a:off x="4139952" y="2780928"/>
            <a:ext cx="2448272" cy="64807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272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05860" y="260648"/>
            <a:ext cx="429976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RTM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528" y="1147479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Każdy zespół RTM z planu wojewody musi mieć przypisane inne miejsce wykonywania (dane miejsce nie może zapewniać jednoczesnej realizacji świadczeń w dwóch lub więcej zespołach zdefiniowanych w planie wojewody</a:t>
            </a: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625" y="4077072"/>
            <a:ext cx="3886742" cy="15242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283" y="2348587"/>
            <a:ext cx="3591426" cy="13622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7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273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05860" y="260648"/>
            <a:ext cx="429976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 – zakładka RTM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528" y="114747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Opcja </a:t>
            </a:r>
            <a:r>
              <a:rPr lang="pl-PL" sz="1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Wymagana dostępność zespołu RTM </a:t>
            </a:r>
            <a:r>
              <a:rPr lang="pl-PL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umożliwia podgląd zespołów RTM z planu wojewody w zapytaniu ofertowym. 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aśnienie liniowe 1 (kreska) 6"/>
          <p:cNvSpPr/>
          <p:nvPr/>
        </p:nvSpPr>
        <p:spPr>
          <a:xfrm>
            <a:off x="748409" y="5267471"/>
            <a:ext cx="2101787" cy="1060525"/>
          </a:xfrm>
          <a:prstGeom prst="accentCallout1">
            <a:avLst>
              <a:gd name="adj1" fmla="val 23482"/>
              <a:gd name="adj2" fmla="val 101985"/>
              <a:gd name="adj3" fmla="val 24897"/>
              <a:gd name="adj4" fmla="val 11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Opcja podglądu </a:t>
            </a:r>
            <a:r>
              <a:rPr lang="pl-PL" b="1" dirty="0" smtClean="0">
                <a:solidFill>
                  <a:schemeClr val="tx1"/>
                </a:solidFill>
              </a:rPr>
              <a:t>Harmonogramu zespołu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48" y="1793810"/>
            <a:ext cx="4643179" cy="33575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7"/>
          <p:cNvSpPr/>
          <p:nvPr/>
        </p:nvSpPr>
        <p:spPr bwMode="auto">
          <a:xfrm>
            <a:off x="1406840" y="4789920"/>
            <a:ext cx="1043955" cy="2160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603778"/>
            <a:ext cx="3798485" cy="25306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361" y="5029310"/>
            <a:ext cx="3375668" cy="15368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Prostokąt 9"/>
          <p:cNvSpPr/>
          <p:nvPr/>
        </p:nvSpPr>
        <p:spPr bwMode="auto">
          <a:xfrm>
            <a:off x="3258271" y="5918359"/>
            <a:ext cx="864097" cy="2160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274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75683" y="260648"/>
            <a:ext cx="416011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Uzupełnianie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5602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+mn-lt"/>
              </a:rPr>
              <a:t>Jeśli na karcie specyfikacji oferty uzupełnione zostały wszystkie wymagane dane należy zatwierdzić ją opcją OK.</a:t>
            </a:r>
            <a:endParaRPr lang="pl-PL" sz="2000" b="1" i="1" dirty="0">
              <a:latin typeface="+mn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00" y="2235600"/>
            <a:ext cx="5927579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Objaśnienie liniowe 1 (kreska) 9"/>
          <p:cNvSpPr/>
          <p:nvPr/>
        </p:nvSpPr>
        <p:spPr>
          <a:xfrm>
            <a:off x="179512" y="3645024"/>
            <a:ext cx="2274408" cy="2448272"/>
          </a:xfrm>
          <a:prstGeom prst="accentCallout1">
            <a:avLst>
              <a:gd name="adj1" fmla="val 54565"/>
              <a:gd name="adj2" fmla="val 100704"/>
              <a:gd name="adj3" fmla="val 51870"/>
              <a:gd name="adj4" fmla="val 1136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Pozycja specyfikacji zostaje dopisana do listy specyfikacji.</a:t>
            </a:r>
          </a:p>
          <a:p>
            <a:pPr algn="r"/>
            <a:r>
              <a:rPr lang="pl-PL" dirty="0" smtClean="0">
                <a:solidFill>
                  <a:schemeClr val="tx1"/>
                </a:solidFill>
              </a:rPr>
              <a:t>W celu wprowadzenia kolejnych pozycji należy powtórzyć opisany proces, aż do otrzymania kompletnych danych w ofercie.  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275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75683" y="260648"/>
            <a:ext cx="416011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Sprawdzanie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3528" y="141277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Jeśli wprowadzone dane w ofercie są kompletne należy ją zatwierdzić. Jest to czynność niezbędna aby oferta mogła zostać zapisana w postaci elektronicznej. Zatwierdzenie </a:t>
            </a:r>
            <a:r>
              <a:rPr lang="pl-PL" sz="2000" dirty="0">
                <a:latin typeface="+mn-lt"/>
              </a:rPr>
              <a:t>jest operacją ostateczną, ponieważ oferta o tym statusie nie może zostać poprawiona, ani usunięta. </a:t>
            </a:r>
            <a:r>
              <a:rPr lang="pl-PL" sz="2000" dirty="0" smtClean="0">
                <a:latin typeface="+mn-lt"/>
              </a:rPr>
              <a:t>Dlatego </a:t>
            </a:r>
            <a:r>
              <a:rPr lang="pl-PL" sz="2000" dirty="0">
                <a:latin typeface="+mn-lt"/>
              </a:rPr>
              <a:t>też </a:t>
            </a:r>
            <a:r>
              <a:rPr lang="pl-PL" sz="2000" dirty="0" smtClean="0">
                <a:latin typeface="+mn-lt"/>
              </a:rPr>
              <a:t>wprowadzono funkcję </a:t>
            </a:r>
            <a:r>
              <a:rPr lang="pl-PL" sz="2000" dirty="0">
                <a:latin typeface="+mn-lt"/>
              </a:rPr>
              <a:t>sprawdzania oferty. Operacja ta pozwala na wykrycie wszystkich formalnych nieprawidłowości w przygotowywanym </a:t>
            </a:r>
            <a:r>
              <a:rPr lang="pl-PL" sz="2000" dirty="0" smtClean="0">
                <a:latin typeface="+mn-lt"/>
              </a:rPr>
              <a:t>dokumencie.</a:t>
            </a:r>
            <a:endParaRPr 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18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276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Sprawdzanie oferty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5602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>W celu wykonania operacji sprawdzania oferty należy podświetlić nagłówek oferty i użyć przycisku </a:t>
            </a:r>
            <a:r>
              <a:rPr lang="pl-PL" sz="2000" dirty="0" smtClean="0">
                <a:latin typeface="+mn-lt"/>
              </a:rPr>
              <a:t>                 .</a:t>
            </a:r>
            <a:endParaRPr lang="pl-PL" sz="20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211" y="2032084"/>
            <a:ext cx="5927578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563710"/>
            <a:ext cx="819264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8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277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75683" y="260648"/>
            <a:ext cx="416011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Sprawdzanie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56024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+mn-lt"/>
              </a:rPr>
              <a:t>Podczas sprawdzania oferty następuje weryfikacja czy dane w niej wprowadzone są aktualne w stosunku do danych zaimportowanych z Portalu SZOI (w profilu świadczeniodawcy). Weryfikowany jest stan struktury potencjału świadczeniodawcy na dany dzień</a:t>
            </a:r>
            <a:r>
              <a:rPr lang="pl-PL" sz="2000" dirty="0" smtClean="0">
                <a:latin typeface="+mn-lt"/>
              </a:rPr>
              <a:t>.</a:t>
            </a:r>
          </a:p>
          <a:p>
            <a:pPr algn="just"/>
            <a:endParaRPr lang="pl-PL" sz="2000" dirty="0">
              <a:latin typeface="+mn-l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279267"/>
              </p:ext>
            </p:extLst>
          </p:nvPr>
        </p:nvGraphicFramePr>
        <p:xfrm>
          <a:off x="251520" y="2564904"/>
          <a:ext cx="8432277" cy="381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7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0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107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38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+mn-lt"/>
                        </a:rPr>
                        <a:t>W związku z czym mogą mieć miejsce 3 sytuacje: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94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Dane z profilu świadczeniodawcy są nowsze niż dane w ofercie.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Dane z profilu świadczeniodawcy są</a:t>
                      </a:r>
                      <a:r>
                        <a:rPr lang="pl-PL" baseline="0" dirty="0" smtClean="0"/>
                        <a:t> starsze niż w ofercie.</a:t>
                      </a:r>
                      <a:endParaRPr lang="pl-PL" dirty="0" smtClean="0"/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Dane z profilu świadczeniodawcy są zgodne z danymi w ofercie.</a:t>
                      </a:r>
                      <a:r>
                        <a:rPr lang="pl-PL" baseline="0" dirty="0" smtClean="0"/>
                        <a:t> </a:t>
                      </a:r>
                      <a:endParaRPr lang="pl-PL" dirty="0" smtClean="0"/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1091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92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Omówienie na przykładzie</a:t>
                      </a:r>
                      <a:r>
                        <a:rPr lang="pl-PL" baseline="0" dirty="0" smtClean="0"/>
                        <a:t> 1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Omówienie na przykładzie 2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Przykład 3 Dalszy proces</a:t>
                      </a:r>
                      <a:r>
                        <a:rPr lang="pl-PL" baseline="0" dirty="0" smtClean="0"/>
                        <a:t> zatwierdzania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8" y="4174918"/>
            <a:ext cx="2385556" cy="97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Obraz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22" y="4174918"/>
            <a:ext cx="2557770" cy="94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935" y="4180864"/>
            <a:ext cx="2371818" cy="99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278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5" y="260648"/>
            <a:ext cx="410715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Sprawdzanie oferty 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5602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Przykład 1: W </a:t>
            </a:r>
            <a:r>
              <a:rPr lang="pl-PL" sz="2000" dirty="0">
                <a:latin typeface="+mn-lt"/>
              </a:rPr>
              <a:t>sytuacji, gdy informacje pobrane z Portalu SZOI są nowsze niż w dane w ofercie podczas próby sprawdzenia oferty wyświetlony zostanie komunikat:</a:t>
            </a:r>
          </a:p>
        </p:txBody>
      </p:sp>
      <p:pic>
        <p:nvPicPr>
          <p:cNvPr id="3074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3024336" cy="12321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611560" y="3429000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podstawie wprowadzonej oferty ma powstać umowa, która ma obowiązywać od </a:t>
            </a:r>
            <a:r>
              <a:rPr lang="pl-PL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2017-01-01 </a:t>
            </a:r>
            <a:r>
              <a:rPr lang="pl-PL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2017-12-31</a:t>
            </a:r>
            <a:r>
              <a:rPr lang="pl-PL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Do systemu </a:t>
            </a:r>
            <a:r>
              <a:rPr lang="pl-PL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NFZ-KO </a:t>
            </a:r>
            <a:r>
              <a:rPr lang="pl-PL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zaimportowany został profil świadczeniodawcy z datą obowiązywania od </a:t>
            </a:r>
            <a:r>
              <a:rPr lang="pl-PL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2017-04-15</a:t>
            </a:r>
            <a:r>
              <a:rPr lang="pl-PL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Dane zaimportowane z Portalu</a:t>
            </a:r>
            <a:r>
              <a:rPr lang="pl-PL" sz="18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zaczynają obowiązywać później niż oferta (umowa).</a:t>
            </a:r>
            <a:r>
              <a:rPr lang="pl-PL" sz="18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800" i="1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800" i="1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latin typeface="+mn-lt"/>
              </a:rPr>
              <a:t>W takiej sytuacji należy:</a:t>
            </a:r>
          </a:p>
          <a:p>
            <a:pPr algn="just"/>
            <a:r>
              <a:rPr lang="pl-PL" sz="1800" dirty="0" smtClean="0">
                <a:latin typeface="+mn-lt"/>
              </a:rPr>
              <a:t>- wygenerować </a:t>
            </a:r>
            <a:r>
              <a:rPr lang="pl-PL" sz="1800" dirty="0">
                <a:latin typeface="+mn-lt"/>
              </a:rPr>
              <a:t>profil z datą wcześniejszą lub równą dacie początku obowiązywania oferty,</a:t>
            </a:r>
          </a:p>
          <a:p>
            <a:pPr algn="just"/>
            <a:r>
              <a:rPr lang="pl-PL" sz="1800" dirty="0" smtClean="0">
                <a:latin typeface="+mn-lt"/>
              </a:rPr>
              <a:t>- sprawdzić </a:t>
            </a:r>
            <a:r>
              <a:rPr lang="pl-PL" sz="1800" dirty="0">
                <a:latin typeface="+mn-lt"/>
              </a:rPr>
              <a:t>czy data początku obowiązywania oferty jest </a:t>
            </a:r>
            <a:r>
              <a:rPr lang="pl-PL" sz="1800" dirty="0" smtClean="0">
                <a:latin typeface="+mn-lt"/>
              </a:rPr>
              <a:t>prawidłowa. </a:t>
            </a:r>
            <a:endParaRPr lang="pl-PL" sz="1800" dirty="0">
              <a:latin typeface="+mn-lt"/>
            </a:endParaRPr>
          </a:p>
          <a:p>
            <a:endParaRPr lang="pl-PL" sz="1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16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279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Sprawdzanie oferty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5602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Przykład 2: W </a:t>
            </a:r>
            <a:r>
              <a:rPr lang="pl-PL" sz="2000" dirty="0">
                <a:latin typeface="+mn-lt"/>
              </a:rPr>
              <a:t>sytuacji, gdy informacje pobrane z Portalu SZOI są starsze niż w dane w ofercie podczas próby sprawdzenia oferty wyświetlony zostanie komunikat:</a:t>
            </a:r>
          </a:p>
        </p:txBody>
      </p:sp>
      <p:sp>
        <p:nvSpPr>
          <p:cNvPr id="7" name="Prostokąt 6"/>
          <p:cNvSpPr/>
          <p:nvPr/>
        </p:nvSpPr>
        <p:spPr>
          <a:xfrm>
            <a:off x="467544" y="3739904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podstawie wprowadzonej oferty ma powstać umowa, która ma obowiązywać od </a:t>
            </a:r>
            <a:r>
              <a:rPr lang="pl-PL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2017-12-01 </a:t>
            </a:r>
            <a:r>
              <a:rPr lang="pl-PL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2017-12-31</a:t>
            </a:r>
            <a:r>
              <a:rPr lang="pl-PL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W pozycji oferty wprowadzono miejsce udzielania świadczeń posiadające zdefiniowany okres działalności od </a:t>
            </a:r>
            <a:r>
              <a:rPr lang="pl-PL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2017-10-01 </a:t>
            </a:r>
            <a:r>
              <a:rPr lang="pl-PL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2017-11-30</a:t>
            </a:r>
            <a:r>
              <a:rPr lang="pl-PL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Okres działalności tego miejsca jest wcześniejszy niż data początku obowiązywania umowy- nie może więc ono wystąpić w tak zdefiniowanej ofercie. </a:t>
            </a:r>
            <a:endParaRPr lang="pl-PL" sz="1800" i="1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dirty="0" smtClean="0">
              <a:latin typeface="+mn-lt"/>
            </a:endParaRPr>
          </a:p>
          <a:p>
            <a:r>
              <a:rPr lang="pl-PL" sz="1800" dirty="0" smtClean="0">
                <a:latin typeface="+mn-lt"/>
              </a:rPr>
              <a:t>W </a:t>
            </a:r>
            <a:r>
              <a:rPr lang="pl-PL" sz="1800" dirty="0">
                <a:latin typeface="+mn-lt"/>
              </a:rPr>
              <a:t>takiej sytuacji należy:</a:t>
            </a:r>
          </a:p>
          <a:p>
            <a:r>
              <a:rPr lang="pl-PL" sz="1800" dirty="0" smtClean="0">
                <a:latin typeface="+mn-lt"/>
              </a:rPr>
              <a:t>- wygenerować </a:t>
            </a:r>
            <a:r>
              <a:rPr lang="pl-PL" sz="1800" dirty="0">
                <a:latin typeface="+mn-lt"/>
              </a:rPr>
              <a:t>profil z </a:t>
            </a:r>
            <a:r>
              <a:rPr lang="pl-PL" sz="1800" dirty="0" smtClean="0">
                <a:latin typeface="+mn-lt"/>
              </a:rPr>
              <a:t>taką samą data jak data początku obowiązywania oferty.</a:t>
            </a:r>
            <a:endParaRPr lang="pl-PL" sz="1800" dirty="0">
              <a:latin typeface="+mn-lt"/>
            </a:endParaRPr>
          </a:p>
          <a:p>
            <a:endParaRPr lang="pl-PL" dirty="0"/>
          </a:p>
          <a:p>
            <a:endParaRPr lang="pl-PL" dirty="0"/>
          </a:p>
        </p:txBody>
      </p:sp>
      <p:pic>
        <p:nvPicPr>
          <p:cNvPr id="9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121" y="2060848"/>
            <a:ext cx="3089758" cy="11426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0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28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Formularz rejestracyjny – Adres podmiotu</a:t>
            </a:r>
            <a:br>
              <a:rPr lang="pl-PL" sz="20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(pola oznaczone gwiazdką są wymagane)</a:t>
            </a:r>
            <a:endParaRPr lang="pl-PL" sz="1800" u="sng" dirty="0" smtClean="0">
              <a:solidFill>
                <a:schemeClr val="tx2"/>
              </a:solidFill>
              <a:latin typeface="+mn-lt"/>
            </a:endParaRPr>
          </a:p>
          <a:p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59003" y="5940569"/>
            <a:ext cx="80420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+mn-lt"/>
              </a:rPr>
              <a:t>Po uzupełnieniu informacji należy wybrać opcję </a:t>
            </a:r>
            <a:r>
              <a:rPr lang="pl-PL" b="1" dirty="0" smtClean="0">
                <a:latin typeface="+mn-lt"/>
              </a:rPr>
              <a:t>Dalej</a:t>
            </a:r>
            <a:r>
              <a:rPr lang="pl-PL" dirty="0" smtClean="0">
                <a:latin typeface="+mn-lt"/>
              </a:rPr>
              <a:t>, aby kontynuować rejestrację.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55" y="2160001"/>
            <a:ext cx="8443685" cy="350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280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75683" y="260648"/>
            <a:ext cx="416011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Sprawdzanie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15602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Przykład 3: Jeżeli </a:t>
            </a:r>
            <a:r>
              <a:rPr lang="pl-PL" sz="2000" dirty="0">
                <a:latin typeface="+mn-lt"/>
              </a:rPr>
              <a:t>dane w profilu są zgodne z danymi w ofercie użycie opcji sprawdzania oferty spowoduje  wyświetlenie komunikatu z pytaniem, czy wybrana czynność ma być wykonana.</a:t>
            </a:r>
          </a:p>
        </p:txBody>
      </p:sp>
      <p:sp>
        <p:nvSpPr>
          <p:cNvPr id="7" name="Prostokąt 6"/>
          <p:cNvSpPr/>
          <p:nvPr/>
        </p:nvSpPr>
        <p:spPr>
          <a:xfrm>
            <a:off x="611560" y="342900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2" y="2171687"/>
            <a:ext cx="2683625" cy="11240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17" y="3939600"/>
            <a:ext cx="1838582" cy="13622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pole tekstowe 10"/>
          <p:cNvSpPr txBox="1"/>
          <p:nvPr/>
        </p:nvSpPr>
        <p:spPr>
          <a:xfrm>
            <a:off x="323528" y="3398221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Po 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poprawnym sprawdzeniu </a:t>
            </a:r>
            <a:r>
              <a:rPr lang="pl-PL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oferty wyświetlony jest komunikat.</a:t>
            </a:r>
            <a:endParaRPr lang="pl-PL" sz="20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02713" y="5547938"/>
            <a:ext cx="82089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Jeśli natomiast podczas sprawdzania wykryte zostały braki uzupełnionych danych wyświetlony zostaje odpowiedni raport wskazujący czego w ofercie brakuje</a:t>
            </a:r>
            <a:r>
              <a:rPr lang="pl-PL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pl-PL" sz="20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941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281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875683" y="260648"/>
            <a:ext cx="416011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Sprawdzanie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1560" y="342900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95536" y="1221651"/>
            <a:ext cx="82089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Po 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poprawnym sprawdzeniu oferty (nie wykryto żadnych nieprawidłowości) dokument na liście otrzymuje status </a:t>
            </a:r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SPR.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l-PL" sz="20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Wówczas 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można ją </a:t>
            </a:r>
            <a:r>
              <a:rPr lang="pl-PL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zatwierdzić                   .</a:t>
            </a:r>
            <a:endParaRPr lang="pl-PL" sz="20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203" y="2276872"/>
            <a:ext cx="5927578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682" y="1925643"/>
            <a:ext cx="857370" cy="20957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947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282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Zatwierdzanie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1560" y="342900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95536" y="1221651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latin typeface="+mn-lt"/>
              </a:rPr>
              <a:t>Wykonanie operacji Zatwierdzania </a:t>
            </a:r>
            <a:r>
              <a:rPr lang="pl-PL" sz="1800" dirty="0">
                <a:latin typeface="+mn-lt"/>
              </a:rPr>
              <a:t>musi być potwierdzone przez </a:t>
            </a:r>
            <a:r>
              <a:rPr lang="pl-PL" sz="1800" dirty="0" smtClean="0">
                <a:latin typeface="+mn-lt"/>
              </a:rPr>
              <a:t>użytkownika</a:t>
            </a:r>
            <a:r>
              <a:rPr lang="pl-PL" sz="2000" dirty="0">
                <a:latin typeface="+mn-lt"/>
              </a:rPr>
              <a:t>:</a:t>
            </a:r>
            <a:endParaRPr lang="pl-PL" sz="2000" b="1" i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54" y="1633190"/>
            <a:ext cx="2415554" cy="12040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271258"/>
            <a:ext cx="1576575" cy="11272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357" y="3350379"/>
            <a:ext cx="3196019" cy="12232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312058" y="2955776"/>
            <a:ext cx="8320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przypadku, gdy oferta nie została sprawdzona wówczas rejestracja zatwierdzenia spowoduje wykonanie obu tych operacji.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12058" y="4736036"/>
            <a:ext cx="8264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200"/>
              </a:spcAft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Poprawne zatwierdzenie oferty/dokumentacji aktualizacyjnej zostanie potwierdzone systemowym komunikatem:</a:t>
            </a:r>
            <a:endParaRPr lang="pl-PL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283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Zatwierdzanie oferty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1560" y="342900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95536" y="1221651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Zatwierdzona oferta zyskuje status </a:t>
            </a:r>
            <a:r>
              <a:rPr lang="pl-PL" sz="2000" b="1" dirty="0" smtClean="0">
                <a:latin typeface="+mn-lt"/>
              </a:rPr>
              <a:t>ZAT</a:t>
            </a:r>
            <a:r>
              <a:rPr lang="pl-PL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sz="20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1" y="2014572"/>
            <a:ext cx="5927578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7"/>
          <p:cNvSpPr/>
          <p:nvPr/>
        </p:nvSpPr>
        <p:spPr bwMode="auto">
          <a:xfrm>
            <a:off x="1619671" y="2479387"/>
            <a:ext cx="383391" cy="32322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284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Wydruki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23528" y="1268760"/>
            <a:ext cx="8438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>Program umożliwia następujące wydruki w </a:t>
            </a:r>
            <a:r>
              <a:rPr lang="pl-PL" sz="2000" dirty="0" smtClean="0">
                <a:latin typeface="+mn-lt"/>
              </a:rPr>
              <a:t>zakresie ofert/wniosków/ dokumentacji </a:t>
            </a:r>
            <a:r>
              <a:rPr lang="pl-PL" sz="2000" dirty="0">
                <a:latin typeface="+mn-lt"/>
              </a:rPr>
              <a:t>aktualizacyjnej: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Wydruk formularza oferty/wniosku,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Wydruk oznaczenia oferty/wniosku,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Wydruk oznaczenia wewnętrznej </a:t>
            </a:r>
            <a:r>
              <a:rPr lang="pl-PL" sz="2000" dirty="0" smtClean="0">
                <a:latin typeface="+mn-lt"/>
              </a:rPr>
              <a:t>koperty,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+mn-lt"/>
              </a:rPr>
              <a:t>Listy </a:t>
            </a:r>
            <a:r>
              <a:rPr lang="pl-PL" sz="2000" dirty="0">
                <a:latin typeface="+mn-lt"/>
              </a:rPr>
              <a:t>oświadczeń</a:t>
            </a:r>
          </a:p>
        </p:txBody>
      </p:sp>
    </p:spTree>
    <p:extLst>
      <p:ext uri="{BB962C8B-B14F-4D97-AF65-F5344CB8AC3E}">
        <p14:creationId xmlns:p14="http://schemas.microsoft.com/office/powerpoint/2010/main" val="24883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285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Wydruki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23528" y="1091528"/>
            <a:ext cx="84389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+mn-lt"/>
              </a:rPr>
              <a:t>Aby wydrukować ofertę, należy podświetlić ją na liście, użyć przycisku </a:t>
            </a:r>
            <a:r>
              <a:rPr lang="pl-PL" sz="2000" b="1" dirty="0">
                <a:latin typeface="+mn-lt"/>
              </a:rPr>
              <a:t>F9Drukuj</a:t>
            </a:r>
            <a:r>
              <a:rPr lang="pl-PL" sz="2000" dirty="0">
                <a:latin typeface="+mn-lt"/>
              </a:rPr>
              <a:t> i wybrać opcję </a:t>
            </a:r>
            <a:r>
              <a:rPr lang="pl-PL" sz="2000" b="1" dirty="0">
                <a:latin typeface="+mn-lt"/>
              </a:rPr>
              <a:t>Formularz oferty/wniosku</a:t>
            </a:r>
            <a:r>
              <a:rPr lang="pl-PL" sz="2000" dirty="0">
                <a:latin typeface="+mn-lt"/>
              </a:rPr>
              <a:t>. Zostanie wówczas wyświetlone okno z listą dokumentów związanych z podświetloną ofertą, które mogą zostać wydrukowane.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36912"/>
            <a:ext cx="5242398" cy="38164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077" y="3861048"/>
            <a:ext cx="3499543" cy="21619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 bwMode="auto">
          <a:xfrm>
            <a:off x="3499000" y="4760312"/>
            <a:ext cx="1368152" cy="144016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286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Wydruki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84784"/>
            <a:ext cx="3542403" cy="50930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453533" y="939243"/>
            <a:ext cx="8438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Przykładowy wydruk oferty:</a:t>
            </a:r>
            <a:endParaRPr lang="pl-PL" sz="2000" dirty="0">
              <a:latin typeface="+mn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175" y="1484784"/>
            <a:ext cx="3567043" cy="50930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49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404206"/>
            <a:ext cx="5658361" cy="39242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287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Wydruki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7544" y="1196752"/>
            <a:ext cx="8438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+mn-lt"/>
              </a:rPr>
              <a:t>Aby wydrukować oznaczenie oferty należy podświetlić ofertę na liście, użyć przycisku </a:t>
            </a:r>
            <a:r>
              <a:rPr lang="pl-PL" sz="2000" b="1" dirty="0">
                <a:latin typeface="+mn-lt"/>
              </a:rPr>
              <a:t>F9Drukuj</a:t>
            </a:r>
            <a:r>
              <a:rPr lang="pl-PL" sz="2000" dirty="0">
                <a:latin typeface="+mn-lt"/>
              </a:rPr>
              <a:t>  i wybrać opcję </a:t>
            </a:r>
            <a:r>
              <a:rPr lang="pl-PL" sz="2000" b="1" dirty="0">
                <a:latin typeface="+mn-lt"/>
              </a:rPr>
              <a:t>Oznaczenie oferty/wniosku</a:t>
            </a:r>
            <a:r>
              <a:rPr lang="pl-PL" sz="2000" dirty="0">
                <a:latin typeface="+mn-lt"/>
              </a:rPr>
              <a:t>. Do wyboru są trzy opcje wydruku oznaczenia.</a:t>
            </a:r>
          </a:p>
        </p:txBody>
      </p:sp>
      <p:sp>
        <p:nvSpPr>
          <p:cNvPr id="12" name="Prostokąt 11"/>
          <p:cNvSpPr/>
          <p:nvPr/>
        </p:nvSpPr>
        <p:spPr bwMode="auto">
          <a:xfrm>
            <a:off x="3563888" y="4707560"/>
            <a:ext cx="1368152" cy="144016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Prostokąt 12"/>
          <p:cNvSpPr/>
          <p:nvPr/>
        </p:nvSpPr>
        <p:spPr bwMode="auto">
          <a:xfrm>
            <a:off x="4932040" y="4698768"/>
            <a:ext cx="905833" cy="4584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288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 smtClean="0">
                <a:solidFill>
                  <a:prstClr val="black"/>
                </a:solidFill>
              </a:rPr>
              <a:t>Wydruki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3533" y="939243"/>
            <a:ext cx="8438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Przykładowy wydruk  oznaczenia oferty:</a:t>
            </a:r>
            <a:endParaRPr lang="pl-PL" sz="20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381522"/>
            <a:ext cx="3581544" cy="5138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04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289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Wydruki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23528" y="1091528"/>
            <a:ext cx="8438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2000" dirty="0">
                <a:solidFill>
                  <a:prstClr val="black"/>
                </a:solidFill>
                <a:latin typeface="Calibri"/>
              </a:rPr>
              <a:t>Aby wydrukować oznaczenie wewnętrznej koperty oferty/wniosku należy podświetlić ofertę, wniosek lub dokumentację aktualizacyjną na liście, użyć przycisku </a:t>
            </a:r>
            <a:r>
              <a:rPr lang="pl-PL" sz="2000" b="1" dirty="0">
                <a:solidFill>
                  <a:prstClr val="black"/>
                </a:solidFill>
                <a:latin typeface="Calibri"/>
              </a:rPr>
              <a:t>F9Drukuj</a:t>
            </a:r>
            <a:r>
              <a:rPr lang="pl-PL" sz="2000" dirty="0">
                <a:solidFill>
                  <a:prstClr val="black"/>
                </a:solidFill>
                <a:latin typeface="Calibri"/>
              </a:rPr>
              <a:t>  i wybrać opcję </a:t>
            </a:r>
            <a:r>
              <a:rPr lang="pl-PL" sz="2000" b="1" dirty="0">
                <a:solidFill>
                  <a:prstClr val="black"/>
                </a:solidFill>
                <a:latin typeface="Calibri"/>
              </a:rPr>
              <a:t>Oznaczenie wewnętrznej koperty.</a:t>
            </a:r>
            <a:endParaRPr lang="pl-PL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27974"/>
            <a:ext cx="5242398" cy="38164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 bwMode="auto">
          <a:xfrm>
            <a:off x="3643016" y="4565798"/>
            <a:ext cx="1368152" cy="144016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483" y="2780928"/>
            <a:ext cx="3155967" cy="30764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9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19" y="1956384"/>
            <a:ext cx="8386383" cy="4134369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29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Formularz rejestracyjny – Zakres działalności</a:t>
            </a:r>
            <a:br>
              <a:rPr lang="pl-PL" sz="20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(pola oznaczone gwiazdką są wymagane)</a:t>
            </a:r>
            <a:endParaRPr lang="pl-PL" sz="1800" u="sng" dirty="0" smtClean="0">
              <a:solidFill>
                <a:schemeClr val="tx2"/>
              </a:solidFill>
              <a:latin typeface="+mn-lt"/>
            </a:endParaRPr>
          </a:p>
          <a:p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59001" y="5552144"/>
            <a:ext cx="804201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+mn-lt"/>
              </a:rPr>
              <a:t>Wymagalność pól zależy od wskazanej </a:t>
            </a:r>
            <a:r>
              <a:rPr lang="pl-PL" i="1" dirty="0">
                <a:latin typeface="+mn-lt"/>
              </a:rPr>
              <a:t>F</a:t>
            </a:r>
            <a:r>
              <a:rPr lang="pl-PL" i="1" dirty="0" smtClean="0">
                <a:latin typeface="+mn-lt"/>
              </a:rPr>
              <a:t>ormy prowadzenia działalności </a:t>
            </a:r>
            <a:r>
              <a:rPr lang="pl-PL" dirty="0" smtClean="0">
                <a:latin typeface="+mn-lt"/>
              </a:rPr>
              <a:t>oraz </a:t>
            </a:r>
            <a:r>
              <a:rPr lang="pl-PL" i="1" dirty="0" smtClean="0">
                <a:latin typeface="+mn-lt"/>
              </a:rPr>
              <a:t>Zakresu działalności</a:t>
            </a:r>
            <a:r>
              <a:rPr lang="pl-PL" dirty="0" smtClean="0">
                <a:latin typeface="+mn-lt"/>
              </a:rPr>
              <a:t>. </a:t>
            </a:r>
            <a:r>
              <a:rPr lang="pl-PL" i="1" dirty="0" smtClean="0">
                <a:latin typeface="+mn-lt"/>
              </a:rPr>
              <a:t>Np.: wskazanie zakresu działalności jako Podmiot leczniczy umożliwi oznaczenie konta jako Realizator zaopatrzenia; wskazanie zakresu działalności jako Apteka / Punkt apteczny – będzie wymagało uzupełnienia dodatkowych informacji o aptece.</a:t>
            </a:r>
          </a:p>
        </p:txBody>
      </p:sp>
    </p:spTree>
    <p:extLst>
      <p:ext uri="{BB962C8B-B14F-4D97-AF65-F5344CB8AC3E}">
        <p14:creationId xmlns:p14="http://schemas.microsoft.com/office/powerpoint/2010/main" val="1746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290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Wydruki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23528" y="1091528"/>
            <a:ext cx="8438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wybraniu opcji </a:t>
            </a: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Drukuj- Lista oświadczeń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 zależności od rodzaju świadczeń, wyświetlona zostaje lista załączników możliwych do wydrukowania. Opcja wydruków oświadczeń dostępna tylko dla zatwierdzonych ofert/wniosków.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276872"/>
            <a:ext cx="5242398" cy="38164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 bwMode="auto">
          <a:xfrm>
            <a:off x="4867152" y="4746576"/>
            <a:ext cx="1368152" cy="144016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291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Wydruki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23528" y="1124744"/>
            <a:ext cx="843894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 ofert dotyczących procedury głównej dostępne są następujące wydruki:</a:t>
            </a: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Oświadczenie oferenta o wpisach do rejestrów i posiadanych koncesjach (załącznik nr 2),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Oświadczenie oferenta (załącznik nr 3),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Oświadczenie oferenta (załącznik nr 4),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Wzór podpisu i parafy osoby podpisującej formularz ofertowy i ofertę (załącznik nr 6),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Oświadczenie oferenta o zastrzeżeniu informacji stanowiących tajemnicę przedsiębiorcy (załącznik nr 8),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Zgoda na doręczanie przez komisję konkursową oświadczeń i zawiadomień za pośrednictwem środków komunikacji elektronicznej (załącznik nr 9).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ista oswiadc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01002"/>
            <a:ext cx="4297363" cy="19208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292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Wydruki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23528" y="1124744"/>
            <a:ext cx="8438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 ofert dotyczących Ratownictwa Medycznego (procedura RTM) dostępne są trzy załączniki: 2, 5, 4.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Możliwość wydruku oświadczeń dostępna tylko dla zatwierdzonych ofert/wniosków.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Oświadczenie oferenta (załącznik nr 2),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Oświadczenie oferenta (załącznik nr 3),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Oświadczenie oferenta (załącznik nr 4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40"/>
            <a:ext cx="4276725" cy="12763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2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293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Wydruki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23528" y="1124744"/>
            <a:ext cx="84389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ofert dotyczących Zaopatrzenia Ortopedycznego (procedura ZPO) dostępne są następujące wydruki oświadczeń:</a:t>
            </a: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Oświadczenie oferenta (załącznik nr 2),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Oświadczenie oferenta (załącznik nr 3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64269"/>
            <a:ext cx="4022725" cy="11890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4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294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02164" y="260648"/>
            <a:ext cx="410715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UZUPEŁNINIE OFERTY</a:t>
            </a:r>
          </a:p>
          <a:p>
            <a:pPr lvl="0" algn="ctr"/>
            <a:r>
              <a:rPr lang="pl-PL" sz="2000" dirty="0">
                <a:solidFill>
                  <a:prstClr val="black"/>
                </a:solidFill>
              </a:rPr>
              <a:t>Wydruki</a:t>
            </a:r>
            <a:endParaRPr lang="pl-PL" sz="2800" dirty="0">
              <a:ln w="0"/>
              <a:gradFill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23528" y="1124744"/>
            <a:ext cx="8438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ofert dotyczących </a:t>
            </a: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Koordynowanej Opieki nad Kobietą w ciąży/Dziecięcej Koordynowanej Opieki  (SOK- KOC i SOK –DOC)</a:t>
            </a: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dostępne są następujące wydruki oświadczeń:</a:t>
            </a: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Oświadczenie KOC (załącznik nr 12a),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Oświadczenie wnioskodawcy o wpisach do rejestrów (załącznik nr 11),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Oświadczenie wnioskodawcy (załącznik nr 10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3933825" cy="17811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1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295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89718" y="260648"/>
            <a:ext cx="63320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PRZEKAZANIE OFERTY DO OW NFZ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23528" y="1026542"/>
            <a:ext cx="8438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dirty="0">
                <a:latin typeface="+mn-lt"/>
              </a:rPr>
              <a:t>Stworzone w powyżej opisany sposób oferty powinny </a:t>
            </a:r>
            <a:r>
              <a:rPr lang="pl-PL" sz="2000" dirty="0" smtClean="0">
                <a:latin typeface="+mn-lt"/>
              </a:rPr>
              <a:t>zostać przekazane </a:t>
            </a:r>
            <a:r>
              <a:rPr lang="pl-PL" sz="2000" dirty="0">
                <a:latin typeface="+mn-lt"/>
              </a:rPr>
              <a:t>w formie elektronicznej do wybranego Oddziału </a:t>
            </a:r>
            <a:r>
              <a:rPr lang="pl-PL" sz="2000" dirty="0" smtClean="0">
                <a:latin typeface="+mn-lt"/>
              </a:rPr>
              <a:t>Wojewódzkiego NFZ</a:t>
            </a:r>
            <a:r>
              <a:rPr lang="pl-PL" sz="2000" dirty="0">
                <a:latin typeface="+mn-lt"/>
              </a:rPr>
              <a:t>. </a:t>
            </a:r>
            <a:endParaRPr lang="pl-PL" sz="2000" dirty="0" smtClean="0">
              <a:latin typeface="+mn-lt"/>
            </a:endParaRPr>
          </a:p>
          <a:p>
            <a:pPr algn="just">
              <a:spcAft>
                <a:spcPts val="0"/>
              </a:spcAft>
            </a:pPr>
            <a:r>
              <a:rPr lang="pl-PL" sz="2000" dirty="0" smtClean="0">
                <a:latin typeface="+mn-lt"/>
              </a:rPr>
              <a:t>W</a:t>
            </a:r>
            <a:r>
              <a:rPr lang="pl-PL" sz="2000" dirty="0">
                <a:latin typeface="+mn-lt"/>
              </a:rPr>
              <a:t> tym celu należy użyć przycisku </a:t>
            </a:r>
            <a:r>
              <a:rPr lang="pl-PL" sz="2000" b="1" dirty="0">
                <a:latin typeface="+mn-lt"/>
              </a:rPr>
              <a:t>ShF6 Eksport </a:t>
            </a:r>
            <a:r>
              <a:rPr lang="pl-PL" sz="2000" b="1" dirty="0" smtClean="0">
                <a:latin typeface="+mn-lt"/>
              </a:rPr>
              <a:t>.</a:t>
            </a:r>
            <a:endParaRPr lang="pl-PL" sz="20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23" y="2318051"/>
            <a:ext cx="5927578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Prostokąt 6"/>
          <p:cNvSpPr/>
          <p:nvPr/>
        </p:nvSpPr>
        <p:spPr bwMode="auto">
          <a:xfrm>
            <a:off x="5353625" y="4535496"/>
            <a:ext cx="648072" cy="2160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296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80388" y="260648"/>
            <a:ext cx="63507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PRZEKAZANIE OFERTY DO OW NFZ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23528" y="1223992"/>
            <a:ext cx="8438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dirty="0" smtClean="0">
                <a:latin typeface="+mn-lt"/>
              </a:rPr>
              <a:t>Należy wybrać lokalizację na dysku, w której mają być zapisane pliki ofert.</a:t>
            </a:r>
            <a:endParaRPr lang="pl-PL" sz="20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060848"/>
            <a:ext cx="4896544" cy="3568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891883"/>
            <a:ext cx="2067213" cy="13622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Łącznik prosty ze strzałką 7"/>
          <p:cNvCxnSpPr/>
          <p:nvPr/>
        </p:nvCxnSpPr>
        <p:spPr>
          <a:xfrm>
            <a:off x="5580112" y="3573016"/>
            <a:ext cx="648072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323527" y="5933370"/>
            <a:ext cx="843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Ostatnim etapem jest przekazanie oferty w  formie elektronicznej i papierowej do Oddziału Wojewódzkiego NFZ.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297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396697" y="3212976"/>
            <a:ext cx="395492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5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4999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6876256" y="6093296"/>
            <a:ext cx="2133600" cy="365125"/>
          </a:xfrm>
        </p:spPr>
        <p:txBody>
          <a:bodyPr/>
          <a:lstStyle/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017186" y="2967335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Materiały informacyjne</a:t>
            </a:r>
            <a:endParaRPr lang="pl-P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" y="1954800"/>
            <a:ext cx="8386383" cy="4134251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30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Formularz rejestracyjny – Zakres działalności</a:t>
            </a:r>
            <a:br>
              <a:rPr lang="pl-PL" sz="20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(pola oznaczone gwiazdką są wymagane)</a:t>
            </a:r>
            <a:endParaRPr lang="pl-PL" sz="1800" u="sng" dirty="0" smtClean="0">
              <a:solidFill>
                <a:schemeClr val="tx2"/>
              </a:solidFill>
              <a:latin typeface="+mn-lt"/>
            </a:endParaRPr>
          </a:p>
          <a:p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58182" y="6181705"/>
            <a:ext cx="80420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n-lt"/>
              </a:rPr>
              <a:t>Po uzupełnieniu wymaganych informacji należy wybrać opcję </a:t>
            </a:r>
            <a:r>
              <a:rPr lang="pl-PL" b="1" dirty="0" smtClean="0">
                <a:latin typeface="+mn-lt"/>
              </a:rPr>
              <a:t>Dalej.</a:t>
            </a:r>
            <a:endParaRPr lang="pl-PL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10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7" y="2160000"/>
            <a:ext cx="8351778" cy="2831395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31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Formularz rejestracyjny – Wpisy do rejestrów</a:t>
            </a:r>
            <a:br>
              <a:rPr lang="pl-PL" sz="20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(pola oznaczone gwiazdką są wymagane)</a:t>
            </a:r>
            <a:endParaRPr lang="pl-PL" sz="1800" u="sng" dirty="0" smtClean="0">
              <a:solidFill>
                <a:schemeClr val="tx2"/>
              </a:solidFill>
              <a:latin typeface="+mn-lt"/>
            </a:endParaRPr>
          </a:p>
          <a:p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59003" y="5157192"/>
            <a:ext cx="80420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n-lt"/>
              </a:rPr>
              <a:t>Kolejny krok to uzupełnienie informacji o Wpisach do rejestrów działalności.</a:t>
            </a:r>
          </a:p>
          <a:p>
            <a:r>
              <a:rPr lang="pl-PL" dirty="0" smtClean="0">
                <a:latin typeface="+mn-lt"/>
              </a:rPr>
              <a:t>Należy wybrać opcję </a:t>
            </a:r>
            <a:r>
              <a:rPr lang="pl-PL" b="1" dirty="0" smtClean="0">
                <a:latin typeface="+mn-lt"/>
              </a:rPr>
              <a:t>Dodaj</a:t>
            </a:r>
            <a:r>
              <a:rPr lang="pl-PL" dirty="0" smtClean="0">
                <a:latin typeface="+mn-lt"/>
              </a:rPr>
              <a:t>. Wyświetlone zostanie okno </a:t>
            </a:r>
            <a:r>
              <a:rPr lang="pl-PL" i="1" dirty="0" smtClean="0">
                <a:latin typeface="+mn-lt"/>
              </a:rPr>
              <a:t>Wpisy do rejestru działalności</a:t>
            </a:r>
            <a:r>
              <a:rPr lang="pl-PL" dirty="0">
                <a:latin typeface="+mn-lt"/>
              </a:rPr>
              <a:t>.</a:t>
            </a:r>
            <a:endParaRPr lang="pl-PL" dirty="0" smtClean="0">
              <a:latin typeface="+mn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339752" y="2780928"/>
            <a:ext cx="57606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9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7" y="2160000"/>
            <a:ext cx="8351778" cy="3069200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32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Formularz rejestracyjny – Wpisy do rejestrów</a:t>
            </a:r>
            <a:br>
              <a:rPr lang="pl-PL" sz="20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(pola oznaczone gwiazdką są wymagane)</a:t>
            </a:r>
            <a:endParaRPr lang="pl-PL" sz="1800" u="sng" dirty="0" smtClean="0">
              <a:solidFill>
                <a:schemeClr val="tx2"/>
              </a:solidFill>
              <a:latin typeface="+mn-lt"/>
            </a:endParaRPr>
          </a:p>
          <a:p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59003" y="5304110"/>
            <a:ext cx="804201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b="1" i="1" dirty="0" smtClean="0">
                <a:latin typeface="+mn-lt"/>
              </a:rPr>
              <a:t>Dostępne rodzaje rejestrów zależne są od wskazanego w poprzednim kroku Zakresu działalności.</a:t>
            </a:r>
            <a:endParaRPr lang="pl-PL" b="1" dirty="0" smtClean="0">
              <a:latin typeface="+mn-lt"/>
            </a:endParaRPr>
          </a:p>
          <a:p>
            <a:pPr algn="just"/>
            <a:r>
              <a:rPr lang="pl-PL" dirty="0" smtClean="0">
                <a:latin typeface="+mn-lt"/>
              </a:rPr>
              <a:t>Należy uzupełnić wymagane pola, a następnie wybrać opcję </a:t>
            </a:r>
            <a:r>
              <a:rPr lang="pl-PL" b="1" dirty="0" smtClean="0">
                <a:latin typeface="+mn-lt"/>
              </a:rPr>
              <a:t>Zatwierdź</a:t>
            </a:r>
            <a:r>
              <a:rPr lang="pl-PL" dirty="0">
                <a:latin typeface="+mn-lt"/>
              </a:rPr>
              <a:t>. Informacja zostanie zapisana w formularzu rejestracyjnym. </a:t>
            </a:r>
          </a:p>
        </p:txBody>
      </p:sp>
    </p:spTree>
    <p:extLst>
      <p:ext uri="{BB962C8B-B14F-4D97-AF65-F5344CB8AC3E}">
        <p14:creationId xmlns:p14="http://schemas.microsoft.com/office/powerpoint/2010/main" val="32456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7" y="2160001"/>
            <a:ext cx="8382783" cy="2853176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33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Formularz rejestracyjny – Wpisy do rejestrów</a:t>
            </a:r>
            <a:br>
              <a:rPr lang="pl-PL" sz="20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(pola oznaczone gwiazdką są wymagane)</a:t>
            </a:r>
            <a:endParaRPr lang="pl-PL" sz="1800" u="sng" dirty="0" smtClean="0">
              <a:solidFill>
                <a:schemeClr val="tx2"/>
              </a:solidFill>
              <a:latin typeface="+mn-lt"/>
            </a:endParaRPr>
          </a:p>
          <a:p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59003" y="5304110"/>
            <a:ext cx="80420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+mn-lt"/>
              </a:rPr>
              <a:t>Po uzupełnieniu informacji o Wpisach do rejestrów należy wybrać opcję </a:t>
            </a:r>
            <a:r>
              <a:rPr lang="pl-PL" b="1" dirty="0" smtClean="0">
                <a:latin typeface="+mn-lt"/>
              </a:rPr>
              <a:t>Dalej</a:t>
            </a:r>
            <a:r>
              <a:rPr lang="pl-PL" dirty="0" smtClean="0">
                <a:latin typeface="+mn-lt"/>
              </a:rPr>
              <a:t>, aby kontynuować proces rejestracji.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93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34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Formularz rejestracyjny – Kierownik apteki</a:t>
            </a:r>
            <a:br>
              <a:rPr lang="pl-PL" sz="20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(pola oznaczone gwiazdką są wymagane)</a:t>
            </a:r>
            <a:endParaRPr lang="pl-PL" sz="1800" u="sng" dirty="0" smtClean="0">
              <a:solidFill>
                <a:schemeClr val="tx2"/>
              </a:solidFill>
              <a:latin typeface="+mn-lt"/>
            </a:endParaRPr>
          </a:p>
          <a:p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7" y="2160000"/>
            <a:ext cx="8351778" cy="20879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659003" y="4725144"/>
            <a:ext cx="804201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+mn-lt"/>
              </a:rPr>
              <a:t>Krok 5 – Formularz rejestracyjny – Kierownik apteki – wyświetlany będzie tylko w przypadku, gdy w czasie rejestracji wskazany został </a:t>
            </a:r>
            <a:r>
              <a:rPr lang="pl-PL" dirty="0" smtClean="0">
                <a:solidFill>
                  <a:srgbClr val="C00000"/>
                </a:solidFill>
                <a:latin typeface="+mn-lt"/>
              </a:rPr>
              <a:t>Zakres działalności = Apteka / Punkt apteczny</a:t>
            </a:r>
            <a:r>
              <a:rPr lang="pl-PL" dirty="0" smtClean="0">
                <a:latin typeface="+mn-lt"/>
              </a:rPr>
              <a:t>.</a:t>
            </a:r>
          </a:p>
          <a:p>
            <a:pPr algn="just"/>
            <a:endParaRPr lang="pl-PL" dirty="0">
              <a:latin typeface="+mn-lt"/>
            </a:endParaRPr>
          </a:p>
          <a:p>
            <a:pPr algn="just"/>
            <a:r>
              <a:rPr lang="pl-PL" dirty="0" smtClean="0">
                <a:latin typeface="+mn-lt"/>
              </a:rPr>
              <a:t>W celu uzupełnienia danych należy wybrać opcję </a:t>
            </a:r>
            <a:r>
              <a:rPr lang="pl-PL" b="1" dirty="0" smtClean="0">
                <a:latin typeface="+mn-lt"/>
              </a:rPr>
              <a:t>Uzupełnij</a:t>
            </a:r>
            <a:r>
              <a:rPr lang="pl-PL" dirty="0" smtClean="0">
                <a:latin typeface="+mn-lt"/>
              </a:rPr>
              <a:t>.</a:t>
            </a:r>
          </a:p>
          <a:p>
            <a:pPr algn="just"/>
            <a:r>
              <a:rPr lang="pl-PL" dirty="0" smtClean="0">
                <a:latin typeface="+mn-lt"/>
              </a:rPr>
              <a:t>Po uzupełnieniu należy wybrać opcję </a:t>
            </a:r>
            <a:r>
              <a:rPr lang="pl-PL" b="1" dirty="0" smtClean="0">
                <a:latin typeface="+mn-lt"/>
              </a:rPr>
              <a:t>Dalej</a:t>
            </a:r>
            <a:r>
              <a:rPr lang="pl-PL" dirty="0" smtClean="0">
                <a:latin typeface="+mn-lt"/>
              </a:rPr>
              <a:t>, aby kontynuować proces rejestracji. 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65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35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Formularz rejestracyjny - Certyfikaty</a:t>
            </a:r>
            <a:br>
              <a:rPr lang="pl-PL" sz="20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(pola oznaczone gwiazdką są wymagane)</a:t>
            </a:r>
            <a:endParaRPr lang="pl-PL" sz="1800" u="sng" dirty="0" smtClean="0">
              <a:solidFill>
                <a:schemeClr val="tx2"/>
              </a:solidFill>
              <a:latin typeface="+mn-lt"/>
            </a:endParaRPr>
          </a:p>
          <a:p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160000"/>
            <a:ext cx="8391009" cy="260904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59003" y="4890646"/>
            <a:ext cx="804201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+mn-lt"/>
              </a:rPr>
              <a:t>Za pomocą opcji </a:t>
            </a:r>
            <a:r>
              <a:rPr lang="pl-PL" b="1" dirty="0" smtClean="0">
                <a:latin typeface="+mn-lt"/>
              </a:rPr>
              <a:t>Dodaj</a:t>
            </a:r>
            <a:r>
              <a:rPr lang="pl-PL" dirty="0" smtClean="0">
                <a:latin typeface="+mn-lt"/>
              </a:rPr>
              <a:t> należy wyświetlić okno </a:t>
            </a:r>
            <a:r>
              <a:rPr lang="pl-PL" i="1" dirty="0" smtClean="0">
                <a:latin typeface="+mn-lt"/>
              </a:rPr>
              <a:t>Certyfikaty</a:t>
            </a:r>
            <a:r>
              <a:rPr lang="pl-PL" dirty="0" smtClean="0">
                <a:latin typeface="+mn-lt"/>
              </a:rPr>
              <a:t>.</a:t>
            </a:r>
          </a:p>
          <a:p>
            <a:pPr algn="just"/>
            <a:r>
              <a:rPr lang="pl-PL" dirty="0" smtClean="0">
                <a:latin typeface="+mn-lt"/>
              </a:rPr>
              <a:t>Pole nie jest wymagane. W przypadku gdy podmiot nie posiada certyfikatów np.: PN-N 18000, PN-N 18001, ISO 9001, itp. należy wybrać opcję </a:t>
            </a:r>
            <a:r>
              <a:rPr lang="pl-PL" b="1" dirty="0" smtClean="0">
                <a:latin typeface="+mn-lt"/>
              </a:rPr>
              <a:t>Dalej</a:t>
            </a:r>
            <a:r>
              <a:rPr lang="pl-PL" dirty="0" smtClean="0">
                <a:latin typeface="+mn-lt"/>
              </a:rPr>
              <a:t>, aby kontynuować proces rejestracji.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27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36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Formularz rejestracyjny – Dane administratora</a:t>
            </a:r>
            <a:br>
              <a:rPr lang="pl-PL" sz="20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(pola oznaczone gwiazdką są wymagane)</a:t>
            </a:r>
            <a:endParaRPr lang="pl-PL" sz="1800" u="sng" dirty="0" smtClean="0">
              <a:solidFill>
                <a:schemeClr val="tx2"/>
              </a:solidFill>
              <a:latin typeface="+mn-lt"/>
            </a:endParaRPr>
          </a:p>
          <a:p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160000"/>
            <a:ext cx="8487570" cy="288032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59003" y="5190291"/>
            <a:ext cx="82334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+mn-lt"/>
              </a:rPr>
              <a:t>Ostatnim krokiem uzupełniania danych w formularzu jest wprowadzenie danych administratora, czyli osoby odpowiedzialnej za przetwarzanie danych osobowych w podmiocie.</a:t>
            </a:r>
          </a:p>
          <a:p>
            <a:pPr algn="just"/>
            <a:r>
              <a:rPr lang="pl-PL" dirty="0" smtClean="0">
                <a:latin typeface="+mn-lt"/>
              </a:rPr>
              <a:t>Po uzupełnieniu wymaganych danych, należy wybrać opcję </a:t>
            </a:r>
            <a:r>
              <a:rPr lang="pl-PL" b="1" dirty="0" smtClean="0">
                <a:latin typeface="+mn-lt"/>
              </a:rPr>
              <a:t>Dalej</a:t>
            </a:r>
            <a:r>
              <a:rPr lang="pl-PL" dirty="0" smtClean="0">
                <a:latin typeface="+mn-lt"/>
              </a:rPr>
              <a:t>, aby przejść do </a:t>
            </a:r>
            <a:r>
              <a:rPr lang="pl-PL" b="1" dirty="0" smtClean="0">
                <a:latin typeface="+mn-lt"/>
              </a:rPr>
              <a:t>Podsumowania</a:t>
            </a:r>
            <a:r>
              <a:rPr lang="pl-PL" dirty="0" smtClean="0">
                <a:latin typeface="+mn-lt"/>
              </a:rPr>
              <a:t>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10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37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Formularz rejestracyjny - Podsumowanie</a:t>
            </a:r>
            <a:br>
              <a:rPr lang="pl-PL" sz="2000" dirty="0" smtClean="0">
                <a:latin typeface="+mn-lt"/>
              </a:rPr>
            </a:br>
            <a:r>
              <a:rPr lang="pl-PL" sz="1800" b="1" dirty="0" smtClean="0">
                <a:solidFill>
                  <a:srgbClr val="C00000"/>
                </a:solidFill>
                <a:latin typeface="+mn-lt"/>
              </a:rPr>
              <a:t>Należy dokładanie sprawdzić poprawność wprowadzonych informacji.</a:t>
            </a:r>
            <a:endParaRPr lang="pl-PL" sz="1800" b="1" u="sng" dirty="0" smtClean="0">
              <a:solidFill>
                <a:srgbClr val="C00000"/>
              </a:solidFill>
              <a:latin typeface="+mn-lt"/>
            </a:endParaRPr>
          </a:p>
          <a:p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988840"/>
            <a:ext cx="5925257" cy="319829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672" y="3130421"/>
            <a:ext cx="5155576" cy="3034424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8" name="pole tekstowe 7"/>
          <p:cNvSpPr txBox="1"/>
          <p:nvPr/>
        </p:nvSpPr>
        <p:spPr>
          <a:xfrm>
            <a:off x="683568" y="4221088"/>
            <a:ext cx="8233477" cy="1569660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+mn-lt"/>
              </a:rPr>
              <a:t>W przypadku stwierdzenia nieprawidłowości należy wybrać opcję </a:t>
            </a:r>
            <a:r>
              <a:rPr lang="pl-PL" b="1" dirty="0" smtClean="0">
                <a:latin typeface="+mn-lt"/>
              </a:rPr>
              <a:t>Wstecz</a:t>
            </a:r>
            <a:r>
              <a:rPr lang="pl-PL" dirty="0" smtClean="0">
                <a:latin typeface="+mn-lt"/>
              </a:rPr>
              <a:t>, cofnąć wyświetlanie formularza do błędnych danych i je poprawić.</a:t>
            </a:r>
          </a:p>
          <a:p>
            <a:pPr algn="just"/>
            <a:r>
              <a:rPr lang="pl-PL" dirty="0" smtClean="0">
                <a:latin typeface="+mn-lt"/>
              </a:rPr>
              <a:t>W przypadku, gdy dane są poprawne należy wybrać opcję </a:t>
            </a:r>
            <a:r>
              <a:rPr lang="pl-PL" b="1" dirty="0" smtClean="0">
                <a:latin typeface="+mn-lt"/>
              </a:rPr>
              <a:t>Zatwierdź</a:t>
            </a:r>
            <a:r>
              <a:rPr lang="pl-PL" dirty="0" smtClean="0">
                <a:latin typeface="+mn-lt"/>
              </a:rPr>
              <a:t>. Czynność spowoduje:</a:t>
            </a:r>
          </a:p>
          <a:p>
            <a:pPr algn="just"/>
            <a:r>
              <a:rPr lang="pl-PL" dirty="0" smtClean="0">
                <a:latin typeface="+mn-lt"/>
              </a:rPr>
              <a:t>1 – przesłanie formularza w wersji elektronicznej do OW NFZ</a:t>
            </a:r>
          </a:p>
          <a:p>
            <a:pPr algn="just"/>
            <a:r>
              <a:rPr lang="pl-PL" dirty="0" smtClean="0">
                <a:latin typeface="+mn-lt"/>
              </a:rPr>
              <a:t>2 – wygenerowanie dokumentu formularza rejestracyjnego, który należy wydrukować.</a:t>
            </a:r>
          </a:p>
          <a:p>
            <a:pPr algn="just"/>
            <a:r>
              <a:rPr lang="pl-PL" dirty="0" smtClean="0">
                <a:solidFill>
                  <a:srgbClr val="C00000"/>
                </a:solidFill>
                <a:latin typeface="+mn-lt"/>
              </a:rPr>
              <a:t>Po wybraniu opcji </a:t>
            </a:r>
            <a:r>
              <a:rPr lang="pl-PL" b="1" dirty="0" smtClean="0">
                <a:solidFill>
                  <a:srgbClr val="C00000"/>
                </a:solidFill>
                <a:latin typeface="+mn-lt"/>
              </a:rPr>
              <a:t>Zatwierdź </a:t>
            </a:r>
            <a:r>
              <a:rPr lang="pl-PL" dirty="0">
                <a:solidFill>
                  <a:srgbClr val="C00000"/>
                </a:solidFill>
                <a:latin typeface="+mn-lt"/>
              </a:rPr>
              <a:t>f</a:t>
            </a:r>
            <a:r>
              <a:rPr lang="pl-PL" dirty="0" smtClean="0">
                <a:solidFill>
                  <a:srgbClr val="C00000"/>
                </a:solidFill>
                <a:latin typeface="+mn-lt"/>
              </a:rPr>
              <a:t>ormularz rejestracyjny nie będzie dostępny do edycji.</a:t>
            </a:r>
            <a:endParaRPr lang="pl-PL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28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38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Wydruk i podpisanie formularza rejestracyjnego</a:t>
            </a:r>
            <a:endParaRPr lang="pl-PL" sz="1800" u="sng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700808"/>
            <a:ext cx="5279299" cy="481945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347863" y="2996952"/>
            <a:ext cx="5400601" cy="2062103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+mn-lt"/>
              </a:rPr>
              <a:t>Należy wybrać opcję </a:t>
            </a:r>
            <a:r>
              <a:rPr lang="pl-PL" b="1" dirty="0" smtClean="0">
                <a:latin typeface="+mn-lt"/>
              </a:rPr>
              <a:t>Drukuj dokument</a:t>
            </a:r>
            <a:r>
              <a:rPr lang="pl-PL" dirty="0" smtClean="0">
                <a:latin typeface="+mn-lt"/>
              </a:rPr>
              <a:t>.</a:t>
            </a:r>
          </a:p>
          <a:p>
            <a:pPr algn="just"/>
            <a:r>
              <a:rPr lang="pl-PL" dirty="0" smtClean="0">
                <a:latin typeface="+mn-lt"/>
              </a:rPr>
              <a:t>Wydruk wykonywany jest do pliku *.pdf, który należy zapisać na dysku komputera lub otworzyć i wydrukować.</a:t>
            </a:r>
          </a:p>
          <a:p>
            <a:pPr algn="just"/>
            <a:r>
              <a:rPr lang="pl-PL" dirty="0" smtClean="0">
                <a:latin typeface="+mn-lt"/>
              </a:rPr>
              <a:t>Należy dokładnie zapoznać się z treścią formularza, a następnie podpisać formularz rejestracyjny zgodnie z oznaczeniem.</a:t>
            </a:r>
          </a:p>
          <a:p>
            <a:pPr algn="just"/>
            <a:endParaRPr lang="pl-PL" dirty="0" smtClean="0">
              <a:latin typeface="+mn-lt"/>
            </a:endParaRPr>
          </a:p>
          <a:p>
            <a:pPr algn="just"/>
            <a:r>
              <a:rPr lang="pl-PL" dirty="0" smtClean="0">
                <a:latin typeface="+mn-lt"/>
              </a:rPr>
              <a:t>Opcję </a:t>
            </a:r>
            <a:r>
              <a:rPr lang="pl-PL" b="1" dirty="0" smtClean="0">
                <a:latin typeface="+mn-lt"/>
              </a:rPr>
              <a:t>Zakończ</a:t>
            </a:r>
            <a:r>
              <a:rPr lang="pl-PL" dirty="0" smtClean="0">
                <a:latin typeface="+mn-lt"/>
              </a:rPr>
              <a:t> należy wybrać po upewnieniu się, że wydruk formularza jest czytelny. 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60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39</a:t>
            </a:fld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7736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PROFILU OFERENTA (SZOI) 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nowego konta dostępowego do Portalu SZOI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11560" y="1988840"/>
            <a:ext cx="7920880" cy="1631216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n-lt"/>
              </a:rPr>
              <a:t>Wydrukowany i podpisany formularz rejestracyjny należy dostarczyć do Oddziału Wojewódzkiego NFZ wskazanego we wniosku.</a:t>
            </a:r>
          </a:p>
          <a:p>
            <a:pPr algn="ctr"/>
            <a:endParaRPr lang="pl-PL" sz="2000" dirty="0">
              <a:latin typeface="+mn-lt"/>
            </a:endParaRPr>
          </a:p>
          <a:p>
            <a:pPr algn="ctr"/>
            <a:r>
              <a:rPr lang="pl-PL" sz="2000" dirty="0" smtClean="0">
                <a:latin typeface="+mn-lt"/>
              </a:rPr>
              <a:t>Wniosek będzie podstawą do rozpoczęcia procedury zakładania konta kontrahenta i udostępnienia konta dostępowego do Portalu SZOI.</a:t>
            </a:r>
          </a:p>
        </p:txBody>
      </p:sp>
    </p:spTree>
    <p:extLst>
      <p:ext uri="{BB962C8B-B14F-4D97-AF65-F5344CB8AC3E}">
        <p14:creationId xmlns:p14="http://schemas.microsoft.com/office/powerpoint/2010/main" val="33021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79512" y="260648"/>
            <a:ext cx="75524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GŁÓWNE KROKI PRZYGOTOWANIA OFERT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51520" y="119675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C00000"/>
                </a:solidFill>
                <a:latin typeface="+mn-lt"/>
              </a:rPr>
              <a:t>Zapoznanie z materiałami informacyjnymi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827584" y="1609636"/>
            <a:ext cx="77048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Materiały informacyjne dotyczące postępowań ogłaszanych </a:t>
            </a:r>
          </a:p>
          <a:p>
            <a:r>
              <a:rPr lang="pl-PL" sz="2000" dirty="0" smtClean="0">
                <a:latin typeface="+mn-lt"/>
              </a:rPr>
              <a:t>przez Warmińsko-Mazurski OW NFZ dostępne są:</a:t>
            </a:r>
          </a:p>
          <a:p>
            <a:endParaRPr lang="pl-PL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+mn-lt"/>
              </a:rPr>
              <a:t>na stronie internetowej </a:t>
            </a:r>
            <a:r>
              <a:rPr lang="pl-PL" sz="2000" dirty="0" smtClean="0">
                <a:latin typeface="+mn-lt"/>
                <a:hlinkClick r:id="rId2"/>
              </a:rPr>
              <a:t>Oddziału Wojewódzkiego NFZ</a:t>
            </a:r>
            <a:r>
              <a:rPr lang="pl-PL" sz="2000" dirty="0" smtClean="0">
                <a:latin typeface="+mn-lt"/>
              </a:rPr>
              <a:t> </a:t>
            </a:r>
            <a:br>
              <a:rPr lang="pl-PL" sz="2000" dirty="0" smtClean="0">
                <a:latin typeface="+mn-lt"/>
              </a:rPr>
            </a:br>
            <a:r>
              <a:rPr lang="pl-PL" sz="1800" dirty="0" smtClean="0">
                <a:latin typeface="+mn-lt"/>
                <a:hlinkClick r:id="rId2"/>
              </a:rPr>
              <a:t>www.nfz-olsztyn.pl</a:t>
            </a:r>
            <a:r>
              <a:rPr lang="pl-PL" sz="1800" dirty="0" smtClean="0">
                <a:latin typeface="+mn-lt"/>
              </a:rPr>
              <a:t> 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[Świadczeniodawca i Farmaceuta &gt; Kontraktowanie]</a:t>
            </a:r>
          </a:p>
          <a:p>
            <a:endParaRPr lang="pl-PL" sz="18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+mn-lt"/>
              </a:rPr>
              <a:t>w </a:t>
            </a:r>
            <a:r>
              <a:rPr lang="pl-PL" sz="2000" dirty="0">
                <a:latin typeface="+mn-lt"/>
              </a:rPr>
              <a:t>Przeglądarce postępowań</a:t>
            </a:r>
            <a:br>
              <a:rPr lang="pl-PL" sz="2000" dirty="0">
                <a:latin typeface="+mn-lt"/>
              </a:rPr>
            </a:br>
            <a:r>
              <a:rPr lang="pl-PL" sz="1800" dirty="0">
                <a:latin typeface="+mn-lt"/>
                <a:hlinkClick r:id="rId3"/>
              </a:rPr>
              <a:t>https://</a:t>
            </a:r>
            <a:r>
              <a:rPr lang="pl-PL" sz="1800" dirty="0" smtClean="0">
                <a:latin typeface="+mn-lt"/>
                <a:hlinkClick r:id="rId3"/>
              </a:rPr>
              <a:t>sds.nfz-olsztyn.pl/ap-pubpst/</a:t>
            </a:r>
            <a:r>
              <a:rPr lang="pl-PL" sz="1800" dirty="0" smtClean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0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978720" y="2276872"/>
            <a:ext cx="71865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Aktualizacja danych </a:t>
            </a:r>
          </a:p>
          <a:p>
            <a:pPr algn="ctr"/>
            <a:r>
              <a:rPr lang="pl-P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pl-P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odmiotu / działalności</a:t>
            </a:r>
            <a:endParaRPr lang="pl-P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6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41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8000" y="1260000"/>
            <a:ext cx="79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W przypadku, gdy podmiot składający ofertę lub jego podwykonawca posiada konto dostępowe do Portalu SZOI, konieczne jest zweryfikowanie lub uzupełnienie danych podmiotu / działalności.</a:t>
            </a:r>
          </a:p>
          <a:p>
            <a:pPr algn="just"/>
            <a:endParaRPr lang="pl-PL" sz="2000" u="sng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pl-PL" sz="2000" dirty="0" smtClean="0">
                <a:latin typeface="+mn-lt"/>
              </a:rPr>
              <a:t>Weryfikację danych oraz ich aktualizację wykonuje się po zalogowaniu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do </a:t>
            </a:r>
            <a:r>
              <a:rPr lang="pl-PL" sz="2000" dirty="0">
                <a:latin typeface="+mn-lt"/>
              </a:rPr>
              <a:t>Portalu SZOI </a:t>
            </a:r>
            <a:r>
              <a:rPr lang="pl-PL" sz="2000" u="sng" dirty="0">
                <a:solidFill>
                  <a:schemeClr val="tx2"/>
                </a:solidFill>
                <a:latin typeface="+mn-lt"/>
              </a:rPr>
              <a:t>https://sds.nfz-olsztyn.pl/ap-mzwi/ </a:t>
            </a:r>
            <a:endParaRPr lang="pl-PL" sz="2000" u="sng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6447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AKTUALIZACJA DANYCH PODMIOTU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424229"/>
            <a:ext cx="4951648" cy="29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42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0000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Operator wprowadzający zmiany w danych podmiotu, działalności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lub w strukturze organizacyjnej musi posiadać uprawnienie w Portalu SZOI:</a:t>
            </a:r>
          </a:p>
          <a:p>
            <a:pPr algn="just"/>
            <a:r>
              <a:rPr lang="pl-PL" sz="2000" b="1" dirty="0" smtClean="0">
                <a:solidFill>
                  <a:srgbClr val="4B75B3"/>
                </a:solidFill>
                <a:latin typeface="+mn-lt"/>
              </a:rPr>
              <a:t>Rejestracja struktury organizacyjnej</a:t>
            </a:r>
            <a:r>
              <a:rPr lang="pl-PL" sz="2000" dirty="0" smtClean="0">
                <a:latin typeface="+mn-lt"/>
              </a:rPr>
              <a:t>.</a:t>
            </a:r>
          </a:p>
          <a:p>
            <a:pPr algn="just"/>
            <a:endParaRPr lang="pl-PL" sz="2000" b="1" dirty="0">
              <a:solidFill>
                <a:srgbClr val="4B75B3"/>
              </a:solidFill>
              <a:latin typeface="+mn-lt"/>
            </a:endParaRPr>
          </a:p>
          <a:p>
            <a:pPr algn="just"/>
            <a:r>
              <a:rPr lang="pl-PL" sz="2000" dirty="0" smtClean="0">
                <a:latin typeface="+mn-lt"/>
              </a:rPr>
              <a:t>Jeśli uprawnienie jest aktywne dostępna będzie zawartość menu: </a:t>
            </a:r>
            <a:r>
              <a:rPr lang="pl-PL" sz="2000" b="1" dirty="0" smtClean="0">
                <a:solidFill>
                  <a:srgbClr val="4B75B3"/>
                </a:solidFill>
                <a:latin typeface="+mn-lt"/>
              </a:rPr>
              <a:t>Potencjał</a:t>
            </a:r>
            <a:r>
              <a:rPr lang="pl-PL" sz="2000" dirty="0" smtClean="0">
                <a:latin typeface="+mn-lt"/>
              </a:rPr>
              <a:t>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6447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AKTUALIZACJA DANYCH PODMIOTU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87" y="3284984"/>
            <a:ext cx="7200000" cy="194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775804"/>
            <a:ext cx="7200000" cy="1944884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43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000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W celu wyświetlenia zarejestrowanych w OW NFZ danych podmiotu oraz danych działalności, wpisów do rejestrów, a także danych kontaktowych należy wybrać menu: </a:t>
            </a:r>
          </a:p>
          <a:p>
            <a:pPr algn="just"/>
            <a:r>
              <a:rPr lang="pl-PL" sz="2000" b="1" dirty="0" smtClean="0">
                <a:latin typeface="+mn-lt"/>
              </a:rPr>
              <a:t>Potencjał – Podmiot / działalność – Dane podmiotu / działalności</a:t>
            </a:r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6447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AKTUALIZACJA DANYCH PODMIOTU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44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Dane prezentowane są w oknie </a:t>
            </a:r>
            <a:r>
              <a:rPr lang="pl-PL" sz="2000" i="1" dirty="0" smtClean="0">
                <a:latin typeface="+mn-lt"/>
              </a:rPr>
              <a:t>Dane podmiotu / działalności</a:t>
            </a:r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6447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AKTUALIZACJA DANYCH PODMIOTU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151" y="1906977"/>
            <a:ext cx="5444281" cy="304404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3" name="Objaśnienie liniowe 1 (kreska) 2"/>
          <p:cNvSpPr/>
          <p:nvPr/>
        </p:nvSpPr>
        <p:spPr>
          <a:xfrm>
            <a:off x="259411" y="2060848"/>
            <a:ext cx="2440381" cy="2736304"/>
          </a:xfrm>
          <a:prstGeom prst="accentCallout1">
            <a:avLst>
              <a:gd name="adj1" fmla="val 20209"/>
              <a:gd name="adj2" fmla="val 105104"/>
              <a:gd name="adj3" fmla="val 29004"/>
              <a:gd name="adj4" fmla="val 115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Dane prezentowane są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 zakładkach, nazwa aktywnej zakładki oznaczona jest pogrubioną czcionką.</a:t>
            </a:r>
          </a:p>
          <a:p>
            <a:pPr algn="r"/>
            <a:endParaRPr lang="pl-PL" dirty="0">
              <a:solidFill>
                <a:schemeClr val="tx1"/>
              </a:solidFill>
            </a:endParaRPr>
          </a:p>
          <a:p>
            <a:pPr algn="r"/>
            <a:r>
              <a:rPr lang="pl-PL" dirty="0" smtClean="0">
                <a:solidFill>
                  <a:schemeClr val="tx1"/>
                </a:solidFill>
              </a:rPr>
              <a:t>Wszystkie dane widoczne na przykładowym obrazie dotyczą </a:t>
            </a:r>
            <a:r>
              <a:rPr lang="pl-PL" b="1" dirty="0" smtClean="0">
                <a:solidFill>
                  <a:schemeClr val="tx1"/>
                </a:solidFill>
              </a:rPr>
              <a:t>Podmiotu (właściciela)</a:t>
            </a:r>
            <a:r>
              <a:rPr lang="pl-PL" dirty="0" smtClean="0">
                <a:solidFill>
                  <a:schemeClr val="tx1"/>
                </a:solidFill>
              </a:rPr>
              <a:t>, również te zawarte w zakładkach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 dolnej części okna.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27584" y="5281314"/>
            <a:ext cx="7657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Aby wyświetlić dane z innej zakładki, wystarczy na nią najechać kursorem i kliknąć lewym przyciskiem myszy.</a:t>
            </a:r>
            <a:endParaRPr 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9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45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Dane prezentowane są w oknie </a:t>
            </a:r>
            <a:r>
              <a:rPr lang="pl-PL" sz="2000" i="1" dirty="0" smtClean="0">
                <a:latin typeface="+mn-lt"/>
              </a:rPr>
              <a:t>Dane podmiotu / działalności</a:t>
            </a:r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6447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AKTUALIZACJA DANYCH PODMIOTU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06977"/>
            <a:ext cx="5444281" cy="304404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3" name="Objaśnienie liniowe 1 (kreska) 2"/>
          <p:cNvSpPr/>
          <p:nvPr/>
        </p:nvSpPr>
        <p:spPr>
          <a:xfrm>
            <a:off x="6516216" y="1906977"/>
            <a:ext cx="2565648" cy="2818167"/>
          </a:xfrm>
          <a:prstGeom prst="accentCallout1">
            <a:avLst>
              <a:gd name="adj1" fmla="val 25159"/>
              <a:gd name="adj2" fmla="val 525"/>
              <a:gd name="adj3" fmla="val 23405"/>
              <a:gd name="adj4" fmla="val -119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 smtClean="0">
                <a:solidFill>
                  <a:schemeClr val="tx1"/>
                </a:solidFill>
              </a:rPr>
              <a:t>Jeżeli prezentowane dane  </a:t>
            </a:r>
            <a:r>
              <a:rPr lang="pl-PL" sz="1800" b="1" dirty="0" smtClean="0">
                <a:solidFill>
                  <a:schemeClr val="tx1"/>
                </a:solidFill>
              </a:rPr>
              <a:t>Podmiotu </a:t>
            </a:r>
            <a:r>
              <a:rPr lang="pl-PL" sz="1800" dirty="0" smtClean="0">
                <a:solidFill>
                  <a:schemeClr val="tx1"/>
                </a:solidFill>
              </a:rPr>
              <a:t>nie są poprawne należy wybrać opcję: </a:t>
            </a:r>
          </a:p>
          <a:p>
            <a:r>
              <a:rPr lang="pl-PL" sz="1800" b="1" dirty="0" smtClean="0">
                <a:solidFill>
                  <a:schemeClr val="tx1"/>
                </a:solidFill>
              </a:rPr>
              <a:t>Edytuj dane podmiotu.</a:t>
            </a:r>
          </a:p>
          <a:p>
            <a:endParaRPr lang="pl-PL" sz="1800" b="1" dirty="0">
              <a:solidFill>
                <a:schemeClr val="tx1"/>
              </a:solidFill>
            </a:endParaRPr>
          </a:p>
          <a:p>
            <a:r>
              <a:rPr lang="pl-PL" sz="1800" dirty="0" smtClean="0">
                <a:solidFill>
                  <a:schemeClr val="tx1"/>
                </a:solidFill>
              </a:rPr>
              <a:t>Wyświetlone zostanie okno </a:t>
            </a:r>
            <a:r>
              <a:rPr lang="pl-PL" sz="1800" i="1" dirty="0" smtClean="0">
                <a:solidFill>
                  <a:schemeClr val="tx1"/>
                </a:solidFill>
              </a:rPr>
              <a:t>Formularz zmiany danych – Podmiot (właściciel)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112308" y="2273474"/>
            <a:ext cx="1130705" cy="3282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19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31" y="1976646"/>
            <a:ext cx="5441579" cy="353824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46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Aktualizacja powinna być wykonywana tylko na podstawie aktualnych dokumentów podmiotu.</a:t>
            </a:r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6447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AKTUALIZACJA DANYCH PODMIOTU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Objaśnienie liniowe 1 (kreska) 2"/>
          <p:cNvSpPr/>
          <p:nvPr/>
        </p:nvSpPr>
        <p:spPr>
          <a:xfrm>
            <a:off x="6516216" y="1906977"/>
            <a:ext cx="2440381" cy="3420504"/>
          </a:xfrm>
          <a:prstGeom prst="accentCallout1">
            <a:avLst>
              <a:gd name="adj1" fmla="val 25159"/>
              <a:gd name="adj2" fmla="val 525"/>
              <a:gd name="adj3" fmla="val 23405"/>
              <a:gd name="adj4" fmla="val -119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W celu zachowania spójności danych </a:t>
            </a:r>
            <a:r>
              <a:rPr lang="pl-PL" b="1" dirty="0" smtClean="0">
                <a:solidFill>
                  <a:srgbClr val="C00000"/>
                </a:solidFill>
              </a:rPr>
              <a:t>nie jest dopuszczalne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wprowadzanie zmiany w numerze NIP i regon.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Pola te są zablokowane do edycji.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Pozostałe informacje mogą być modyfikowane przez zmianę nazwy, wybór innej wartości ze słownika lub skorzystanie z opcji: Dodaj / edytuj / usuń.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59003" y="5580529"/>
            <a:ext cx="823347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Dane dostępne do edycji w pierwszym oknie: Nazwa, Forma organizacyjno-prawna (oraz zależne od niej elementy), dane wpisów do rejestrów podmiotów, dane kontaktowe.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Dane dostępne do edycji w drugim oknie (po wybraniu opcji Dalej): Adres podmiotu, Adres do korespondencji.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87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47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Aktualizacja powinna być wykonywana tylko na podstawie aktualnych dokumentów podmiotu.</a:t>
            </a:r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6447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AKTUALIZACJA DANYCH PODMIOTU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Objaśnienie liniowe 1 (kreska) 2"/>
          <p:cNvSpPr/>
          <p:nvPr/>
        </p:nvSpPr>
        <p:spPr>
          <a:xfrm>
            <a:off x="6516216" y="1906976"/>
            <a:ext cx="2440381" cy="4258327"/>
          </a:xfrm>
          <a:prstGeom prst="accentCallout1">
            <a:avLst>
              <a:gd name="adj1" fmla="val 25159"/>
              <a:gd name="adj2" fmla="val 525"/>
              <a:gd name="adj3" fmla="val 23405"/>
              <a:gd name="adj4" fmla="val -119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W przypadku wprowadzania zmian, </a:t>
            </a:r>
            <a:r>
              <a:rPr lang="pl-PL" b="1" dirty="0" smtClean="0">
                <a:solidFill>
                  <a:schemeClr val="tx1"/>
                </a:solidFill>
              </a:rPr>
              <a:t>wymagane jest przekazanie uzasadnienia </a:t>
            </a:r>
            <a:r>
              <a:rPr lang="pl-PL" dirty="0" smtClean="0">
                <a:solidFill>
                  <a:schemeClr val="tx1"/>
                </a:solidFill>
              </a:rPr>
              <a:t>wprowadzenia zmiany.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Uzasadnienie powinno jednoznacznie wskazywać przyczynę aktualizacji danych.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Zmiana zostanie przekazana do OW NFZ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 postaci wniosku elektronicznego,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a uzasadnienie ma za zadnie pomóc operatorowi w jego rozpatrzeniu.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76646"/>
            <a:ext cx="5409709" cy="231411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9" name="pole tekstowe 8"/>
          <p:cNvSpPr txBox="1"/>
          <p:nvPr/>
        </p:nvSpPr>
        <p:spPr>
          <a:xfrm>
            <a:off x="755576" y="4583144"/>
            <a:ext cx="50651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+mn-lt"/>
              </a:rPr>
              <a:t>Po wprowadzeniu uzasadnienia należy wybrać opcję </a:t>
            </a:r>
            <a:r>
              <a:rPr lang="pl-PL" b="1" dirty="0" smtClean="0">
                <a:latin typeface="+mn-lt"/>
              </a:rPr>
              <a:t>Dalej</a:t>
            </a:r>
            <a:r>
              <a:rPr lang="pl-PL" dirty="0" smtClean="0">
                <a:latin typeface="+mn-lt"/>
              </a:rPr>
              <a:t>. Wyświetlone zostanie okno podsumowania zmiany danych podmiotu.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581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66" y="2008210"/>
            <a:ext cx="5409709" cy="426954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48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Przed przekazaniem danych do OW NFZ należy dokładnie sprawdzić wprowadzone informacje.</a:t>
            </a:r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6447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AKTUALIZACJA DANYCH PODMIOTU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Objaśnienie liniowe 1 (kreska) 2"/>
          <p:cNvSpPr/>
          <p:nvPr/>
        </p:nvSpPr>
        <p:spPr>
          <a:xfrm>
            <a:off x="6516216" y="1700809"/>
            <a:ext cx="2440381" cy="4608512"/>
          </a:xfrm>
          <a:prstGeom prst="accentCallout1">
            <a:avLst>
              <a:gd name="adj1" fmla="val 25159"/>
              <a:gd name="adj2" fmla="val 525"/>
              <a:gd name="adj3" fmla="val 23405"/>
              <a:gd name="adj4" fmla="val -119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W formularzu podsumowania żółtym </a:t>
            </a:r>
            <a:r>
              <a:rPr lang="pl-PL" dirty="0">
                <a:solidFill>
                  <a:schemeClr val="tx1"/>
                </a:solidFill>
              </a:rPr>
              <a:t>kolorem </a:t>
            </a:r>
            <a:r>
              <a:rPr lang="pl-PL" dirty="0" smtClean="0">
                <a:solidFill>
                  <a:schemeClr val="tx1"/>
                </a:solidFill>
              </a:rPr>
              <a:t>tła zostały oznaczone pozycje, które zostały zmienione, natomiast różowym – te, które zostały usunięte.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Kolumny „przed” i „po” umożliwiają sprawdzenie na czym polegała zmiana.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Po zweryfikowaniu danych należy wybrać opcję </a:t>
            </a:r>
            <a:r>
              <a:rPr lang="pl-PL" b="1" dirty="0" smtClean="0">
                <a:solidFill>
                  <a:schemeClr val="tx1"/>
                </a:solidFill>
              </a:rPr>
              <a:t>Zatwierdź</a:t>
            </a:r>
            <a:r>
              <a:rPr lang="pl-PL" dirty="0" smtClean="0">
                <a:solidFill>
                  <a:schemeClr val="tx1"/>
                </a:solidFill>
              </a:rPr>
              <a:t>. Formularzowi nadany zostanie numer ewidencyjny, a następnie nastąpi jego przesłanie do OW NFZ w celu rozpatrzenia.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49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000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Po zaktualizowaniu danych </a:t>
            </a:r>
            <a:r>
              <a:rPr lang="pl-PL" sz="2000" b="1" dirty="0" smtClean="0">
                <a:latin typeface="+mn-lt"/>
              </a:rPr>
              <a:t>podmiotu (właściciela)</a:t>
            </a:r>
            <a:r>
              <a:rPr lang="pl-PL" sz="2000" dirty="0" smtClean="0">
                <a:latin typeface="+mn-lt"/>
              </a:rPr>
              <a:t> wprowadzona zmiana będzie widoczna w oknie </a:t>
            </a:r>
            <a:r>
              <a:rPr lang="pl-PL" sz="2000" i="1" dirty="0" smtClean="0">
                <a:latin typeface="+mn-lt"/>
              </a:rPr>
              <a:t>Dane podmiotu / działalności</a:t>
            </a:r>
            <a:r>
              <a:rPr lang="pl-PL" sz="2000" dirty="0" smtClean="0">
                <a:latin typeface="+mn-lt"/>
              </a:rPr>
              <a:t> dopiero po rozpatrzeniu wniosku o zmianę przez OW NFZ.</a:t>
            </a:r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6447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AKTUALIZACJA DANYCH PODMIOTU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151" y="2420888"/>
            <a:ext cx="5444281" cy="304404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3" name="Objaśnienie liniowe 1 (kreska) 2"/>
          <p:cNvSpPr/>
          <p:nvPr/>
        </p:nvSpPr>
        <p:spPr>
          <a:xfrm>
            <a:off x="647778" y="2492896"/>
            <a:ext cx="2052014" cy="2972039"/>
          </a:xfrm>
          <a:prstGeom prst="accentCallout1">
            <a:avLst>
              <a:gd name="adj1" fmla="val 15696"/>
              <a:gd name="adj2" fmla="val 104153"/>
              <a:gd name="adj3" fmla="val 16918"/>
              <a:gd name="adj4" fmla="val 1349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Należy sprawdzić poprawność danych działalności zarejestrowanych w systemie Oddziału.</a:t>
            </a:r>
          </a:p>
          <a:p>
            <a:pPr algn="r"/>
            <a:endParaRPr lang="pl-PL" dirty="0">
              <a:solidFill>
                <a:schemeClr val="tx1"/>
              </a:solidFill>
            </a:endParaRPr>
          </a:p>
          <a:p>
            <a:pPr algn="r"/>
            <a:r>
              <a:rPr lang="pl-PL" dirty="0" smtClean="0">
                <a:solidFill>
                  <a:schemeClr val="tx1"/>
                </a:solidFill>
              </a:rPr>
              <a:t>Należy kliknąć w zakładkę </a:t>
            </a:r>
            <a:r>
              <a:rPr lang="pl-PL" b="1" dirty="0" smtClean="0">
                <a:solidFill>
                  <a:schemeClr val="tx1"/>
                </a:solidFill>
              </a:rPr>
              <a:t>Działalność</a:t>
            </a:r>
            <a:r>
              <a:rPr lang="pl-PL" dirty="0" smtClean="0">
                <a:solidFill>
                  <a:schemeClr val="tx1"/>
                </a:solidFill>
              </a:rPr>
              <a:t>, aby wyświetlić zarejestrowane informacje o działalności.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923928" y="3068960"/>
            <a:ext cx="648072" cy="3282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59411" y="260648"/>
            <a:ext cx="86330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ZAPOZNANIE Z MATERIAŁAMI INFORMACYJNYMI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+mn-lt"/>
              </a:rPr>
              <a:t>Przeglądarka postępowań</a:t>
            </a:r>
          </a:p>
          <a:p>
            <a:endParaRPr lang="pl-PL" sz="2000" dirty="0" smtClean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869" y="1680244"/>
            <a:ext cx="6025792" cy="315281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699792" y="1846800"/>
            <a:ext cx="93610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827584" y="4961344"/>
            <a:ext cx="8042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Należy wybrać opcję </a:t>
            </a:r>
            <a:r>
              <a:rPr lang="pl-PL" sz="2000" i="1" dirty="0" smtClean="0">
                <a:solidFill>
                  <a:srgbClr val="C00000"/>
                </a:solidFill>
                <a:latin typeface="+mn-lt"/>
              </a:rPr>
              <a:t>Lista postępowań</a:t>
            </a:r>
            <a:r>
              <a:rPr lang="pl-PL" sz="2000" i="1" dirty="0" smtClean="0">
                <a:latin typeface="+mn-lt"/>
              </a:rPr>
              <a:t>.</a:t>
            </a:r>
          </a:p>
          <a:p>
            <a:pPr algn="just"/>
            <a:r>
              <a:rPr lang="pl-PL" sz="2000" i="1" dirty="0" smtClean="0">
                <a:latin typeface="+mn-lt"/>
              </a:rPr>
              <a:t>Wyświetlone zostaną wszystkie postępowania w sprawie zawarcia umów, które zostały </a:t>
            </a:r>
            <a:r>
              <a:rPr lang="pl-PL" sz="2000" b="1" i="1" dirty="0" smtClean="0">
                <a:latin typeface="+mn-lt"/>
              </a:rPr>
              <a:t>ogłoszone</a:t>
            </a:r>
            <a:r>
              <a:rPr lang="pl-PL" sz="2000" i="1" dirty="0" smtClean="0">
                <a:latin typeface="+mn-lt"/>
              </a:rPr>
              <a:t> przez oddział lub zostały zakończone. </a:t>
            </a:r>
            <a:endParaRPr lang="pl-PL" sz="2000" dirty="0" smtClean="0">
              <a:latin typeface="+mn-lt"/>
            </a:endParaRPr>
          </a:p>
          <a:p>
            <a:pPr algn="just"/>
            <a:endParaRPr lang="pl-PL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3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060848"/>
            <a:ext cx="5444281" cy="3701863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50</a:t>
            </a:fld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6447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AKTUALIZACJA DANYCH PODMIOTU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Objaśnienie liniowe 1 (kreska) 2"/>
          <p:cNvSpPr/>
          <p:nvPr/>
        </p:nvSpPr>
        <p:spPr>
          <a:xfrm>
            <a:off x="6706432" y="1988840"/>
            <a:ext cx="2052014" cy="2736304"/>
          </a:xfrm>
          <a:prstGeom prst="accentCallout1">
            <a:avLst>
              <a:gd name="adj1" fmla="val 15696"/>
              <a:gd name="adj2" fmla="val -931"/>
              <a:gd name="adj3" fmla="val 15654"/>
              <a:gd name="adj4" fmla="val -146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</a:rPr>
              <a:t>Jeżeli prezentowane dane  </a:t>
            </a:r>
            <a:r>
              <a:rPr lang="pl-PL" b="1" dirty="0" smtClean="0">
                <a:solidFill>
                  <a:schemeClr val="tx1"/>
                </a:solidFill>
              </a:rPr>
              <a:t>Działalności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nie </a:t>
            </a:r>
            <a:r>
              <a:rPr lang="pl-PL" dirty="0">
                <a:solidFill>
                  <a:schemeClr val="tx1"/>
                </a:solidFill>
              </a:rPr>
              <a:t>są poprawne należy wybrać opcję: </a:t>
            </a:r>
          </a:p>
          <a:p>
            <a:r>
              <a:rPr lang="pl-PL" b="1" dirty="0">
                <a:solidFill>
                  <a:schemeClr val="tx1"/>
                </a:solidFill>
              </a:rPr>
              <a:t>Edytuj dane </a:t>
            </a:r>
            <a:r>
              <a:rPr lang="pl-PL" b="1" dirty="0" smtClean="0">
                <a:solidFill>
                  <a:schemeClr val="tx1"/>
                </a:solidFill>
              </a:rPr>
              <a:t>działalności.</a:t>
            </a:r>
            <a:endParaRPr lang="pl-PL" b="1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Wyświetlone zostanie okno </a:t>
            </a:r>
            <a:r>
              <a:rPr lang="pl-PL" i="1" dirty="0">
                <a:solidFill>
                  <a:schemeClr val="tx1"/>
                </a:solidFill>
              </a:rPr>
              <a:t>Formularz zmiany danych – </a:t>
            </a:r>
            <a:r>
              <a:rPr lang="pl-PL" i="1" dirty="0" smtClean="0">
                <a:solidFill>
                  <a:schemeClr val="tx1"/>
                </a:solidFill>
              </a:rPr>
              <a:t>Działalność.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183231" y="2280308"/>
            <a:ext cx="1195809" cy="3917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126000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Dane prezentowane są w oknie </a:t>
            </a:r>
            <a:r>
              <a:rPr lang="pl-PL" sz="2000" i="1" dirty="0" smtClean="0">
                <a:latin typeface="+mn-lt"/>
              </a:rPr>
              <a:t>Dane podmiotu / działalności</a:t>
            </a:r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78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74" y="2060848"/>
            <a:ext cx="5457496" cy="403244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51</a:t>
            </a:fld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6447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AKTUALIZACJA DANYCH PODMIOTU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Objaśnienie liniowe 1 (kreska) 2"/>
          <p:cNvSpPr/>
          <p:nvPr/>
        </p:nvSpPr>
        <p:spPr>
          <a:xfrm>
            <a:off x="6706432" y="1988840"/>
            <a:ext cx="2258056" cy="4104456"/>
          </a:xfrm>
          <a:prstGeom prst="accentCallout1">
            <a:avLst>
              <a:gd name="adj1" fmla="val 15696"/>
              <a:gd name="adj2" fmla="val -931"/>
              <a:gd name="adj3" fmla="val 15654"/>
              <a:gd name="adj4" fmla="val -116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Pola słownikowe: Forma prowadzenia działalności i Zakres działalności zależne są od informacji zarejestrowanych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 danych Podmiotu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i nie zawsze mogą być zmodyfikowane.</a:t>
            </a:r>
            <a:endParaRPr lang="pl-PL" b="1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Pozostałe informacje mogą być modyfikowane przez zmianę nazwy, wybór innej wartości ze słownika lub skorzystanie z opcji: Dodaj / edytuj / usuń.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827584" y="126000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Aktualizacja powinna być wykonywana tylko na podstawie aktualnych dokumentów podmiotu.</a:t>
            </a:r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02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52</a:t>
            </a:fld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6447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AKTUALIZACJA DANYCH PODMIOTU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827584" y="126000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Formularz zmiany danych - działalność</a:t>
            </a:r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83568" y="1628800"/>
            <a:ext cx="7945445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+mn-lt"/>
              </a:rPr>
              <a:t>Dane dostępne do edycji w pierwszym oknie: Forma prowadzenia działalności (w zakresie ograniczonym wyborem ze słownika), Nazwa, Data rozpoczęcia działalności, informacja o realizacji zaopatrzenia, wpisy do rejestrów działalności, dane kontaktowe, osoba reprezentująca.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+mn-lt"/>
              </a:rPr>
              <a:t>Dane dostępne do edycji w drugim oknie (po wybraniu opcji </a:t>
            </a:r>
            <a:r>
              <a:rPr lang="pl-PL" sz="2000" b="1" dirty="0" smtClean="0">
                <a:latin typeface="+mn-lt"/>
              </a:rPr>
              <a:t>Dalej</a:t>
            </a:r>
            <a:r>
              <a:rPr lang="pl-PL" sz="2000" dirty="0" smtClean="0">
                <a:latin typeface="+mn-lt"/>
              </a:rPr>
              <a:t>):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Certyfikaty.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Trzecie okno wymaga wprowadzenia </a:t>
            </a:r>
            <a:r>
              <a:rPr lang="pl-PL" sz="2000" dirty="0" smtClean="0">
                <a:latin typeface="+mn-lt"/>
              </a:rPr>
              <a:t>Uzasadnienia wprowadzenia zmiany</a:t>
            </a:r>
            <a:r>
              <a:rPr lang="pl-PL" sz="2000" dirty="0">
                <a:latin typeface="+mn-lt"/>
              </a:rPr>
              <a:t>. </a:t>
            </a:r>
            <a:r>
              <a:rPr lang="pl-PL" sz="2000" dirty="0" smtClean="0">
                <a:latin typeface="+mn-lt"/>
              </a:rPr>
              <a:t>Uzasadnienie </a:t>
            </a:r>
            <a:r>
              <a:rPr lang="pl-PL" sz="2000" dirty="0">
                <a:latin typeface="+mn-lt"/>
              </a:rPr>
              <a:t>powinno jednoznacznie wskazywać przyczynę aktualizacji danych</a:t>
            </a:r>
            <a:r>
              <a:rPr lang="pl-PL" sz="2000" dirty="0" smtClean="0">
                <a:latin typeface="+mn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Po wprowadzeniu uzasadnienia należy wybrać opcję </a:t>
            </a:r>
            <a:r>
              <a:rPr lang="pl-PL" sz="2000" b="1" dirty="0">
                <a:latin typeface="+mn-lt"/>
              </a:rPr>
              <a:t>Dalej</a:t>
            </a:r>
            <a:r>
              <a:rPr lang="pl-PL" sz="2000" dirty="0">
                <a:latin typeface="+mn-lt"/>
              </a:rPr>
              <a:t>. Wyświetlone zostanie okno podsumowania zmiany danych </a:t>
            </a:r>
            <a:r>
              <a:rPr lang="pl-PL" sz="2000" dirty="0" smtClean="0">
                <a:latin typeface="+mn-lt"/>
              </a:rPr>
              <a:t>działalności.</a:t>
            </a:r>
            <a:endParaRPr 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6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53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Przed przekazaniem danych do OW NFZ należy dokładnie sprawdzić wprowadzone informacje.</a:t>
            </a:r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6447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AKTUALIZACJA DANYCH PODMIOTU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Objaśnienie liniowe 1 (kreska) 2"/>
          <p:cNvSpPr/>
          <p:nvPr/>
        </p:nvSpPr>
        <p:spPr>
          <a:xfrm>
            <a:off x="6444208" y="1916832"/>
            <a:ext cx="2637656" cy="4258327"/>
          </a:xfrm>
          <a:prstGeom prst="accentCallout1">
            <a:avLst>
              <a:gd name="adj1" fmla="val 25159"/>
              <a:gd name="adj2" fmla="val 525"/>
              <a:gd name="adj3" fmla="val 25007"/>
              <a:gd name="adj4" fmla="val -91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W formularzu podsumowania żółtym </a:t>
            </a:r>
            <a:r>
              <a:rPr lang="pl-PL" dirty="0">
                <a:solidFill>
                  <a:schemeClr val="tx1"/>
                </a:solidFill>
              </a:rPr>
              <a:t>kolorem </a:t>
            </a:r>
            <a:r>
              <a:rPr lang="pl-PL" dirty="0" smtClean="0">
                <a:solidFill>
                  <a:schemeClr val="tx1"/>
                </a:solidFill>
              </a:rPr>
              <a:t>tła zostały oznaczone pozycje, które zostały zmienione, zielonym – dodane, natomiast różowym – te, które zostały usunięte.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Kolumny „przed” i „po” umożliwiają sprawdzenie na czym polegała zmiana.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Po zweryfikowaniu danych należy wybrać opcję </a:t>
            </a:r>
            <a:r>
              <a:rPr lang="pl-PL" b="1" dirty="0" smtClean="0">
                <a:solidFill>
                  <a:schemeClr val="tx1"/>
                </a:solidFill>
              </a:rPr>
              <a:t>Zatwierdź</a:t>
            </a:r>
            <a:r>
              <a:rPr lang="pl-PL" dirty="0" smtClean="0">
                <a:solidFill>
                  <a:schemeClr val="tx1"/>
                </a:solidFill>
              </a:rPr>
              <a:t>. Formularzowi nadany zostanie numer ewidencyjny, a następnie nastąpi jego przesłanie do OW NFZ w celu rozpatrzenia.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87" y="1959426"/>
            <a:ext cx="5409708" cy="319776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5608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54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000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Po zaktualizowaniu danych </a:t>
            </a:r>
            <a:r>
              <a:rPr lang="pl-PL" sz="2000" b="1" dirty="0" smtClean="0">
                <a:latin typeface="+mn-lt"/>
              </a:rPr>
              <a:t>działalności </a:t>
            </a:r>
            <a:r>
              <a:rPr lang="pl-PL" sz="2000" dirty="0" smtClean="0">
                <a:latin typeface="+mn-lt"/>
              </a:rPr>
              <a:t>wprowadzona zmiana będzie widoczna w oknie </a:t>
            </a:r>
            <a:r>
              <a:rPr lang="pl-PL" sz="2000" i="1" dirty="0" smtClean="0">
                <a:latin typeface="+mn-lt"/>
              </a:rPr>
              <a:t>Dane podmiotu / działalności</a:t>
            </a:r>
            <a:r>
              <a:rPr lang="pl-PL" sz="2000" dirty="0" smtClean="0">
                <a:latin typeface="+mn-lt"/>
              </a:rPr>
              <a:t> dopiero po rozpatrzenia wniosku o zmianę przez OW NFZ.</a:t>
            </a:r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6447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AKTUALIZACJA DANYCH PODMIOTU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923928" y="3068960"/>
            <a:ext cx="648072" cy="3282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571" y="2420888"/>
            <a:ext cx="5982906" cy="367240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6974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87" y="2564904"/>
            <a:ext cx="7730677" cy="2088232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55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W celu sprawdzenia stanu rozpatrywania wniosku należy przejść do menu:</a:t>
            </a:r>
          </a:p>
          <a:p>
            <a:pPr algn="just"/>
            <a:r>
              <a:rPr lang="pl-PL" sz="2000" b="1" dirty="0" smtClean="0">
                <a:latin typeface="+mn-lt"/>
              </a:rPr>
              <a:t>Potencjał – Podmiot / działalność – Wnioski o zmianę danych podmiotu / działalności</a:t>
            </a:r>
            <a:r>
              <a:rPr lang="pl-PL" sz="2000" dirty="0" smtClean="0">
                <a:latin typeface="+mn-lt"/>
              </a:rPr>
              <a:t>.</a:t>
            </a:r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6447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AKTUALIZACJA DANYCH PODMIOTU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9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56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000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W celu sprawdzenia stanu rozpatrywania wniosku należy przejść do menu:</a:t>
            </a:r>
          </a:p>
          <a:p>
            <a:pPr algn="just"/>
            <a:r>
              <a:rPr lang="pl-PL" sz="2000" b="1" dirty="0" smtClean="0">
                <a:latin typeface="+mn-lt"/>
              </a:rPr>
              <a:t>Potencjał – Podmiot / działalność – Wnioski o zmianę danych podmiotu / działalności</a:t>
            </a:r>
            <a:r>
              <a:rPr lang="pl-PL" sz="2000" dirty="0" smtClean="0">
                <a:latin typeface="+mn-lt"/>
              </a:rPr>
              <a:t>.</a:t>
            </a:r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9411" y="260648"/>
            <a:ext cx="6447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AKTUALIZACJA DANYCH PODMIOTU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1" y="2304669"/>
            <a:ext cx="5616624" cy="325443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7" name="pole tekstowe 6"/>
          <p:cNvSpPr txBox="1"/>
          <p:nvPr/>
        </p:nvSpPr>
        <p:spPr>
          <a:xfrm>
            <a:off x="671285" y="5703616"/>
            <a:ext cx="82334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n-lt"/>
              </a:rPr>
              <a:t>Lista zawiera wszystkie złożone wnioski o zmianę danych podmiotu lub działalności.</a:t>
            </a:r>
          </a:p>
          <a:p>
            <a:r>
              <a:rPr lang="pl-PL" dirty="0" smtClean="0">
                <a:latin typeface="+mn-lt"/>
              </a:rPr>
              <a:t>Kolumna </a:t>
            </a:r>
            <a:r>
              <a:rPr lang="pl-PL" b="1" dirty="0" smtClean="0">
                <a:latin typeface="+mn-lt"/>
              </a:rPr>
              <a:t>status</a:t>
            </a:r>
            <a:r>
              <a:rPr lang="pl-PL" dirty="0" smtClean="0">
                <a:latin typeface="+mn-lt"/>
              </a:rPr>
              <a:t> wskazuje na stan rozpatrzenia wniosku przez OW NFZ.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95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6B8D-BD75-4078-8AED-AB23803B16F1}" type="slidenum">
              <a:rPr lang="pl-PL" smtClean="0"/>
              <a:pPr>
                <a:defRPr/>
              </a:pPr>
              <a:t>57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363042" y="2276872"/>
            <a:ext cx="84179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Uzupełnienie / Aktualizacja</a:t>
            </a:r>
          </a:p>
          <a:p>
            <a:pPr algn="ctr"/>
            <a:r>
              <a:rPr lang="pl-P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potencjału oferenta</a:t>
            </a:r>
            <a:endParaRPr lang="pl-P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7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58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800" dirty="0" smtClean="0">
                <a:latin typeface="+mn-lt"/>
              </a:rPr>
              <a:t>Zakres danych wymagających uzupełnienia wynika z rodzaju działalności zarejestrowanego podmiotu</a:t>
            </a:r>
            <a:r>
              <a:rPr lang="pl-PL" sz="2000" dirty="0" smtClean="0">
                <a:latin typeface="+mn-lt"/>
              </a:rPr>
              <a:t>.</a:t>
            </a:r>
            <a:endParaRPr lang="pl-PL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/ uzupełnienie potencjału świadczeniodawcy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431540" y="1945869"/>
          <a:ext cx="8496944" cy="4729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="" xmlns:a16="http://schemas.microsoft.com/office/drawing/2014/main" val="905765166"/>
                    </a:ext>
                  </a:extLst>
                </a:gridCol>
                <a:gridCol w="4392488">
                  <a:extLst>
                    <a:ext uri="{9D8B030D-6E8A-4147-A177-3AD203B41FA5}">
                      <a16:colId xmlns="" xmlns:a16="http://schemas.microsoft.com/office/drawing/2014/main" val="1847702476"/>
                    </a:ext>
                  </a:extLst>
                </a:gridCol>
              </a:tblGrid>
              <a:tr h="22369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solidFill>
                            <a:schemeClr val="tx1"/>
                          </a:solidFill>
                          <a:latin typeface="+mn-lt"/>
                        </a:rPr>
                        <a:t>Rodzaj działalności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solidFill>
                            <a:schemeClr val="tx1"/>
                          </a:solidFill>
                          <a:latin typeface="+mn-lt"/>
                        </a:rPr>
                        <a:t>Struktura uzupełniana w </a:t>
                      </a:r>
                      <a:r>
                        <a:rPr lang="pl-PL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Portalu SZOI</a:t>
                      </a:r>
                      <a:endParaRPr lang="pl-PL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567213"/>
                  </a:ext>
                </a:extLst>
              </a:tr>
              <a:tr h="156589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Działalność lecznicza </a:t>
                      </a:r>
                      <a:endParaRPr lang="pl-PL" sz="15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– </a:t>
                      </a:r>
                      <a:r>
                        <a:rPr lang="pl-PL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podmiot leczniczy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dirty="0">
                          <a:latin typeface="+mn-lt"/>
                        </a:rPr>
                        <a:t>przedsiębiorstwa – jednostki organizacyjne – komórki organizacyjne – miejsca udzielania </a:t>
                      </a:r>
                      <a:r>
                        <a:rPr lang="pl-PL" sz="1500" b="0" dirty="0" smtClean="0">
                          <a:latin typeface="+mn-lt"/>
                        </a:rPr>
                        <a:t>świadczeń</a:t>
                      </a:r>
                      <a:endParaRPr lang="pl-PL" sz="1500" b="0" dirty="0">
                        <a:latin typeface="+mn-lt"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dirty="0">
                          <a:latin typeface="+mn-lt"/>
                        </a:rPr>
                        <a:t>przedsiębiorstwa – jednostki organizacyjne będące miejscem udzielania </a:t>
                      </a:r>
                      <a:r>
                        <a:rPr lang="pl-PL" sz="1500" b="0" dirty="0" smtClean="0">
                          <a:latin typeface="+mn-lt"/>
                        </a:rPr>
                        <a:t>świadczeń</a:t>
                      </a:r>
                      <a:endParaRPr lang="pl-PL" sz="1500" b="0" dirty="0">
                        <a:latin typeface="+mn-lt"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dirty="0">
                          <a:latin typeface="+mn-lt"/>
                        </a:rPr>
                        <a:t>przedsiębiorstwa – komórki organizacyjne – miejsca udzielania świadczeń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96096093"/>
                  </a:ext>
                </a:extLst>
              </a:tr>
              <a:tr h="44739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Działalność lecznicza </a:t>
                      </a:r>
                      <a:endParaRPr lang="pl-PL" sz="15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– </a:t>
                      </a:r>
                      <a:r>
                        <a:rPr lang="pl-PL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praktyka zawodowa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dirty="0">
                          <a:latin typeface="+mn-lt"/>
                        </a:rPr>
                        <a:t>miejsca udzielania świadczeń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22660977"/>
                  </a:ext>
                </a:extLst>
              </a:tr>
              <a:tr h="44739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Apteka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dirty="0">
                          <a:latin typeface="+mn-lt"/>
                        </a:rPr>
                        <a:t>apteka rejestrowana jako miejsce udzielania świadczeń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85587867"/>
                  </a:ext>
                </a:extLst>
              </a:tr>
              <a:tr h="44739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Osoby uprawnione do udzielania świadczeń – osoba fizyczna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dirty="0">
                          <a:latin typeface="+mn-lt"/>
                        </a:rPr>
                        <a:t>miejsca udzielania świadczeń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05496854"/>
                  </a:ext>
                </a:extLst>
              </a:tr>
              <a:tr h="44739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Realizator ZPO </a:t>
                      </a:r>
                      <a:endParaRPr lang="pl-PL" sz="15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– </a:t>
                      </a:r>
                      <a:r>
                        <a:rPr lang="pl-PL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działalność gospodarcza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dirty="0">
                          <a:latin typeface="+mn-lt"/>
                        </a:rPr>
                        <a:t>miejsca udzielania świadczeń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56496203"/>
                  </a:ext>
                </a:extLst>
              </a:tr>
              <a:tr h="42892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Apteka z zaznaczoną funkcją realizatora ZPO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dirty="0">
                          <a:latin typeface="+mn-lt"/>
                        </a:rPr>
                        <a:t>miejsca udzielania świadczeń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18821526"/>
                  </a:ext>
                </a:extLst>
              </a:tr>
              <a:tr h="64338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Świadczenie innych usług (niż wymienione powyżej) w ramach podwykonawstwa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500" b="0" dirty="0">
                          <a:latin typeface="+mn-lt"/>
                        </a:rPr>
                        <a:t>miejsca udzielania świadczeń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05318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6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59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Przykładowa struktura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potencjału zakładu leczniczego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217345" y="3431401"/>
            <a:ext cx="1260000" cy="468000"/>
          </a:xfrm>
          <a:prstGeom prst="roundRect">
            <a:avLst>
              <a:gd name="adj" fmla="val 16667"/>
            </a:avLst>
          </a:prstGeom>
          <a:solidFill>
            <a:srgbClr val="E5B8B7"/>
          </a:solidFill>
          <a:ln w="31750">
            <a:solidFill>
              <a:srgbClr val="943634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b="1" dirty="0" smtClean="0">
                <a:solidFill>
                  <a:srgbClr val="000000"/>
                </a:solidFill>
                <a:latin typeface="Calibri" pitchFamily="34" charset="0"/>
              </a:rPr>
              <a:t>Miejsce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15091" y="3431401"/>
            <a:ext cx="1260000" cy="468000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31750">
            <a:solidFill>
              <a:srgbClr val="31849B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b="1" dirty="0" smtClean="0">
                <a:solidFill>
                  <a:srgbClr val="000000"/>
                </a:solidFill>
                <a:latin typeface="Calibri" pitchFamily="34" charset="0"/>
              </a:rPr>
              <a:t>Komórka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611560" y="2312262"/>
            <a:ext cx="1260000" cy="468000"/>
          </a:xfrm>
          <a:prstGeom prst="roundRect">
            <a:avLst>
              <a:gd name="adj" fmla="val 16667"/>
            </a:avLst>
          </a:prstGeom>
          <a:solidFill>
            <a:srgbClr val="CCC0D9"/>
          </a:solidFill>
          <a:ln w="31750">
            <a:solidFill>
              <a:srgbClr val="5F497A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b="1" dirty="0" smtClean="0">
                <a:solidFill>
                  <a:srgbClr val="000000"/>
                </a:solidFill>
                <a:latin typeface="Calibri" pitchFamily="34" charset="0"/>
              </a:rPr>
              <a:t>Jednostka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3805909" y="1127945"/>
            <a:ext cx="1836000" cy="720000"/>
          </a:xfrm>
          <a:prstGeom prst="roundRect">
            <a:avLst>
              <a:gd name="adj" fmla="val 16667"/>
            </a:avLst>
          </a:prstGeom>
          <a:solidFill>
            <a:srgbClr val="C2D69B"/>
          </a:solidFill>
          <a:ln w="31750">
            <a:solidFill>
              <a:srgbClr val="9BBB59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b="1" dirty="0" smtClean="0">
                <a:solidFill>
                  <a:srgbClr val="000000"/>
                </a:solidFill>
                <a:latin typeface="Calibri" pitchFamily="34" charset="0"/>
              </a:rPr>
              <a:t>Zakład leczniczy (Przedsiębiorstwo)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3805909" y="2317604"/>
            <a:ext cx="1836000" cy="720000"/>
          </a:xfrm>
          <a:prstGeom prst="roundRect">
            <a:avLst>
              <a:gd name="adj" fmla="val 16667"/>
            </a:avLst>
          </a:prstGeom>
          <a:solidFill>
            <a:srgbClr val="CCC0D9"/>
          </a:solidFill>
          <a:ln w="31750">
            <a:solidFill>
              <a:srgbClr val="5F497A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b="1" dirty="0" smtClean="0">
                <a:solidFill>
                  <a:srgbClr val="000000"/>
                </a:solidFill>
                <a:latin typeface="Calibri" pitchFamily="34" charset="0"/>
              </a:rPr>
              <a:t>Jednostka </a:t>
            </a:r>
            <a:r>
              <a:rPr lang="pl-PL" sz="1200" b="1" dirty="0" smtClean="0">
                <a:solidFill>
                  <a:srgbClr val="000000"/>
                </a:solidFill>
                <a:latin typeface="Calibri" pitchFamily="34" charset="0"/>
              </a:rPr>
              <a:t>(będąca miejscem)</a:t>
            </a:r>
            <a:endParaRPr lang="pl-PL" sz="1200" b="1" dirty="0">
              <a:solidFill>
                <a:srgbClr val="000000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802536" y="3426267"/>
            <a:ext cx="1260000" cy="468000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31750">
            <a:solidFill>
              <a:srgbClr val="31849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b="1" dirty="0">
                <a:solidFill>
                  <a:srgbClr val="000000"/>
                </a:solidFill>
                <a:latin typeface="Calibri" pitchFamily="34" charset="0"/>
              </a:rPr>
              <a:t>Komórka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929345" y="2391440"/>
            <a:ext cx="1836000" cy="720000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31750">
            <a:solidFill>
              <a:srgbClr val="31849B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b="1" dirty="0" smtClean="0">
                <a:solidFill>
                  <a:srgbClr val="000000"/>
                </a:solidFill>
                <a:latin typeface="Calibri" pitchFamily="34" charset="0"/>
              </a:rPr>
              <a:t>Komórka </a:t>
            </a:r>
            <a:r>
              <a:rPr lang="pl-PL" sz="1200" b="1" dirty="0" smtClean="0">
                <a:solidFill>
                  <a:srgbClr val="000000"/>
                </a:solidFill>
                <a:latin typeface="Calibri" pitchFamily="34" charset="0"/>
              </a:rPr>
              <a:t>(działająca poza jednostką)</a:t>
            </a:r>
            <a:endParaRPr lang="pl-PL" sz="1200" b="1" dirty="0">
              <a:solidFill>
                <a:srgbClr val="000000"/>
              </a:solidFill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611560" y="4274527"/>
            <a:ext cx="1260000" cy="468000"/>
          </a:xfrm>
          <a:prstGeom prst="roundRect">
            <a:avLst>
              <a:gd name="adj" fmla="val 16667"/>
            </a:avLst>
          </a:prstGeom>
          <a:solidFill>
            <a:srgbClr val="E5B8B7"/>
          </a:solidFill>
          <a:ln w="31750">
            <a:solidFill>
              <a:srgbClr val="943634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b="1" dirty="0" smtClean="0">
                <a:solidFill>
                  <a:srgbClr val="000000"/>
                </a:solidFill>
                <a:latin typeface="Calibri" pitchFamily="34" charset="0"/>
              </a:rPr>
              <a:t>Miejsce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5363355" y="3431401"/>
            <a:ext cx="1260000" cy="468000"/>
          </a:xfrm>
          <a:prstGeom prst="roundRect">
            <a:avLst>
              <a:gd name="adj" fmla="val 16667"/>
            </a:avLst>
          </a:prstGeom>
          <a:solidFill>
            <a:srgbClr val="E5B8B7"/>
          </a:solidFill>
          <a:ln w="31750">
            <a:solidFill>
              <a:srgbClr val="943634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b="1" dirty="0" smtClean="0">
                <a:solidFill>
                  <a:srgbClr val="000000"/>
                </a:solidFill>
                <a:latin typeface="Calibri" pitchFamily="34" charset="0"/>
              </a:rPr>
              <a:t>Miejsce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802536" y="4274527"/>
            <a:ext cx="1260000" cy="468000"/>
          </a:xfrm>
          <a:prstGeom prst="roundRect">
            <a:avLst>
              <a:gd name="adj" fmla="val 16667"/>
            </a:avLst>
          </a:prstGeom>
          <a:solidFill>
            <a:srgbClr val="E5B8B7"/>
          </a:solidFill>
          <a:ln w="31750">
            <a:solidFill>
              <a:srgbClr val="943634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b="1" dirty="0" smtClean="0">
                <a:solidFill>
                  <a:srgbClr val="000000"/>
                </a:solidFill>
                <a:latin typeface="Calibri" pitchFamily="34" charset="0"/>
              </a:rPr>
              <a:t>Miejsce</a:t>
            </a:r>
            <a:endParaRPr lang="pl-PL" b="1" dirty="0">
              <a:solidFill>
                <a:srgbClr val="000000"/>
              </a:solidFill>
            </a:endParaRPr>
          </a:p>
        </p:txBody>
      </p:sp>
      <p:cxnSp>
        <p:nvCxnSpPr>
          <p:cNvPr id="5" name="Łącznik łamany 4"/>
          <p:cNvCxnSpPr>
            <a:stCxn id="10" idx="1"/>
            <a:endCxn id="8" idx="0"/>
          </p:cNvCxnSpPr>
          <p:nvPr/>
        </p:nvCxnSpPr>
        <p:spPr>
          <a:xfrm rot="10800000" flipV="1">
            <a:off x="1241561" y="1487944"/>
            <a:ext cx="2564349" cy="82431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łamany 21"/>
          <p:cNvCxnSpPr>
            <a:stCxn id="10" idx="3"/>
            <a:endCxn id="14" idx="0"/>
          </p:cNvCxnSpPr>
          <p:nvPr/>
        </p:nvCxnSpPr>
        <p:spPr>
          <a:xfrm>
            <a:off x="5641909" y="1487945"/>
            <a:ext cx="2205436" cy="90349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0" idx="2"/>
            <a:endCxn id="12" idx="0"/>
          </p:cNvCxnSpPr>
          <p:nvPr/>
        </p:nvCxnSpPr>
        <p:spPr>
          <a:xfrm>
            <a:off x="4723909" y="1847945"/>
            <a:ext cx="0" cy="469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7" idx="2"/>
            <a:endCxn id="16" idx="0"/>
          </p:cNvCxnSpPr>
          <p:nvPr/>
        </p:nvCxnSpPr>
        <p:spPr>
          <a:xfrm flipH="1">
            <a:off x="1241560" y="3899401"/>
            <a:ext cx="3531" cy="375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>
            <a:stCxn id="13" idx="2"/>
            <a:endCxn id="18" idx="0"/>
          </p:cNvCxnSpPr>
          <p:nvPr/>
        </p:nvCxnSpPr>
        <p:spPr>
          <a:xfrm>
            <a:off x="3432536" y="3894267"/>
            <a:ext cx="0" cy="380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stCxn id="8" idx="2"/>
            <a:endCxn id="7" idx="0"/>
          </p:cNvCxnSpPr>
          <p:nvPr/>
        </p:nvCxnSpPr>
        <p:spPr>
          <a:xfrm>
            <a:off x="1241560" y="2780262"/>
            <a:ext cx="3531" cy="651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14" idx="2"/>
            <a:endCxn id="6" idx="0"/>
          </p:cNvCxnSpPr>
          <p:nvPr/>
        </p:nvCxnSpPr>
        <p:spPr>
          <a:xfrm>
            <a:off x="7847345" y="3111440"/>
            <a:ext cx="0" cy="319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łamany 44"/>
          <p:cNvCxnSpPr>
            <a:stCxn id="12" idx="3"/>
            <a:endCxn id="17" idx="0"/>
          </p:cNvCxnSpPr>
          <p:nvPr/>
        </p:nvCxnSpPr>
        <p:spPr>
          <a:xfrm>
            <a:off x="5641909" y="2677604"/>
            <a:ext cx="351446" cy="75379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łamany 45"/>
          <p:cNvCxnSpPr>
            <a:stCxn id="12" idx="1"/>
            <a:endCxn id="13" idx="0"/>
          </p:cNvCxnSpPr>
          <p:nvPr/>
        </p:nvCxnSpPr>
        <p:spPr>
          <a:xfrm rot="10800000" flipV="1">
            <a:off x="3432537" y="2677603"/>
            <a:ext cx="373373" cy="7486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8"/>
          <p:cNvSpPr>
            <a:spLocks noChangeArrowheads="1"/>
          </p:cNvSpPr>
          <p:nvPr/>
        </p:nvSpPr>
        <p:spPr bwMode="auto">
          <a:xfrm>
            <a:off x="521480" y="5117653"/>
            <a:ext cx="1440160" cy="108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b="1" dirty="0" smtClean="0">
                <a:latin typeface="Calibri" pitchFamily="34" charset="0"/>
              </a:rPr>
              <a:t>Zasoby:</a:t>
            </a: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pl-PL" sz="1200" b="1" dirty="0" smtClean="0">
                <a:latin typeface="Calibri" pitchFamily="34" charset="0"/>
              </a:rPr>
              <a:t>Sprzęt</a:t>
            </a: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pl-PL" sz="1200" b="1" dirty="0" smtClean="0">
                <a:latin typeface="Calibri" pitchFamily="34" charset="0"/>
              </a:rPr>
              <a:t>Śr. Transportu</a:t>
            </a: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pl-PL" sz="1200" b="1" dirty="0" smtClean="0">
                <a:latin typeface="Calibri" pitchFamily="34" charset="0"/>
              </a:rPr>
              <a:t>Pomieszczenia</a:t>
            </a:r>
            <a:endParaRPr lang="pl-PL" sz="1200" b="1" dirty="0">
              <a:latin typeface="Calibri" pitchFamily="34" charset="0"/>
            </a:endParaRP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pl-PL" sz="1200" b="1" dirty="0" smtClean="0">
                <a:latin typeface="Calibri" pitchFamily="34" charset="0"/>
              </a:rPr>
              <a:t>Personel</a:t>
            </a:r>
          </a:p>
        </p:txBody>
      </p:sp>
      <p:cxnSp>
        <p:nvCxnSpPr>
          <p:cNvPr id="42" name="Łącznik prosty ze strzałką 41"/>
          <p:cNvCxnSpPr>
            <a:stCxn id="17" idx="2"/>
            <a:endCxn id="38" idx="0"/>
          </p:cNvCxnSpPr>
          <p:nvPr/>
        </p:nvCxnSpPr>
        <p:spPr>
          <a:xfrm>
            <a:off x="5993355" y="3899401"/>
            <a:ext cx="0" cy="375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>
            <a:stCxn id="6" idx="2"/>
            <a:endCxn id="40" idx="0"/>
          </p:cNvCxnSpPr>
          <p:nvPr/>
        </p:nvCxnSpPr>
        <p:spPr>
          <a:xfrm>
            <a:off x="7847345" y="3899401"/>
            <a:ext cx="0" cy="375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16" idx="2"/>
            <a:endCxn id="37" idx="0"/>
          </p:cNvCxnSpPr>
          <p:nvPr/>
        </p:nvCxnSpPr>
        <p:spPr>
          <a:xfrm>
            <a:off x="1241560" y="4742527"/>
            <a:ext cx="0" cy="375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>
            <a:stCxn id="18" idx="2"/>
            <a:endCxn id="39" idx="0"/>
          </p:cNvCxnSpPr>
          <p:nvPr/>
        </p:nvCxnSpPr>
        <p:spPr>
          <a:xfrm flipH="1">
            <a:off x="3428767" y="4742527"/>
            <a:ext cx="3769" cy="375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utoShape 8"/>
          <p:cNvSpPr>
            <a:spLocks noChangeArrowheads="1"/>
          </p:cNvSpPr>
          <p:nvPr/>
        </p:nvSpPr>
        <p:spPr bwMode="auto">
          <a:xfrm>
            <a:off x="5273275" y="4274527"/>
            <a:ext cx="1440160" cy="108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b="1" dirty="0" smtClean="0">
                <a:latin typeface="Calibri" pitchFamily="34" charset="0"/>
              </a:rPr>
              <a:t>Zasoby:</a:t>
            </a: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pl-PL" sz="1200" b="1" dirty="0" smtClean="0">
                <a:latin typeface="Calibri" pitchFamily="34" charset="0"/>
              </a:rPr>
              <a:t>Sprzęt</a:t>
            </a: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pl-PL" sz="1200" b="1" dirty="0" smtClean="0">
                <a:latin typeface="Calibri" pitchFamily="34" charset="0"/>
              </a:rPr>
              <a:t>Śr. Transportu</a:t>
            </a: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pl-PL" sz="1200" b="1" dirty="0" smtClean="0">
                <a:latin typeface="Calibri" pitchFamily="34" charset="0"/>
              </a:rPr>
              <a:t>Pomieszczenia</a:t>
            </a:r>
            <a:endParaRPr lang="pl-PL" sz="1200" b="1" dirty="0">
              <a:latin typeface="Calibri" pitchFamily="34" charset="0"/>
            </a:endParaRP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pl-PL" sz="1200" b="1" dirty="0" smtClean="0">
                <a:latin typeface="Calibri" pitchFamily="34" charset="0"/>
              </a:rPr>
              <a:t>Personel</a:t>
            </a: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auto">
          <a:xfrm>
            <a:off x="2708687" y="5117653"/>
            <a:ext cx="1440160" cy="108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b="1" dirty="0" smtClean="0">
                <a:latin typeface="Calibri" pitchFamily="34" charset="0"/>
              </a:rPr>
              <a:t>Zasoby:</a:t>
            </a: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pl-PL" sz="1200" b="1" dirty="0" smtClean="0">
                <a:latin typeface="Calibri" pitchFamily="34" charset="0"/>
              </a:rPr>
              <a:t>Sprzęt</a:t>
            </a: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pl-PL" sz="1200" b="1" dirty="0" smtClean="0">
                <a:latin typeface="Calibri" pitchFamily="34" charset="0"/>
              </a:rPr>
              <a:t>Śr. Transportu</a:t>
            </a: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pl-PL" sz="1200" b="1" dirty="0" smtClean="0">
                <a:latin typeface="Calibri" pitchFamily="34" charset="0"/>
              </a:rPr>
              <a:t>Pomieszczenia</a:t>
            </a:r>
            <a:endParaRPr lang="pl-PL" sz="1200" b="1" dirty="0">
              <a:latin typeface="Calibri" pitchFamily="34" charset="0"/>
            </a:endParaRP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pl-PL" sz="1200" b="1" dirty="0" smtClean="0">
                <a:latin typeface="Calibri" pitchFamily="34" charset="0"/>
              </a:rPr>
              <a:t>Personel</a:t>
            </a: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auto">
          <a:xfrm>
            <a:off x="7127265" y="4274527"/>
            <a:ext cx="1440160" cy="108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b="1" dirty="0" smtClean="0">
                <a:latin typeface="Calibri" pitchFamily="34" charset="0"/>
              </a:rPr>
              <a:t>Zasoby:</a:t>
            </a: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pl-PL" sz="1200" b="1" dirty="0" smtClean="0">
                <a:latin typeface="Calibri" pitchFamily="34" charset="0"/>
              </a:rPr>
              <a:t>Sprzęt</a:t>
            </a: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pl-PL" sz="1200" b="1" dirty="0" smtClean="0">
                <a:latin typeface="Calibri" pitchFamily="34" charset="0"/>
              </a:rPr>
              <a:t>Śr. Transportu</a:t>
            </a: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pl-PL" sz="1200" b="1" dirty="0" smtClean="0">
                <a:latin typeface="Calibri" pitchFamily="34" charset="0"/>
              </a:rPr>
              <a:t>Pomieszczenia</a:t>
            </a:r>
            <a:endParaRPr lang="pl-PL" sz="1200" b="1" dirty="0">
              <a:latin typeface="Calibri" pitchFamily="34" charset="0"/>
            </a:endParaRP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pl-PL" sz="1200" b="1" dirty="0" smtClean="0">
                <a:latin typeface="Calibri" pitchFamily="34" charset="0"/>
              </a:rPr>
              <a:t>Personel</a:t>
            </a:r>
          </a:p>
        </p:txBody>
      </p:sp>
    </p:spTree>
    <p:extLst>
      <p:ext uri="{BB962C8B-B14F-4D97-AF65-F5344CB8AC3E}">
        <p14:creationId xmlns:p14="http://schemas.microsoft.com/office/powerpoint/2010/main" val="32657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283" y="1700809"/>
            <a:ext cx="6024317" cy="3388290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+mn-lt"/>
              </a:rPr>
              <a:t>Przeglądarka postępowań</a:t>
            </a:r>
          </a:p>
          <a:p>
            <a:endParaRPr lang="pl-PL" sz="2000" dirty="0" smtClean="0"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27584" y="5235448"/>
            <a:ext cx="8042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Korzystając z dostępnych filtrów należy wyszukać postępowanie, zapoznać się z dostępnymi informacjami i pobrać materiały do przygotowania oferty.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59411" y="260648"/>
            <a:ext cx="86330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ZAPOZNANIE Z MATERIAŁAMI INFORMACYJNYMI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94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rostokąt 99"/>
          <p:cNvSpPr/>
          <p:nvPr/>
        </p:nvSpPr>
        <p:spPr>
          <a:xfrm>
            <a:off x="323528" y="1412776"/>
            <a:ext cx="8424936" cy="496855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60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 smtClean="0">
                <a:solidFill>
                  <a:srgbClr val="C00000"/>
                </a:solidFill>
                <a:latin typeface="+mj-lt"/>
              </a:rPr>
              <a:t>Przykładowa struktura </a:t>
            </a:r>
            <a:r>
              <a:rPr lang="pl-PL" sz="1800" b="1" dirty="0">
                <a:solidFill>
                  <a:srgbClr val="C00000"/>
                </a:solidFill>
                <a:latin typeface="+mj-lt"/>
              </a:rPr>
              <a:t>potencjału zakładu </a:t>
            </a:r>
            <a:r>
              <a:rPr lang="pl-PL" sz="1800" b="1" dirty="0" smtClean="0">
                <a:solidFill>
                  <a:srgbClr val="C00000"/>
                </a:solidFill>
                <a:latin typeface="+mj-lt"/>
              </a:rPr>
              <a:t>leczniczego</a:t>
            </a:r>
          </a:p>
          <a:p>
            <a:pPr lvl="7"/>
            <a:r>
              <a:rPr lang="pl-PL" sz="1400" dirty="0" smtClean="0">
                <a:solidFill>
                  <a:schemeClr val="tx2"/>
                </a:solidFill>
                <a:latin typeface="+mj-lt"/>
              </a:rPr>
              <a:t> – dane rejestrowane w kontekście przygotowania oferty</a:t>
            </a:r>
            <a:endParaRPr lang="pl-PL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043608" y="2758645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Jednostka organizacyjna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521480" y="2070619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Zakład leczniczy (przedsiębiorstwo)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1043608" y="3146674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Komórka organizacyjna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>
            <a:off x="1043608" y="4193513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Miejsce udzielania świadczeń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619672" y="2414711"/>
            <a:ext cx="180020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Lokalizacja</a:t>
            </a: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4282387" y="3146674"/>
            <a:ext cx="180020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Profil komórki org.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1803973" y="3532628"/>
            <a:ext cx="2034296" cy="4286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komórki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>
            <a:off x="4860032" y="3534010"/>
            <a:ext cx="2034296" cy="4286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</a:t>
            </a:r>
            <a:b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profilu komórki org.</a:t>
            </a:r>
            <a:endParaRPr lang="pl-PL" sz="1400" dirty="0">
              <a:solidFill>
                <a:srgbClr val="000000"/>
              </a:solidFill>
            </a:endParaRPr>
          </a:p>
        </p:txBody>
      </p:sp>
      <p:cxnSp>
        <p:nvCxnSpPr>
          <p:cNvPr id="27" name="Łącznik prosty ze strzałką 26"/>
          <p:cNvCxnSpPr>
            <a:stCxn id="41" idx="3"/>
            <a:endCxn id="50" idx="1"/>
          </p:cNvCxnSpPr>
          <p:nvPr/>
        </p:nvCxnSpPr>
        <p:spPr>
          <a:xfrm>
            <a:off x="3419872" y="3268658"/>
            <a:ext cx="86251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>
            <a:stCxn id="52" idx="1"/>
            <a:endCxn id="51" idx="3"/>
          </p:cNvCxnSpPr>
          <p:nvPr/>
        </p:nvCxnSpPr>
        <p:spPr>
          <a:xfrm flipH="1" flipV="1">
            <a:off x="3838269" y="3746935"/>
            <a:ext cx="1021763" cy="138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>
            <a:stCxn id="50" idx="2"/>
          </p:cNvCxnSpPr>
          <p:nvPr/>
        </p:nvCxnSpPr>
        <p:spPr>
          <a:xfrm>
            <a:off x="5182487" y="3390642"/>
            <a:ext cx="0" cy="14198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łamany 71"/>
          <p:cNvCxnSpPr>
            <a:endCxn id="48" idx="3"/>
          </p:cNvCxnSpPr>
          <p:nvPr/>
        </p:nvCxnSpPr>
        <p:spPr>
          <a:xfrm rot="5400000">
            <a:off x="3350756" y="4030357"/>
            <a:ext cx="354256" cy="216024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12"/>
          <p:cNvSpPr>
            <a:spLocks noChangeArrowheads="1"/>
          </p:cNvSpPr>
          <p:nvPr/>
        </p:nvSpPr>
        <p:spPr bwMode="auto">
          <a:xfrm>
            <a:off x="2728970" y="4687229"/>
            <a:ext cx="162018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Zasoby sprzętowe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" name="AutoShape 12"/>
          <p:cNvSpPr>
            <a:spLocks noChangeArrowheads="1"/>
          </p:cNvSpPr>
          <p:nvPr/>
        </p:nvSpPr>
        <p:spPr bwMode="auto">
          <a:xfrm>
            <a:off x="521480" y="4687229"/>
            <a:ext cx="165618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Personel medyczny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" name="AutoShape 12"/>
          <p:cNvSpPr>
            <a:spLocks noChangeArrowheads="1"/>
          </p:cNvSpPr>
          <p:nvPr/>
        </p:nvSpPr>
        <p:spPr bwMode="auto">
          <a:xfrm>
            <a:off x="4824028" y="4687229"/>
            <a:ext cx="1584176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Środki transportu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6" name="AutoShape 12"/>
          <p:cNvSpPr>
            <a:spLocks noChangeArrowheads="1"/>
          </p:cNvSpPr>
          <p:nvPr/>
        </p:nvSpPr>
        <p:spPr bwMode="auto">
          <a:xfrm>
            <a:off x="6897230" y="4687229"/>
            <a:ext cx="1424541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Pomieszczenia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" name="AutoShape 12"/>
          <p:cNvSpPr>
            <a:spLocks noChangeArrowheads="1"/>
          </p:cNvSpPr>
          <p:nvPr/>
        </p:nvSpPr>
        <p:spPr bwMode="auto">
          <a:xfrm>
            <a:off x="521480" y="5135844"/>
            <a:ext cx="1656184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czasu pracy osoby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79" name="Łącznik prosty ze strzałką 78"/>
          <p:cNvCxnSpPr>
            <a:stCxn id="77" idx="0"/>
            <a:endCxn id="74" idx="2"/>
          </p:cNvCxnSpPr>
          <p:nvPr/>
        </p:nvCxnSpPr>
        <p:spPr>
          <a:xfrm flipV="1">
            <a:off x="1349572" y="4931197"/>
            <a:ext cx="0" cy="20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utoShape 12"/>
          <p:cNvSpPr>
            <a:spLocks noChangeArrowheads="1"/>
          </p:cNvSpPr>
          <p:nvPr/>
        </p:nvSpPr>
        <p:spPr bwMode="auto">
          <a:xfrm>
            <a:off x="2708413" y="5131129"/>
            <a:ext cx="1656184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Dostępność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" name="AutoShape 12"/>
          <p:cNvSpPr>
            <a:spLocks noChangeArrowheads="1"/>
          </p:cNvSpPr>
          <p:nvPr/>
        </p:nvSpPr>
        <p:spPr bwMode="auto">
          <a:xfrm>
            <a:off x="4824028" y="5135844"/>
            <a:ext cx="1584176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Dostępność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85" name="Łącznik łamany 84"/>
          <p:cNvCxnSpPr>
            <a:stCxn id="73" idx="0"/>
            <a:endCxn id="48" idx="2"/>
          </p:cNvCxnSpPr>
          <p:nvPr/>
        </p:nvCxnSpPr>
        <p:spPr>
          <a:xfrm rot="16200000" flipV="1">
            <a:off x="2760526" y="3908695"/>
            <a:ext cx="249748" cy="13073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Łącznik łamany 86"/>
          <p:cNvCxnSpPr>
            <a:stCxn id="74" idx="0"/>
            <a:endCxn id="48" idx="2"/>
          </p:cNvCxnSpPr>
          <p:nvPr/>
        </p:nvCxnSpPr>
        <p:spPr>
          <a:xfrm rot="5400000" flipH="1" flipV="1">
            <a:off x="1665782" y="4121271"/>
            <a:ext cx="249748" cy="8821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Łącznik łamany 88"/>
          <p:cNvCxnSpPr>
            <a:stCxn id="75" idx="0"/>
            <a:endCxn id="48" idx="2"/>
          </p:cNvCxnSpPr>
          <p:nvPr/>
        </p:nvCxnSpPr>
        <p:spPr>
          <a:xfrm rot="16200000" flipV="1">
            <a:off x="3799054" y="2870167"/>
            <a:ext cx="249748" cy="33843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łamany 90"/>
          <p:cNvCxnSpPr>
            <a:stCxn id="76" idx="0"/>
            <a:endCxn id="48" idx="2"/>
          </p:cNvCxnSpPr>
          <p:nvPr/>
        </p:nvCxnSpPr>
        <p:spPr>
          <a:xfrm rot="16200000" flipV="1">
            <a:off x="4795747" y="1873474"/>
            <a:ext cx="249748" cy="53777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ze strzałką 92"/>
          <p:cNvCxnSpPr>
            <a:stCxn id="80" idx="0"/>
            <a:endCxn id="73" idx="2"/>
          </p:cNvCxnSpPr>
          <p:nvPr/>
        </p:nvCxnSpPr>
        <p:spPr>
          <a:xfrm flipV="1">
            <a:off x="3536505" y="4931197"/>
            <a:ext cx="2555" cy="199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ze strzałką 94"/>
          <p:cNvCxnSpPr>
            <a:stCxn id="81" idx="0"/>
            <a:endCxn id="75" idx="2"/>
          </p:cNvCxnSpPr>
          <p:nvPr/>
        </p:nvCxnSpPr>
        <p:spPr>
          <a:xfrm flipV="1">
            <a:off x="5616116" y="4931197"/>
            <a:ext cx="0" cy="20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utoShape 12"/>
          <p:cNvSpPr>
            <a:spLocks noChangeArrowheads="1"/>
          </p:cNvSpPr>
          <p:nvPr/>
        </p:nvSpPr>
        <p:spPr bwMode="auto">
          <a:xfrm>
            <a:off x="1043608" y="5921336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Umowy o podwykonawstwo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99" name="AutoShape 17"/>
          <p:cNvSpPr>
            <a:spLocks noChangeArrowheads="1"/>
          </p:cNvSpPr>
          <p:nvPr/>
        </p:nvSpPr>
        <p:spPr bwMode="auto">
          <a:xfrm>
            <a:off x="521480" y="1678257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Dane Podmiotu / Działalności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1" name="pole tekstowe 100"/>
          <p:cNvSpPr txBox="1"/>
          <p:nvPr/>
        </p:nvSpPr>
        <p:spPr>
          <a:xfrm>
            <a:off x="6397008" y="1428669"/>
            <a:ext cx="2403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Profil świadczeniodawcy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102" name="AutoShape 12"/>
          <p:cNvSpPr>
            <a:spLocks noChangeArrowheads="1"/>
          </p:cNvSpPr>
          <p:nvPr/>
        </p:nvSpPr>
        <p:spPr bwMode="auto">
          <a:xfrm>
            <a:off x="3851129" y="5796966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Profile leczenia </a:t>
            </a:r>
            <a:r>
              <a:rPr lang="pl-PL" sz="1400" dirty="0" err="1" smtClean="0">
                <a:solidFill>
                  <a:srgbClr val="000000"/>
                </a:solidFill>
                <a:latin typeface="Calibri" pitchFamily="34" charset="0"/>
              </a:rPr>
              <a:t>uzdr</a:t>
            </a:r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3" name="AutoShape 12"/>
          <p:cNvSpPr>
            <a:spLocks noChangeArrowheads="1"/>
          </p:cNvSpPr>
          <p:nvPr/>
        </p:nvSpPr>
        <p:spPr bwMode="auto">
          <a:xfrm>
            <a:off x="3838269" y="6076238"/>
            <a:ext cx="2385096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Zabiegi medyczne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4" name="AutoShape 12"/>
          <p:cNvSpPr>
            <a:spLocks noChangeArrowheads="1"/>
          </p:cNvSpPr>
          <p:nvPr/>
        </p:nvSpPr>
        <p:spPr bwMode="auto">
          <a:xfrm>
            <a:off x="6275131" y="5796966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Produkty handlowe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5" name="AutoShape 12"/>
          <p:cNvSpPr>
            <a:spLocks noChangeArrowheads="1"/>
          </p:cNvSpPr>
          <p:nvPr/>
        </p:nvSpPr>
        <p:spPr bwMode="auto">
          <a:xfrm>
            <a:off x="6275131" y="6084842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Zestawy </a:t>
            </a:r>
            <a:r>
              <a:rPr lang="pl-PL" sz="1400" dirty="0" err="1" smtClean="0">
                <a:solidFill>
                  <a:srgbClr val="000000"/>
                </a:solidFill>
                <a:latin typeface="Calibri" pitchFamily="34" charset="0"/>
              </a:rPr>
              <a:t>prod</a:t>
            </a:r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. handlowych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6" name="Prostokąt 105"/>
          <p:cNvSpPr/>
          <p:nvPr/>
        </p:nvSpPr>
        <p:spPr>
          <a:xfrm>
            <a:off x="323528" y="6520259"/>
            <a:ext cx="72008" cy="77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7" name="pole tekstowe 106"/>
          <p:cNvSpPr txBox="1"/>
          <p:nvPr/>
        </p:nvSpPr>
        <p:spPr>
          <a:xfrm>
            <a:off x="461557" y="6429059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struktury</a:t>
            </a:r>
            <a:endParaRPr lang="pl-PL" sz="1000" dirty="0"/>
          </a:p>
        </p:txBody>
      </p:sp>
      <p:sp>
        <p:nvSpPr>
          <p:cNvPr id="108" name="Prostokąt 107"/>
          <p:cNvSpPr/>
          <p:nvPr/>
        </p:nvSpPr>
        <p:spPr>
          <a:xfrm>
            <a:off x="2155828" y="6514538"/>
            <a:ext cx="72008" cy="770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9" name="pole tekstowe 108"/>
          <p:cNvSpPr txBox="1"/>
          <p:nvPr/>
        </p:nvSpPr>
        <p:spPr>
          <a:xfrm>
            <a:off x="2293857" y="6423338"/>
            <a:ext cx="2206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wymagający uzupełnienia</a:t>
            </a:r>
            <a:endParaRPr lang="pl-PL" sz="1000" dirty="0"/>
          </a:p>
        </p:txBody>
      </p:sp>
      <p:sp>
        <p:nvSpPr>
          <p:cNvPr id="111" name="Prostokąt 110"/>
          <p:cNvSpPr/>
          <p:nvPr/>
        </p:nvSpPr>
        <p:spPr>
          <a:xfrm>
            <a:off x="5151926" y="6513360"/>
            <a:ext cx="72008" cy="7709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2" name="pole tekstowe 111"/>
          <p:cNvSpPr txBox="1"/>
          <p:nvPr/>
        </p:nvSpPr>
        <p:spPr>
          <a:xfrm>
            <a:off x="5289955" y="6422160"/>
            <a:ext cx="3579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niewymagany, zależny np.: od rodzaju działalności</a:t>
            </a:r>
            <a:endParaRPr lang="pl-PL" sz="1000" dirty="0"/>
          </a:p>
        </p:txBody>
      </p:sp>
      <p:sp>
        <p:nvSpPr>
          <p:cNvPr id="113" name="AutoShape 12"/>
          <p:cNvSpPr>
            <a:spLocks noChangeArrowheads="1"/>
          </p:cNvSpPr>
          <p:nvPr/>
        </p:nvSpPr>
        <p:spPr bwMode="auto">
          <a:xfrm>
            <a:off x="6894328" y="5137305"/>
            <a:ext cx="1427443" cy="42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Dostępność</a:t>
            </a:r>
            <a:endParaRPr 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14" name="Łącznik prosty ze strzałką 113"/>
          <p:cNvCxnSpPr/>
          <p:nvPr/>
        </p:nvCxnSpPr>
        <p:spPr>
          <a:xfrm flipV="1">
            <a:off x="7609502" y="4936978"/>
            <a:ext cx="0" cy="194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2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61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0000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 smtClean="0">
                <a:latin typeface="+mn-lt"/>
              </a:rPr>
              <a:t>Uzupełnienie informacji o potencjale świadczeniodawcy wykonuje się </a:t>
            </a:r>
            <a:br>
              <a:rPr lang="pl-PL" sz="2200" dirty="0" smtClean="0">
                <a:latin typeface="+mn-lt"/>
              </a:rPr>
            </a:br>
            <a:r>
              <a:rPr lang="pl-PL" sz="2200" dirty="0" smtClean="0">
                <a:latin typeface="+mn-lt"/>
              </a:rPr>
              <a:t>w Portalu SZOI po wybraniu opcji menu: </a:t>
            </a:r>
            <a:r>
              <a:rPr lang="pl-PL" sz="2200" b="1" dirty="0" smtClean="0">
                <a:latin typeface="+mn-lt"/>
              </a:rPr>
              <a:t>Potencjał</a:t>
            </a:r>
            <a:r>
              <a:rPr lang="pl-PL" sz="2200" dirty="0" smtClean="0">
                <a:latin typeface="+mn-lt"/>
              </a:rPr>
              <a:t>.</a:t>
            </a:r>
          </a:p>
          <a:p>
            <a:pPr algn="just"/>
            <a:endParaRPr lang="pl-PL" sz="2200" u="sng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just"/>
            <a:r>
              <a:rPr lang="pl-PL" sz="2200" u="sng" dirty="0" smtClean="0">
                <a:latin typeface="+mn-lt"/>
              </a:rPr>
              <a:t>Potencjał </a:t>
            </a:r>
            <a:r>
              <a:rPr lang="pl-PL" sz="2200" u="sng" dirty="0">
                <a:latin typeface="+mn-lt"/>
              </a:rPr>
              <a:t>obejmuje: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2200" dirty="0">
                <a:latin typeface="+mn-lt"/>
              </a:rPr>
              <a:t>Strukturę organizacyjną (przedsiębiorstwa, jednostki organizacyjne, komórki organizacyjne) wprowadzone zgodnie z rejestrem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2200" dirty="0">
                <a:latin typeface="+mn-lt"/>
              </a:rPr>
              <a:t>Strukturę wykonawczą (lokalizacje, miejsca udzielania świadczeń)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2200" dirty="0">
                <a:latin typeface="+mn-lt"/>
              </a:rPr>
              <a:t>Zasoby świadczeniodawcy (sprzęt, środki transportu, pomieszczenia, personel medyczny</a:t>
            </a:r>
            <a:r>
              <a:rPr lang="pl-PL" sz="2200" dirty="0" smtClean="0">
                <a:latin typeface="+mn-lt"/>
              </a:rPr>
              <a:t>)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/ uzupełnienie potencjału świadczeniodawcy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69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62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+mn-lt"/>
              </a:rPr>
              <a:t>Dodawanie przedsiębiorstw, jednostek i komórek organizacyjnych oraz lokalizacji i miejsc udzielania </a:t>
            </a:r>
            <a:r>
              <a:rPr lang="pl-PL" sz="2000" dirty="0" smtClean="0">
                <a:latin typeface="+mn-lt"/>
              </a:rPr>
              <a:t>świadczeń.</a:t>
            </a:r>
          </a:p>
          <a:p>
            <a:r>
              <a:rPr lang="pl-PL" sz="2000" dirty="0" smtClean="0">
                <a:latin typeface="+mn-lt"/>
              </a:rPr>
              <a:t>W </a:t>
            </a:r>
            <a:r>
              <a:rPr lang="pl-PL" sz="2000" dirty="0">
                <a:latin typeface="+mn-lt"/>
              </a:rPr>
              <a:t>prawym górnym rogu strony znajdują się przyciski dodawania</a:t>
            </a:r>
            <a:r>
              <a:rPr lang="pl-PL" sz="2000" dirty="0" smtClean="0">
                <a:latin typeface="+mn-lt"/>
              </a:rPr>
              <a:t>:</a:t>
            </a:r>
            <a:endParaRPr lang="pl-PL" sz="2000" dirty="0"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Rejestracja / uzupełnienie potencjału świadczeniodawcy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2546737"/>
            <a:ext cx="389739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4069561"/>
            <a:ext cx="2533846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4298965" y="2546737"/>
            <a:ext cx="459351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dirty="0" smtClean="0"/>
              <a:t>Po wybraniu ścieżki </a:t>
            </a:r>
            <a:r>
              <a:rPr lang="pl-PL" b="1" dirty="0" smtClean="0"/>
              <a:t>Potencjał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b="1" dirty="0" smtClean="0"/>
              <a:t> </a:t>
            </a:r>
            <a:r>
              <a:rPr lang="pl-PL" b="1" dirty="0"/>
              <a:t>Struktura organizacyjna</a:t>
            </a:r>
            <a:r>
              <a:rPr lang="pl-PL" dirty="0"/>
              <a:t>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</a:t>
            </a:r>
            <a:r>
              <a:rPr lang="pl-PL" b="1" dirty="0"/>
              <a:t>Przedsiębiorstwa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268849" y="4069561"/>
            <a:ext cx="4606353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dirty="0" smtClean="0"/>
              <a:t>Po wybraniu ścieżki </a:t>
            </a:r>
            <a:r>
              <a:rPr lang="pl-PL" b="1" dirty="0" smtClean="0"/>
              <a:t>Potencjał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b="1" dirty="0" smtClean="0"/>
              <a:t> </a:t>
            </a:r>
            <a:r>
              <a:rPr lang="pl-PL" b="1" dirty="0"/>
              <a:t>Struktura organizacyjna</a:t>
            </a:r>
            <a:r>
              <a:rPr lang="pl-PL" dirty="0"/>
              <a:t>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</a:t>
            </a:r>
            <a:r>
              <a:rPr lang="pl-PL" b="1" dirty="0"/>
              <a:t>Jednostki organizacyjne</a:t>
            </a:r>
            <a:r>
              <a:rPr lang="pl-PL" dirty="0"/>
              <a:t> 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4877313"/>
            <a:ext cx="2625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ostokąt 12"/>
          <p:cNvSpPr/>
          <p:nvPr/>
        </p:nvSpPr>
        <p:spPr>
          <a:xfrm>
            <a:off x="4266690" y="4877313"/>
            <a:ext cx="4608512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dirty="0" smtClean="0"/>
              <a:t>Po wybraniu ścieżki </a:t>
            </a:r>
            <a:r>
              <a:rPr lang="pl-PL" b="1" dirty="0" smtClean="0"/>
              <a:t>Potencjał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</a:t>
            </a:r>
            <a:r>
              <a:rPr lang="pl-PL" b="1" dirty="0"/>
              <a:t>Struktura organizacyjna</a:t>
            </a:r>
            <a:r>
              <a:rPr lang="pl-PL" dirty="0"/>
              <a:t>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</a:t>
            </a:r>
            <a:r>
              <a:rPr lang="pl-PL" b="1" dirty="0"/>
              <a:t>Komórki organizacyjne</a:t>
            </a:r>
            <a:r>
              <a:rPr lang="pl-PL" dirty="0"/>
              <a:t>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3317399"/>
            <a:ext cx="292695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ostokąt 14"/>
          <p:cNvSpPr/>
          <p:nvPr/>
        </p:nvSpPr>
        <p:spPr>
          <a:xfrm>
            <a:off x="4298965" y="3320943"/>
            <a:ext cx="461594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dirty="0" smtClean="0"/>
              <a:t>Po wybraniu ścieżki </a:t>
            </a:r>
            <a:r>
              <a:rPr lang="pl-PL" b="1" dirty="0" smtClean="0"/>
              <a:t>Potencjał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</a:t>
            </a:r>
            <a:r>
              <a:rPr lang="pl-PL" b="1" dirty="0"/>
              <a:t>Struktura </a:t>
            </a:r>
            <a:r>
              <a:rPr lang="pl-PL" b="1" dirty="0" smtClean="0"/>
              <a:t>wykonawcza</a:t>
            </a:r>
            <a:r>
              <a:rPr lang="pl-PL" dirty="0" smtClean="0"/>
              <a:t>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</a:t>
            </a:r>
            <a:r>
              <a:rPr lang="pl-PL" b="1" dirty="0" smtClean="0"/>
              <a:t>Lokalizacje </a:t>
            </a:r>
            <a:endParaRPr lang="pl-PL" b="1" dirty="0"/>
          </a:p>
        </p:txBody>
      </p:sp>
      <p:sp>
        <p:nvSpPr>
          <p:cNvPr id="16" name="Prostokąt 15"/>
          <p:cNvSpPr/>
          <p:nvPr/>
        </p:nvSpPr>
        <p:spPr>
          <a:xfrm>
            <a:off x="4283968" y="5651519"/>
            <a:ext cx="4608512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dirty="0" smtClean="0"/>
              <a:t>Po wybraniu ścieżki </a:t>
            </a:r>
            <a:r>
              <a:rPr lang="pl-PL" b="1" dirty="0" smtClean="0"/>
              <a:t>Potencjał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</a:t>
            </a:r>
            <a:r>
              <a:rPr lang="pl-PL" b="1" dirty="0"/>
              <a:t>Struktura </a:t>
            </a:r>
            <a:r>
              <a:rPr lang="pl-PL" b="1" dirty="0" smtClean="0"/>
              <a:t>wykonawcza</a:t>
            </a:r>
            <a:r>
              <a:rPr lang="pl-PL" dirty="0" smtClean="0"/>
              <a:t>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</a:t>
            </a:r>
            <a:r>
              <a:rPr lang="pl-PL" b="1" dirty="0" smtClean="0"/>
              <a:t>Miejsca udzielania świadczeń </a:t>
            </a:r>
            <a:endParaRPr lang="pl-PL" b="1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5655732"/>
            <a:ext cx="2419201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8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63</a:t>
            </a:fld>
            <a:endParaRPr lang="pl-PL" dirty="0"/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521480" y="1566563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Zakład leczniczy (przedsiębiorstwo)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99" name="AutoShape 17"/>
          <p:cNvSpPr>
            <a:spLocks noChangeArrowheads="1"/>
          </p:cNvSpPr>
          <p:nvPr/>
        </p:nvSpPr>
        <p:spPr bwMode="auto">
          <a:xfrm>
            <a:off x="521480" y="1174201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Dane Podmiotu / Działalności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6" name="Prostokąt 105"/>
          <p:cNvSpPr/>
          <p:nvPr/>
        </p:nvSpPr>
        <p:spPr>
          <a:xfrm>
            <a:off x="323528" y="6520259"/>
            <a:ext cx="72008" cy="77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7" name="pole tekstowe 106"/>
          <p:cNvSpPr txBox="1"/>
          <p:nvPr/>
        </p:nvSpPr>
        <p:spPr>
          <a:xfrm>
            <a:off x="461557" y="6429059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struktury</a:t>
            </a:r>
            <a:endParaRPr lang="pl-PL" sz="1000" dirty="0"/>
          </a:p>
        </p:txBody>
      </p:sp>
      <p:sp>
        <p:nvSpPr>
          <p:cNvPr id="108" name="Prostokąt 107"/>
          <p:cNvSpPr/>
          <p:nvPr/>
        </p:nvSpPr>
        <p:spPr>
          <a:xfrm>
            <a:off x="2155828" y="6514538"/>
            <a:ext cx="72008" cy="770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9" name="pole tekstowe 108"/>
          <p:cNvSpPr txBox="1"/>
          <p:nvPr/>
        </p:nvSpPr>
        <p:spPr>
          <a:xfrm>
            <a:off x="2293857" y="6423338"/>
            <a:ext cx="2206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wymagający uzupełnienia</a:t>
            </a:r>
            <a:endParaRPr lang="pl-PL" sz="1000" dirty="0"/>
          </a:p>
        </p:txBody>
      </p:sp>
      <p:sp>
        <p:nvSpPr>
          <p:cNvPr id="111" name="Prostokąt 110"/>
          <p:cNvSpPr/>
          <p:nvPr/>
        </p:nvSpPr>
        <p:spPr>
          <a:xfrm>
            <a:off x="5151926" y="6513360"/>
            <a:ext cx="72008" cy="7709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2" name="pole tekstowe 111"/>
          <p:cNvSpPr txBox="1"/>
          <p:nvPr/>
        </p:nvSpPr>
        <p:spPr>
          <a:xfrm>
            <a:off x="5289955" y="6422160"/>
            <a:ext cx="3579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niewymagany, zależny np.: od rodzaju działalności</a:t>
            </a:r>
            <a:endParaRPr lang="pl-PL" sz="1000" dirty="0"/>
          </a:p>
        </p:txBody>
      </p:sp>
      <p:sp>
        <p:nvSpPr>
          <p:cNvPr id="3" name="Strzałka w prawo 2"/>
          <p:cNvSpPr/>
          <p:nvPr/>
        </p:nvSpPr>
        <p:spPr>
          <a:xfrm>
            <a:off x="200890" y="1604175"/>
            <a:ext cx="216024" cy="1763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3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64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Dodawanie przedsiębiorstwa podmiotu leczniczego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1" y="1468617"/>
            <a:ext cx="389739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4515651" y="1365052"/>
            <a:ext cx="459351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dirty="0" smtClean="0"/>
              <a:t>Po wybraniu ścieżki </a:t>
            </a:r>
            <a:r>
              <a:rPr lang="pl-PL" b="1" dirty="0" smtClean="0"/>
              <a:t>Potencjał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b="1" dirty="0" smtClean="0"/>
              <a:t> </a:t>
            </a:r>
            <a:r>
              <a:rPr lang="pl-PL" b="1" dirty="0"/>
              <a:t>Struktura organizacyjna</a:t>
            </a:r>
            <a:r>
              <a:rPr lang="pl-PL" dirty="0"/>
              <a:t>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</a:t>
            </a:r>
            <a:r>
              <a:rPr lang="pl-PL" b="1" dirty="0"/>
              <a:t>Przedsiębiorstwa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704528" y="2276872"/>
            <a:ext cx="60277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n-lt"/>
              </a:rPr>
              <a:t>Dodawanie przedsiębiorstwa obejmuje uzupełnienie: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>
                <a:latin typeface="+mn-lt"/>
              </a:rPr>
              <a:t>D</a:t>
            </a:r>
            <a:r>
              <a:rPr lang="pl-PL" sz="2000" dirty="0" smtClean="0">
                <a:latin typeface="+mn-lt"/>
              </a:rPr>
              <a:t>anych podstawowych (nazwa, REGON itp.)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>
                <a:latin typeface="+mn-lt"/>
              </a:rPr>
              <a:t>Danych kontaktowych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 smtClean="0">
                <a:latin typeface="+mn-lt"/>
              </a:rPr>
              <a:t>Adresu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 smtClean="0">
                <a:latin typeface="+mn-lt"/>
              </a:rPr>
              <a:t>Adresu do korespondencji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177027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40" y="1628800"/>
            <a:ext cx="5919637" cy="3240355"/>
          </a:xfrm>
          <a:prstGeom prst="rect">
            <a:avLst/>
          </a:prstGeom>
          <a:ln w="9525">
            <a:solidFill>
              <a:schemeClr val="accent1"/>
            </a:solidFill>
            <a:prstDash val="dashDot"/>
          </a:ln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65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Dodawanie przedsiębiorstwa podmiotu leczniczego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Objaśnienie liniowe 1 (kreska) 11"/>
          <p:cNvSpPr/>
          <p:nvPr/>
        </p:nvSpPr>
        <p:spPr>
          <a:xfrm>
            <a:off x="6372200" y="1628800"/>
            <a:ext cx="2709664" cy="4706858"/>
          </a:xfrm>
          <a:prstGeom prst="accentCallout1">
            <a:avLst>
              <a:gd name="adj1" fmla="val 25159"/>
              <a:gd name="adj2" fmla="val 525"/>
              <a:gd name="adj3" fmla="val 23249"/>
              <a:gd name="adj4" fmla="val -217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500" dirty="0">
                <a:solidFill>
                  <a:schemeClr val="tx1"/>
                </a:solidFill>
              </a:rPr>
              <a:t>Należy </a:t>
            </a:r>
            <a:r>
              <a:rPr lang="pl-PL" sz="1500" dirty="0" smtClean="0">
                <a:solidFill>
                  <a:schemeClr val="tx1"/>
                </a:solidFill>
              </a:rPr>
              <a:t>wskazać </a:t>
            </a:r>
            <a:r>
              <a:rPr lang="pl-PL" sz="1500" dirty="0">
                <a:solidFill>
                  <a:schemeClr val="tx1"/>
                </a:solidFill>
              </a:rPr>
              <a:t>ze </a:t>
            </a:r>
            <a:r>
              <a:rPr lang="pl-PL" sz="1500" dirty="0" smtClean="0">
                <a:solidFill>
                  <a:schemeClr val="tx1"/>
                </a:solidFill>
              </a:rPr>
              <a:t>słownika realizowany rodzaj działalności:</a:t>
            </a:r>
            <a:endParaRPr lang="pl-PL" sz="1500" dirty="0">
              <a:solidFill>
                <a:schemeClr val="tx1"/>
              </a:solidFill>
            </a:endParaRPr>
          </a:p>
          <a:p>
            <a:r>
              <a:rPr lang="pl-PL" sz="1400" dirty="0" smtClean="0">
                <a:solidFill>
                  <a:schemeClr val="tx1"/>
                </a:solidFill>
              </a:rPr>
              <a:t>- stacjonarne </a:t>
            </a:r>
            <a:r>
              <a:rPr lang="pl-PL" sz="1400" dirty="0">
                <a:solidFill>
                  <a:schemeClr val="tx1"/>
                </a:solidFill>
              </a:rPr>
              <a:t>i całodobowe świadczenia zdrowotne szpitalne 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- stacjonarne </a:t>
            </a:r>
            <a:r>
              <a:rPr lang="pl-PL" sz="1400" dirty="0">
                <a:solidFill>
                  <a:schemeClr val="tx1"/>
                </a:solidFill>
              </a:rPr>
              <a:t>i całodobowe świadczenia zdrowotne inne niż szpitalne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- ambulatoryjne </a:t>
            </a:r>
            <a:r>
              <a:rPr lang="pl-PL" sz="1400" dirty="0">
                <a:solidFill>
                  <a:schemeClr val="tx1"/>
                </a:solidFill>
              </a:rPr>
              <a:t>świadczenia zdrowotne </a:t>
            </a:r>
          </a:p>
          <a:p>
            <a:endParaRPr lang="pl-PL" sz="1500" dirty="0" smtClean="0">
              <a:solidFill>
                <a:schemeClr val="tx1"/>
              </a:solidFill>
            </a:endParaRPr>
          </a:p>
          <a:p>
            <a:r>
              <a:rPr lang="pl-PL" sz="1500" dirty="0" smtClean="0">
                <a:solidFill>
                  <a:schemeClr val="tx1"/>
                </a:solidFill>
              </a:rPr>
              <a:t>Pierwszych </a:t>
            </a:r>
            <a:r>
              <a:rPr lang="pl-PL" sz="1500" dirty="0">
                <a:solidFill>
                  <a:schemeClr val="tx1"/>
                </a:solidFill>
              </a:rPr>
              <a:t>9 cyfr numeru REGON uzupełnianie jest automatycznie na podstawie  REGON-u świadczeniodawcy. </a:t>
            </a:r>
          </a:p>
          <a:p>
            <a:r>
              <a:rPr lang="pl-PL" sz="1500" dirty="0">
                <a:solidFill>
                  <a:schemeClr val="tx1"/>
                </a:solidFill>
              </a:rPr>
              <a:t>Pozostałe 5 cyfr numeru stanowi specyfikację przedsiębiorstwa – tą część należy uzupełnić. </a:t>
            </a:r>
          </a:p>
          <a:p>
            <a:r>
              <a:rPr lang="pl-PL" sz="1500" dirty="0">
                <a:solidFill>
                  <a:schemeClr val="tx1"/>
                </a:solidFill>
              </a:rPr>
              <a:t>W ramach podmiotu leczniczego może istnieć tylko jedno przedsiębiorstwo o danym numerze </a:t>
            </a:r>
            <a:r>
              <a:rPr lang="pl-PL" sz="1500" dirty="0" smtClean="0">
                <a:solidFill>
                  <a:schemeClr val="tx1"/>
                </a:solidFill>
              </a:rPr>
              <a:t>REGON.</a:t>
            </a:r>
            <a:endParaRPr lang="pl-PL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66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Dodawanie przedsiębiorstwa podmiotu leczniczego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Objaśnienie liniowe 1 (kreska) 11"/>
          <p:cNvSpPr/>
          <p:nvPr/>
        </p:nvSpPr>
        <p:spPr>
          <a:xfrm>
            <a:off x="6660232" y="2924944"/>
            <a:ext cx="2314128" cy="1728192"/>
          </a:xfrm>
          <a:prstGeom prst="accentCallout1">
            <a:avLst>
              <a:gd name="adj1" fmla="val 25159"/>
              <a:gd name="adj2" fmla="val 525"/>
              <a:gd name="adj3" fmla="val 25110"/>
              <a:gd name="adj4" fmla="val -62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 smtClean="0">
                <a:solidFill>
                  <a:schemeClr val="tx1"/>
                </a:solidFill>
              </a:rPr>
              <a:t>Należy uzupełnić adres przedsiębiorstwa oraz adres do korespondencji (jeśli różni się od adresu przedsiębiorstwa). </a:t>
            </a:r>
          </a:p>
          <a:p>
            <a:endParaRPr lang="pl-PL" sz="1800" dirty="0" smtClean="0">
              <a:solidFill>
                <a:schemeClr val="tx1"/>
              </a:solidFill>
            </a:endParaRPr>
          </a:p>
          <a:p>
            <a:r>
              <a:rPr lang="pl-PL" sz="1800" dirty="0" smtClean="0">
                <a:solidFill>
                  <a:schemeClr val="tx1"/>
                </a:solidFill>
              </a:rPr>
              <a:t>W przypadku, gdy oba adresy są zgodne należy zaznaczyć opcję: TAK </a:t>
            </a:r>
            <a:r>
              <a:rPr lang="pl-PL" sz="1800" i="1" dirty="0" smtClean="0">
                <a:solidFill>
                  <a:schemeClr val="tx1"/>
                </a:solidFill>
              </a:rPr>
              <a:t>(Adres do korespondencji zgodny z adresem)</a:t>
            </a:r>
            <a:endParaRPr lang="pl-PL" sz="1800" i="1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260000"/>
            <a:ext cx="5801274" cy="3693416"/>
          </a:xfrm>
          <a:prstGeom prst="rect">
            <a:avLst/>
          </a:prstGeom>
          <a:ln>
            <a:solidFill>
              <a:schemeClr val="accent1"/>
            </a:solidFill>
            <a:prstDash val="dashDot"/>
          </a:ln>
        </p:spPr>
      </p:pic>
      <p:sp>
        <p:nvSpPr>
          <p:cNvPr id="5" name="pole tekstowe 4"/>
          <p:cNvSpPr txBox="1"/>
          <p:nvPr/>
        </p:nvSpPr>
        <p:spPr>
          <a:xfrm>
            <a:off x="444482" y="2924944"/>
            <a:ext cx="1319205" cy="26678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20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67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Dodawanie przedsiębiorstwa podmiotu leczniczego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76" y="1298433"/>
            <a:ext cx="7113092" cy="3922101"/>
          </a:xfrm>
          <a:prstGeom prst="rect">
            <a:avLst/>
          </a:prstGeom>
          <a:ln>
            <a:solidFill>
              <a:schemeClr val="accent1"/>
            </a:solidFill>
            <a:prstDash val="dashDot"/>
          </a:ln>
        </p:spPr>
      </p:pic>
      <p:sp>
        <p:nvSpPr>
          <p:cNvPr id="12" name="Objaśnienie liniowe 1 (kreska) 11"/>
          <p:cNvSpPr/>
          <p:nvPr/>
        </p:nvSpPr>
        <p:spPr>
          <a:xfrm>
            <a:off x="3320133" y="5301209"/>
            <a:ext cx="4780259" cy="792087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dirty="0">
                <a:solidFill>
                  <a:schemeClr val="tx1"/>
                </a:solidFill>
              </a:rPr>
              <a:t>Podsumowanie uzupełnionych dotychczas danych.</a:t>
            </a:r>
          </a:p>
          <a:p>
            <a:pPr algn="just"/>
            <a:r>
              <a:rPr lang="pl-PL" dirty="0">
                <a:solidFill>
                  <a:schemeClr val="tx1"/>
                </a:solidFill>
              </a:rPr>
              <a:t>Jeśli wszystkie dane są poprawne należy je Zatwierdzić</a:t>
            </a:r>
            <a:r>
              <a:rPr lang="pl-PL" sz="15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05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68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Objaśnienie liniowe 1 (kreska) 11"/>
          <p:cNvSpPr/>
          <p:nvPr/>
        </p:nvSpPr>
        <p:spPr>
          <a:xfrm>
            <a:off x="1835696" y="4593204"/>
            <a:ext cx="6624736" cy="1498046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800" dirty="0">
                <a:solidFill>
                  <a:schemeClr val="tx1"/>
                </a:solidFill>
              </a:rPr>
              <a:t>Przedsiębiorstwo zostało dopisane do listy przedsiębiorstw podmiotu leczniczego. </a:t>
            </a:r>
            <a:endParaRPr lang="pl-PL" sz="1800" dirty="0" smtClean="0">
              <a:solidFill>
                <a:schemeClr val="tx1"/>
              </a:solidFill>
            </a:endParaRPr>
          </a:p>
          <a:p>
            <a:pPr algn="just"/>
            <a:r>
              <a:rPr lang="pl-PL" sz="1800" dirty="0" smtClean="0">
                <a:solidFill>
                  <a:schemeClr val="tx1"/>
                </a:solidFill>
              </a:rPr>
              <a:t>Dostępne operacje to: podgląd, edycja, dezaktywacja, przejście do jednostek i komórek organizacyjnych.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08" y="1628800"/>
            <a:ext cx="7920000" cy="286758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16560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69</a:t>
            </a:fld>
            <a:endParaRPr lang="pl-PL" dirty="0"/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521480" y="1566563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Zakład leczniczy (przedsiębiorstwo)</a:t>
            </a: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619672" y="1910655"/>
            <a:ext cx="1800200" cy="243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Lokalizacja</a:t>
            </a:r>
          </a:p>
        </p:txBody>
      </p:sp>
      <p:sp>
        <p:nvSpPr>
          <p:cNvPr id="99" name="AutoShape 17"/>
          <p:cNvSpPr>
            <a:spLocks noChangeArrowheads="1"/>
          </p:cNvSpPr>
          <p:nvPr/>
        </p:nvSpPr>
        <p:spPr bwMode="auto">
          <a:xfrm>
            <a:off x="521480" y="1174201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Dane Podmiotu / Działalności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6" name="Prostokąt 105"/>
          <p:cNvSpPr/>
          <p:nvPr/>
        </p:nvSpPr>
        <p:spPr>
          <a:xfrm>
            <a:off x="323528" y="6520259"/>
            <a:ext cx="72008" cy="77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7" name="pole tekstowe 106"/>
          <p:cNvSpPr txBox="1"/>
          <p:nvPr/>
        </p:nvSpPr>
        <p:spPr>
          <a:xfrm>
            <a:off x="461557" y="6429059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struktury</a:t>
            </a:r>
            <a:endParaRPr lang="pl-PL" sz="1000" dirty="0"/>
          </a:p>
        </p:txBody>
      </p:sp>
      <p:sp>
        <p:nvSpPr>
          <p:cNvPr id="108" name="Prostokąt 107"/>
          <p:cNvSpPr/>
          <p:nvPr/>
        </p:nvSpPr>
        <p:spPr>
          <a:xfrm>
            <a:off x="2155828" y="6514538"/>
            <a:ext cx="72008" cy="770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9" name="pole tekstowe 108"/>
          <p:cNvSpPr txBox="1"/>
          <p:nvPr/>
        </p:nvSpPr>
        <p:spPr>
          <a:xfrm>
            <a:off x="2293857" y="6423338"/>
            <a:ext cx="2206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wymagający uzupełnienia</a:t>
            </a:r>
            <a:endParaRPr lang="pl-PL" sz="1000" dirty="0"/>
          </a:p>
        </p:txBody>
      </p:sp>
      <p:sp>
        <p:nvSpPr>
          <p:cNvPr id="111" name="Prostokąt 110"/>
          <p:cNvSpPr/>
          <p:nvPr/>
        </p:nvSpPr>
        <p:spPr>
          <a:xfrm>
            <a:off x="5151926" y="6513360"/>
            <a:ext cx="72008" cy="7709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2" name="pole tekstowe 111"/>
          <p:cNvSpPr txBox="1"/>
          <p:nvPr/>
        </p:nvSpPr>
        <p:spPr>
          <a:xfrm>
            <a:off x="5289955" y="6422160"/>
            <a:ext cx="3579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niewymagany, zależny np.: od rodzaju działalności</a:t>
            </a:r>
            <a:endParaRPr lang="pl-PL" sz="1000" dirty="0"/>
          </a:p>
        </p:txBody>
      </p:sp>
      <p:sp>
        <p:nvSpPr>
          <p:cNvPr id="3" name="Strzałka w prawo 2"/>
          <p:cNvSpPr/>
          <p:nvPr/>
        </p:nvSpPr>
        <p:spPr>
          <a:xfrm>
            <a:off x="200890" y="1956518"/>
            <a:ext cx="216024" cy="1763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5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+mn-lt"/>
              </a:rPr>
              <a:t>Przeglądarka postępowań - </a:t>
            </a:r>
            <a:r>
              <a:rPr lang="pl-PL" sz="2000" b="1" dirty="0" smtClean="0">
                <a:solidFill>
                  <a:schemeClr val="tx2"/>
                </a:solidFill>
                <a:latin typeface="+mn-lt"/>
              </a:rPr>
              <a:t>filtry</a:t>
            </a:r>
          </a:p>
          <a:p>
            <a:endParaRPr lang="pl-PL" sz="2000" dirty="0" smtClean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700810"/>
            <a:ext cx="5665751" cy="143119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251520" y="3284984"/>
          <a:ext cx="8618078" cy="2926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1783763043"/>
                    </a:ext>
                  </a:extLst>
                </a:gridCol>
                <a:gridCol w="6529846">
                  <a:extLst>
                    <a:ext uri="{9D8B030D-6E8A-4147-A177-3AD203B41FA5}">
                      <a16:colId xmlns="" xmlns:a16="http://schemas.microsoft.com/office/drawing/2014/main" val="1054704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Rok</a:t>
                      </a:r>
                      <a:endParaRPr lang="pl-P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Umożliwia wskazanie roku</a:t>
                      </a:r>
                      <a:r>
                        <a:rPr lang="pl-PL" sz="1400" b="0" baseline="0" dirty="0" smtClean="0"/>
                        <a:t> zawierania umów na podstawie postępowań. </a:t>
                      </a:r>
                    </a:p>
                    <a:p>
                      <a:r>
                        <a:rPr lang="pl-PL" sz="1400" b="0" i="1" baseline="0" dirty="0" smtClean="0"/>
                        <a:t>Filtr powinien przyjmować wartość </a:t>
                      </a:r>
                      <a:r>
                        <a:rPr lang="pl-PL" sz="1400" b="1" i="1" baseline="0" dirty="0" smtClean="0"/>
                        <a:t>2017</a:t>
                      </a:r>
                      <a:endParaRPr lang="pl-PL" sz="1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108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Bieżący status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Umożliwia wyświetlenie</a:t>
                      </a:r>
                      <a:r>
                        <a:rPr lang="pl-PL" sz="1400" baseline="0" dirty="0" smtClean="0"/>
                        <a:t> postępowań wg statusu. </a:t>
                      </a:r>
                      <a:br>
                        <a:rPr lang="pl-PL" sz="1400" baseline="0" dirty="0" smtClean="0"/>
                      </a:br>
                      <a:r>
                        <a:rPr lang="pl-PL" sz="1400" baseline="0" dirty="0" smtClean="0"/>
                        <a:t>W przypadku przygotowania do procesu składania ofert status postępowania powinien przyjmować wartość </a:t>
                      </a:r>
                      <a:r>
                        <a:rPr lang="pl-PL" sz="1400" b="1" baseline="0" dirty="0" smtClean="0"/>
                        <a:t>Ogłoszone</a:t>
                      </a:r>
                      <a:r>
                        <a:rPr lang="pl-PL" sz="1400" b="0" baseline="0" dirty="0" smtClean="0"/>
                        <a:t>.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361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Przedmiot postępowania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Umożliwia wyszukanie postępowań wg: rodzaju świadczeń, typu umowy lub zakresu świadczeń. Po</a:t>
                      </a:r>
                      <a:r>
                        <a:rPr lang="pl-PL" sz="1400" baseline="0" dirty="0" smtClean="0"/>
                        <a:t> ustawieniu filtru wyświetlone zostanie dodatkowe pole, w którym należy wybrać szukany przedmiot postępowania.</a:t>
                      </a:r>
                    </a:p>
                    <a:p>
                      <a:r>
                        <a:rPr lang="pl-PL" sz="1400" i="1" baseline="0" dirty="0" smtClean="0"/>
                        <a:t>Np.: Przedmiot postępowania = Rodzaj świadczeń &gt; Leczenie stomatologiczne</a:t>
                      </a:r>
                      <a:endParaRPr lang="pl-PL" sz="140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331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Obejmujące obszar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Umożliwia wyszukanie postępowań ogłoszonych dla wskazanego obszaru terytorialnego (województwo, powiat, gmina …itd..). Po</a:t>
                      </a:r>
                      <a:r>
                        <a:rPr lang="pl-PL" sz="1400" baseline="0" dirty="0" smtClean="0"/>
                        <a:t> ustawieniu filtru wyświetlone zostanie dodatkowe pole, w którym należy wybrać szukany obszar postępowania.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0257221"/>
                  </a:ext>
                </a:extLst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823048" y="626925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+mn-lt"/>
              </a:rPr>
              <a:t>Po ustawieniu wybranych filtrów należy wybrać opcję </a:t>
            </a:r>
            <a:r>
              <a:rPr lang="pl-PL" sz="2000" b="1" i="1" dirty="0" smtClean="0">
                <a:solidFill>
                  <a:srgbClr val="C00000"/>
                </a:solidFill>
                <a:latin typeface="+mn-lt"/>
              </a:rPr>
              <a:t>Szukaj</a:t>
            </a:r>
            <a:r>
              <a:rPr lang="pl-PL" sz="2000" b="1" i="1" dirty="0" smtClean="0">
                <a:latin typeface="+mn-lt"/>
              </a:rPr>
              <a:t>.</a:t>
            </a:r>
            <a:endParaRPr lang="pl-PL" sz="2000" b="1" dirty="0" smtClean="0">
              <a:latin typeface="+mn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987824" y="2855710"/>
            <a:ext cx="792088" cy="3344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259411" y="260648"/>
            <a:ext cx="86330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ZAPOZNANIE Z MATERIAŁAMI INFORMACYJNYMI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7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70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Dodawanie lokalizacji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5" y="1454636"/>
            <a:ext cx="2634261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ostokąt 14"/>
          <p:cNvSpPr/>
          <p:nvPr/>
        </p:nvSpPr>
        <p:spPr>
          <a:xfrm>
            <a:off x="3945602" y="1324249"/>
            <a:ext cx="4586838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dirty="0" smtClean="0"/>
              <a:t>Po wybraniu ścieżki </a:t>
            </a:r>
            <a:r>
              <a:rPr lang="pl-PL" b="1" dirty="0" smtClean="0"/>
              <a:t>Potencjał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</a:t>
            </a:r>
            <a:r>
              <a:rPr lang="pl-PL" b="1" dirty="0"/>
              <a:t>Struktura </a:t>
            </a:r>
            <a:r>
              <a:rPr lang="pl-PL" b="1" dirty="0" smtClean="0"/>
              <a:t>wykonawcza</a:t>
            </a:r>
            <a:r>
              <a:rPr lang="pl-PL" dirty="0" smtClean="0"/>
              <a:t>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</a:t>
            </a:r>
            <a:r>
              <a:rPr lang="pl-PL" b="1" dirty="0" smtClean="0"/>
              <a:t>Lokalizacje </a:t>
            </a:r>
            <a:endParaRPr lang="pl-PL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64" y="2217962"/>
            <a:ext cx="7200000" cy="2996954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42574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71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Dodawanie lokalizacji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5847059" cy="2876628"/>
          </a:xfrm>
          <a:prstGeom prst="rect">
            <a:avLst/>
          </a:prstGeom>
          <a:ln w="9525">
            <a:solidFill>
              <a:schemeClr val="tx1"/>
            </a:solidFill>
            <a:prstDash val="dashDot"/>
          </a:ln>
        </p:spPr>
      </p:pic>
      <p:sp>
        <p:nvSpPr>
          <p:cNvPr id="9" name="Objaśnienie liniowe 1 (kreska) 8"/>
          <p:cNvSpPr/>
          <p:nvPr/>
        </p:nvSpPr>
        <p:spPr>
          <a:xfrm>
            <a:off x="6372200" y="1772816"/>
            <a:ext cx="2520280" cy="1440160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800" dirty="0" smtClean="0">
                <a:solidFill>
                  <a:schemeClr val="tx1"/>
                </a:solidFill>
              </a:rPr>
              <a:t>Należy uzupełnić adres lokalizacji oraz jej nazwę. Miejscowość oraz ulicę można wybrać ze słownika.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37" y="3717032"/>
            <a:ext cx="5080900" cy="2635849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19923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72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+mj-lt"/>
              </a:rPr>
              <a:t>Dodawanie lokalizacji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Objaśnienie liniowe 1 (kreska) 8"/>
          <p:cNvSpPr/>
          <p:nvPr/>
        </p:nvSpPr>
        <p:spPr>
          <a:xfrm>
            <a:off x="5586388" y="1291880"/>
            <a:ext cx="3270061" cy="1722021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>
                <a:solidFill>
                  <a:schemeClr val="tx1"/>
                </a:solidFill>
              </a:rPr>
              <a:t>Następnie należy uzupełnić szereg cech dodatkowych danej lokalizacji i przejść </a:t>
            </a:r>
            <a:r>
              <a:rPr lang="pl-PL" sz="1800" dirty="0" smtClean="0">
                <a:solidFill>
                  <a:schemeClr val="tx1"/>
                </a:solidFill>
              </a:rPr>
              <a:t>Dalej do okna podsumowania. Jeśli informacje w nim zawarte są poprawne należy je Zatwierdzić.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246407"/>
            <a:ext cx="4834119" cy="275865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379" y="3212976"/>
            <a:ext cx="5027070" cy="330728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  <a:prstDash val="dashDot"/>
          </a:ln>
        </p:spPr>
      </p:pic>
      <p:sp>
        <p:nvSpPr>
          <p:cNvPr id="12" name="pole tekstowe 11"/>
          <p:cNvSpPr txBox="1"/>
          <p:nvPr/>
        </p:nvSpPr>
        <p:spPr>
          <a:xfrm>
            <a:off x="6373746" y="6241047"/>
            <a:ext cx="829998" cy="26678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22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73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99" y="1196752"/>
            <a:ext cx="6480000" cy="273061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  <a:prstDash val="dashDot"/>
          </a:ln>
        </p:spPr>
      </p:pic>
      <p:sp>
        <p:nvSpPr>
          <p:cNvPr id="10" name="Objaśnienie liniowe 1 (kreska) 11"/>
          <p:cNvSpPr/>
          <p:nvPr/>
        </p:nvSpPr>
        <p:spPr>
          <a:xfrm>
            <a:off x="323528" y="4149080"/>
            <a:ext cx="8496943" cy="2448272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dirty="0" smtClean="0">
                <a:solidFill>
                  <a:schemeClr val="tx1"/>
                </a:solidFill>
              </a:rPr>
              <a:t>Po zatwierdzeniu podsumowania, lokalizacja zostanie dopisana </a:t>
            </a:r>
            <a:r>
              <a:rPr lang="pl-PL" dirty="0">
                <a:solidFill>
                  <a:schemeClr val="tx1"/>
                </a:solidFill>
              </a:rPr>
              <a:t>do listy </a:t>
            </a:r>
            <a:r>
              <a:rPr lang="pl-PL" dirty="0" smtClean="0">
                <a:solidFill>
                  <a:schemeClr val="tx1"/>
                </a:solidFill>
              </a:rPr>
              <a:t>lokalizacji </a:t>
            </a:r>
            <a:r>
              <a:rPr lang="pl-PL" dirty="0">
                <a:solidFill>
                  <a:schemeClr val="tx1"/>
                </a:solidFill>
              </a:rPr>
              <a:t>podmiotu leczniczego. </a:t>
            </a:r>
            <a:endParaRPr lang="pl-PL" dirty="0" smtClean="0">
              <a:solidFill>
                <a:schemeClr val="tx1"/>
              </a:solidFill>
            </a:endParaRPr>
          </a:p>
          <a:p>
            <a:pPr algn="just"/>
            <a:r>
              <a:rPr lang="pl-PL" dirty="0" smtClean="0">
                <a:solidFill>
                  <a:schemeClr val="tx1"/>
                </a:solidFill>
              </a:rPr>
              <a:t>Dostępne operacje to: podgląd, edycja, dezaktywacja, miejsca oraz zgłaszanie zmian.</a:t>
            </a:r>
          </a:p>
          <a:p>
            <a:pPr algn="just"/>
            <a:r>
              <a:rPr lang="pl-PL" dirty="0" smtClean="0">
                <a:solidFill>
                  <a:schemeClr val="tx1"/>
                </a:solidFill>
              </a:rPr>
              <a:t>Opcja </a:t>
            </a:r>
            <a:r>
              <a:rPr lang="pl-PL" b="1" dirty="0" smtClean="0">
                <a:solidFill>
                  <a:schemeClr val="tx1"/>
                </a:solidFill>
              </a:rPr>
              <a:t>Zgłoś zmiany</a:t>
            </a:r>
            <a:r>
              <a:rPr lang="pl-PL" dirty="0" smtClean="0">
                <a:solidFill>
                  <a:schemeClr val="tx1"/>
                </a:solidFill>
              </a:rPr>
              <a:t> umożliwia zmodyfikowanie </a:t>
            </a:r>
            <a:r>
              <a:rPr lang="pl-PL" dirty="0">
                <a:solidFill>
                  <a:schemeClr val="tx1"/>
                </a:solidFill>
              </a:rPr>
              <a:t>adresu </a:t>
            </a:r>
            <a:r>
              <a:rPr lang="pl-PL" dirty="0" smtClean="0">
                <a:solidFill>
                  <a:schemeClr val="tx1"/>
                </a:solidFill>
              </a:rPr>
              <a:t>lokalizacji. </a:t>
            </a:r>
            <a:r>
              <a:rPr lang="pl-PL" dirty="0">
                <a:solidFill>
                  <a:schemeClr val="tx1"/>
                </a:solidFill>
              </a:rPr>
              <a:t>Zmiana administracyjna to np. zmiana nazwy ulicy, zmiana numeracji budynków/lokali, zmiana kodu pocztowego. </a:t>
            </a:r>
            <a:endParaRPr lang="pl-PL" dirty="0" smtClean="0">
              <a:solidFill>
                <a:schemeClr val="tx1"/>
              </a:solidFill>
            </a:endParaRPr>
          </a:p>
          <a:p>
            <a:pPr algn="just"/>
            <a:r>
              <a:rPr lang="pl-PL" dirty="0" smtClean="0">
                <a:solidFill>
                  <a:srgbClr val="C00000"/>
                </a:solidFill>
              </a:rPr>
              <a:t>Wnioski </a:t>
            </a:r>
            <a:r>
              <a:rPr lang="pl-PL" dirty="0">
                <a:solidFill>
                  <a:srgbClr val="C00000"/>
                </a:solidFill>
              </a:rPr>
              <a:t>te nie służą do wprowadzania zmian miejsca udzielania świadczeń wynikających z przeniesienia miejsca </a:t>
            </a:r>
            <a:r>
              <a:rPr lang="pl-PL" dirty="0" smtClean="0">
                <a:solidFill>
                  <a:srgbClr val="C00000"/>
                </a:solidFill>
              </a:rPr>
              <a:t>do innego budynku.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74</a:t>
            </a:fld>
            <a:endParaRPr lang="pl-PL" dirty="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043608" y="2254589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Jednostka organizacyjna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521480" y="1566563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Zakład leczniczy (przedsiębiorstwo)</a:t>
            </a: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619672" y="1910655"/>
            <a:ext cx="180020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Lokalizacja</a:t>
            </a:r>
          </a:p>
        </p:txBody>
      </p:sp>
      <p:sp>
        <p:nvSpPr>
          <p:cNvPr id="99" name="AutoShape 17"/>
          <p:cNvSpPr>
            <a:spLocks noChangeArrowheads="1"/>
          </p:cNvSpPr>
          <p:nvPr/>
        </p:nvSpPr>
        <p:spPr bwMode="auto">
          <a:xfrm>
            <a:off x="521480" y="1174201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Dane Podmiotu / Działalności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6" name="Prostokąt 105"/>
          <p:cNvSpPr/>
          <p:nvPr/>
        </p:nvSpPr>
        <p:spPr>
          <a:xfrm>
            <a:off x="323528" y="6520259"/>
            <a:ext cx="72008" cy="77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7" name="pole tekstowe 106"/>
          <p:cNvSpPr txBox="1"/>
          <p:nvPr/>
        </p:nvSpPr>
        <p:spPr>
          <a:xfrm>
            <a:off x="461557" y="6429059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struktury</a:t>
            </a:r>
            <a:endParaRPr lang="pl-PL" sz="1000" dirty="0"/>
          </a:p>
        </p:txBody>
      </p:sp>
      <p:sp>
        <p:nvSpPr>
          <p:cNvPr id="108" name="Prostokąt 107"/>
          <p:cNvSpPr/>
          <p:nvPr/>
        </p:nvSpPr>
        <p:spPr>
          <a:xfrm>
            <a:off x="2155828" y="6514538"/>
            <a:ext cx="72008" cy="770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9" name="pole tekstowe 108"/>
          <p:cNvSpPr txBox="1"/>
          <p:nvPr/>
        </p:nvSpPr>
        <p:spPr>
          <a:xfrm>
            <a:off x="2293857" y="6423338"/>
            <a:ext cx="2206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wymagający uzupełnienia</a:t>
            </a:r>
            <a:endParaRPr lang="pl-PL" sz="1000" dirty="0"/>
          </a:p>
        </p:txBody>
      </p:sp>
      <p:sp>
        <p:nvSpPr>
          <p:cNvPr id="111" name="Prostokąt 110"/>
          <p:cNvSpPr/>
          <p:nvPr/>
        </p:nvSpPr>
        <p:spPr>
          <a:xfrm>
            <a:off x="5151926" y="6513360"/>
            <a:ext cx="72008" cy="7709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2" name="pole tekstowe 111"/>
          <p:cNvSpPr txBox="1"/>
          <p:nvPr/>
        </p:nvSpPr>
        <p:spPr>
          <a:xfrm>
            <a:off x="5289955" y="6422160"/>
            <a:ext cx="3579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niewymagany, zależny np.: od rodzaju działalności</a:t>
            </a:r>
            <a:endParaRPr lang="pl-PL" sz="1000" dirty="0"/>
          </a:p>
        </p:txBody>
      </p:sp>
      <p:sp>
        <p:nvSpPr>
          <p:cNvPr id="3" name="Strzałka w prawo 2"/>
          <p:cNvSpPr/>
          <p:nvPr/>
        </p:nvSpPr>
        <p:spPr>
          <a:xfrm>
            <a:off x="200890" y="2276872"/>
            <a:ext cx="216024" cy="1763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5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75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jednostki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0" y="1556792"/>
            <a:ext cx="2533846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3275857" y="1556792"/>
            <a:ext cx="5634952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dirty="0" smtClean="0"/>
              <a:t>Po wybraniu ścieżki </a:t>
            </a:r>
            <a:r>
              <a:rPr lang="pl-PL" b="1" dirty="0" smtClean="0"/>
              <a:t>Potencjał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b="1" dirty="0" smtClean="0"/>
              <a:t> </a:t>
            </a:r>
            <a:r>
              <a:rPr lang="pl-PL" b="1" dirty="0"/>
              <a:t>Struktura organizacyjna</a:t>
            </a:r>
            <a:r>
              <a:rPr lang="pl-PL" dirty="0"/>
              <a:t>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</a:t>
            </a:r>
            <a:r>
              <a:rPr lang="pl-PL" b="1" dirty="0"/>
              <a:t>Jednostki </a:t>
            </a:r>
            <a:r>
              <a:rPr lang="pl-PL" b="1" dirty="0" smtClean="0"/>
              <a:t>organizacyjne</a:t>
            </a:r>
          </a:p>
          <a:p>
            <a:pPr lvl="0"/>
            <a:r>
              <a:rPr lang="pl-PL" dirty="0" smtClean="0"/>
              <a:t>Lub z kolumny </a:t>
            </a:r>
            <a:r>
              <a:rPr lang="pl-PL" b="1" dirty="0" smtClean="0"/>
              <a:t>operacje</a:t>
            </a:r>
            <a:r>
              <a:rPr lang="pl-PL" b="1" dirty="0" smtClean="0">
                <a:sym typeface="Wingdings" panose="05000000000000000000" pitchFamily="2" charset="2"/>
              </a:rPr>
              <a:t></a:t>
            </a:r>
            <a:r>
              <a:rPr lang="pl-PL" b="1" dirty="0" smtClean="0"/>
              <a:t> jednostki </a:t>
            </a:r>
            <a:r>
              <a:rPr lang="pl-PL" dirty="0" smtClean="0"/>
              <a:t>przy konkretnym przedsiębiorstwie </a:t>
            </a:r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423460" y="2901910"/>
            <a:ext cx="79649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+mn-lt"/>
              </a:rPr>
              <a:t>Dodawanie </a:t>
            </a:r>
            <a:r>
              <a:rPr lang="pl-PL" sz="2000" dirty="0" smtClean="0">
                <a:latin typeface="+mn-lt"/>
              </a:rPr>
              <a:t>jednostki obejmuje </a:t>
            </a:r>
            <a:r>
              <a:rPr lang="pl-PL" sz="2000" dirty="0">
                <a:latin typeface="+mn-lt"/>
              </a:rPr>
              <a:t>uzupełnienie: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2000" dirty="0">
                <a:latin typeface="+mn-lt"/>
              </a:rPr>
              <a:t>Danych podstawowych </a:t>
            </a:r>
            <a:r>
              <a:rPr lang="pl-PL" sz="2000" dirty="0" smtClean="0">
                <a:latin typeface="+mn-lt"/>
              </a:rPr>
              <a:t>(kod, nazwa</a:t>
            </a:r>
            <a:r>
              <a:rPr lang="pl-PL" sz="2000" dirty="0">
                <a:latin typeface="+mn-lt"/>
              </a:rPr>
              <a:t>, </a:t>
            </a:r>
            <a:r>
              <a:rPr lang="pl-PL" sz="2000" dirty="0" smtClean="0">
                <a:latin typeface="+mn-lt"/>
              </a:rPr>
              <a:t>REGON, przypisanie pod przedsiębiorstwo i lokalizację oraz określenie </a:t>
            </a:r>
            <a:r>
              <a:rPr lang="pl-PL" sz="2000" dirty="0">
                <a:latin typeface="+mn-lt"/>
              </a:rPr>
              <a:t>czy jednostka organizacyjna jest miejscem udzielania </a:t>
            </a:r>
            <a:r>
              <a:rPr lang="pl-PL" sz="2000" dirty="0" smtClean="0">
                <a:latin typeface="+mn-lt"/>
              </a:rPr>
              <a:t>świadczeń)</a:t>
            </a:r>
            <a:endParaRPr lang="pl-PL" sz="2000" dirty="0">
              <a:latin typeface="+mn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2000" dirty="0">
                <a:latin typeface="+mn-lt"/>
              </a:rPr>
              <a:t>Danych </a:t>
            </a:r>
            <a:r>
              <a:rPr lang="pl-PL" sz="2000" dirty="0" smtClean="0">
                <a:latin typeface="+mn-lt"/>
              </a:rPr>
              <a:t>kontaktowych</a:t>
            </a:r>
            <a:endParaRPr 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05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76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jednostki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27" y="2458783"/>
            <a:ext cx="4104456" cy="257690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727" y="2478536"/>
            <a:ext cx="4101615" cy="253740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8" name="pole tekstowe 7"/>
          <p:cNvSpPr txBox="1"/>
          <p:nvPr/>
        </p:nvSpPr>
        <p:spPr>
          <a:xfrm>
            <a:off x="246753" y="3116027"/>
            <a:ext cx="2732193" cy="17352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1520" y="1454058"/>
            <a:ext cx="4119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latin typeface="+mn-lt"/>
              </a:rPr>
              <a:t>Potencjał </a:t>
            </a:r>
            <a:r>
              <a:rPr lang="pl-PL" dirty="0">
                <a:latin typeface="+mn-lt"/>
                <a:sym typeface="Wingdings" panose="05000000000000000000" pitchFamily="2" charset="2"/>
              </a:rPr>
              <a:t></a:t>
            </a:r>
            <a:r>
              <a:rPr lang="pl-PL" b="1" dirty="0">
                <a:latin typeface="+mn-lt"/>
              </a:rPr>
              <a:t> Struktura organizacyjna</a:t>
            </a:r>
            <a:r>
              <a:rPr lang="pl-PL" dirty="0">
                <a:latin typeface="+mn-lt"/>
              </a:rPr>
              <a:t> </a:t>
            </a:r>
            <a:r>
              <a:rPr lang="pl-PL" dirty="0">
                <a:latin typeface="+mn-lt"/>
                <a:sym typeface="Wingdings" panose="05000000000000000000" pitchFamily="2" charset="2"/>
              </a:rPr>
              <a:t></a:t>
            </a:r>
            <a:r>
              <a:rPr lang="pl-PL" dirty="0">
                <a:latin typeface="+mn-lt"/>
              </a:rPr>
              <a:t> </a:t>
            </a:r>
            <a:endParaRPr lang="pl-PL" dirty="0" smtClean="0">
              <a:latin typeface="+mn-lt"/>
            </a:endParaRPr>
          </a:p>
          <a:p>
            <a:pPr lvl="0"/>
            <a:r>
              <a:rPr lang="pl-PL" b="1" dirty="0" smtClean="0">
                <a:latin typeface="+mn-lt"/>
              </a:rPr>
              <a:t>Jednostki organizacyjne </a:t>
            </a:r>
            <a:r>
              <a:rPr lang="pl-PL" b="1" dirty="0" smtClean="0">
                <a:latin typeface="+mn-lt"/>
                <a:sym typeface="Wingdings" panose="05000000000000000000" pitchFamily="2" charset="2"/>
              </a:rPr>
              <a:t> Dodaj jednostkę</a:t>
            </a:r>
            <a:endParaRPr lang="pl-PL" b="1" dirty="0"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680012" y="1441974"/>
            <a:ext cx="4401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latin typeface="+mn-lt"/>
              </a:rPr>
              <a:t>Potencjał </a:t>
            </a:r>
            <a:r>
              <a:rPr lang="pl-PL" dirty="0">
                <a:latin typeface="+mn-lt"/>
                <a:sym typeface="Wingdings" panose="05000000000000000000" pitchFamily="2" charset="2"/>
              </a:rPr>
              <a:t></a:t>
            </a:r>
            <a:r>
              <a:rPr lang="pl-PL" b="1" dirty="0">
                <a:latin typeface="+mn-lt"/>
              </a:rPr>
              <a:t> Struktura organizacyjna</a:t>
            </a:r>
            <a:r>
              <a:rPr lang="pl-PL" dirty="0">
                <a:latin typeface="+mn-lt"/>
              </a:rPr>
              <a:t> </a:t>
            </a:r>
            <a:r>
              <a:rPr lang="pl-PL" dirty="0">
                <a:latin typeface="+mn-lt"/>
                <a:sym typeface="Wingdings" panose="05000000000000000000" pitchFamily="2" charset="2"/>
              </a:rPr>
              <a:t></a:t>
            </a:r>
            <a:r>
              <a:rPr lang="pl-PL" dirty="0">
                <a:latin typeface="+mn-lt"/>
              </a:rPr>
              <a:t> </a:t>
            </a:r>
            <a:endParaRPr lang="pl-PL" dirty="0" smtClean="0">
              <a:latin typeface="+mn-lt"/>
            </a:endParaRPr>
          </a:p>
          <a:p>
            <a:pPr lvl="0"/>
            <a:r>
              <a:rPr lang="pl-PL" b="1" dirty="0" smtClean="0">
                <a:latin typeface="+mn-lt"/>
              </a:rPr>
              <a:t>Przedsiębiorstwa</a:t>
            </a:r>
            <a:r>
              <a:rPr lang="pl-PL" b="1" dirty="0" smtClean="0">
                <a:latin typeface="+mn-lt"/>
                <a:sym typeface="Wingdings" panose="05000000000000000000" pitchFamily="2" charset="2"/>
              </a:rPr>
              <a:t> operacja: </a:t>
            </a:r>
            <a:r>
              <a:rPr lang="pl-PL" i="1" u="sng" dirty="0" smtClean="0">
                <a:latin typeface="+mn-lt"/>
                <a:sym typeface="Wingdings" panose="05000000000000000000" pitchFamily="2" charset="2"/>
              </a:rPr>
              <a:t>jednostki</a:t>
            </a:r>
            <a:r>
              <a:rPr lang="pl-PL" b="1" dirty="0" smtClean="0">
                <a:latin typeface="+mn-lt"/>
                <a:sym typeface="Wingdings" panose="05000000000000000000" pitchFamily="2" charset="2"/>
              </a:rPr>
              <a:t> przy wskazanym przedsiębiorstwie  Dodaj jednostkę</a:t>
            </a:r>
            <a:endParaRPr lang="pl-PL" b="1" dirty="0">
              <a:latin typeface="+mn-lt"/>
            </a:endParaRPr>
          </a:p>
        </p:txBody>
      </p:sp>
      <p:sp>
        <p:nvSpPr>
          <p:cNvPr id="14" name="Objaśnienie liniowe 1 (kreska) 11"/>
          <p:cNvSpPr/>
          <p:nvPr/>
        </p:nvSpPr>
        <p:spPr>
          <a:xfrm>
            <a:off x="4595294" y="5206607"/>
            <a:ext cx="4320480" cy="1280387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800" dirty="0">
                <a:solidFill>
                  <a:schemeClr val="tx1"/>
                </a:solidFill>
              </a:rPr>
              <a:t>W zależności od wybranej ścieżki dodawania </a:t>
            </a:r>
            <a:r>
              <a:rPr lang="pl-PL" sz="1800" dirty="0" smtClean="0">
                <a:solidFill>
                  <a:schemeClr val="tx1"/>
                </a:solidFill>
              </a:rPr>
              <a:t>jednostki, </a:t>
            </a:r>
            <a:r>
              <a:rPr lang="pl-PL" sz="1800" dirty="0">
                <a:solidFill>
                  <a:schemeClr val="tx1"/>
                </a:solidFill>
              </a:rPr>
              <a:t>dane dotyczące przedsiębiorstwa są uzupełnione przez </a:t>
            </a:r>
            <a:r>
              <a:rPr lang="pl-PL" sz="1800" dirty="0" smtClean="0">
                <a:solidFill>
                  <a:schemeClr val="tx1"/>
                </a:solidFill>
              </a:rPr>
              <a:t>system.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661757" y="3116027"/>
            <a:ext cx="2732193" cy="17352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75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77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jednostki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36541"/>
            <a:ext cx="5881606" cy="369265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2" name="Objaśnienie liniowe 1 (kreska) 11"/>
          <p:cNvSpPr/>
          <p:nvPr/>
        </p:nvSpPr>
        <p:spPr>
          <a:xfrm>
            <a:off x="6469732" y="1536541"/>
            <a:ext cx="2612132" cy="4455142"/>
          </a:xfrm>
          <a:prstGeom prst="accentCallout1">
            <a:avLst>
              <a:gd name="adj1" fmla="val 25159"/>
              <a:gd name="adj2" fmla="val 525"/>
              <a:gd name="adj3" fmla="val 25396"/>
              <a:gd name="adj4" fmla="val -60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Należy uzupełnić: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- kod jednostki - w </a:t>
            </a:r>
            <a:r>
              <a:rPr lang="pl-PL" dirty="0">
                <a:solidFill>
                  <a:schemeClr val="tx1"/>
                </a:solidFill>
              </a:rPr>
              <a:t>przypadku danych z RZOZ: jest to kod dwucyfrowy obejmujący wartości z zakresu 01-99.</a:t>
            </a:r>
          </a:p>
          <a:p>
            <a:r>
              <a:rPr lang="pl-PL" dirty="0">
                <a:solidFill>
                  <a:schemeClr val="tx1"/>
                </a:solidFill>
              </a:rPr>
              <a:t>W przypadku braku kodu w RZOZ: jest to kod trzycyfrowy obejmujący wartości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z zakresu: 100-999 (definiowany samodzielnie przez świadczeniodawcę) 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- nazwę jednostki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- przypisać jednostkę do przedsiębiorstwa oraz lokalizacji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- przynajmniej jeden numer telefonu (do informacji / do rejestracji)</a:t>
            </a:r>
          </a:p>
        </p:txBody>
      </p:sp>
    </p:spTree>
    <p:extLst>
      <p:ext uri="{BB962C8B-B14F-4D97-AF65-F5344CB8AC3E}">
        <p14:creationId xmlns:p14="http://schemas.microsoft.com/office/powerpoint/2010/main" val="6130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78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jednostki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36541"/>
            <a:ext cx="5881606" cy="369265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2" name="Objaśnienie liniowe 1 (kreska) 11"/>
          <p:cNvSpPr/>
          <p:nvPr/>
        </p:nvSpPr>
        <p:spPr>
          <a:xfrm>
            <a:off x="6516216" y="1536541"/>
            <a:ext cx="2709664" cy="3260611"/>
          </a:xfrm>
          <a:prstGeom prst="accentCallout1">
            <a:avLst>
              <a:gd name="adj1" fmla="val 25159"/>
              <a:gd name="adj2" fmla="val 525"/>
              <a:gd name="adj3" fmla="val 25462"/>
              <a:gd name="adj4" fmla="val -7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</a:rPr>
              <a:t>Dodatkowo operator ma możliwość:</a:t>
            </a:r>
          </a:p>
          <a:p>
            <a:r>
              <a:rPr lang="pl-PL" dirty="0">
                <a:solidFill>
                  <a:schemeClr val="tx1"/>
                </a:solidFill>
              </a:rPr>
              <a:t>- wprowadzenia daty rozpoczęcia i zakończenia działalności </a:t>
            </a:r>
          </a:p>
          <a:p>
            <a:r>
              <a:rPr lang="pl-PL" dirty="0">
                <a:solidFill>
                  <a:schemeClr val="tx1"/>
                </a:solidFill>
              </a:rPr>
              <a:t>- oznaczenia jednostki jako miejsca udzielania świadczeń</a:t>
            </a:r>
          </a:p>
          <a:p>
            <a:r>
              <a:rPr lang="pl-PL" dirty="0">
                <a:solidFill>
                  <a:schemeClr val="tx1"/>
                </a:solidFill>
              </a:rPr>
              <a:t>- podania dodatkowych danych kontaktowych</a:t>
            </a:r>
          </a:p>
          <a:p>
            <a:r>
              <a:rPr lang="pl-PL" b="1" dirty="0">
                <a:solidFill>
                  <a:srgbClr val="FF0000"/>
                </a:solidFill>
              </a:rPr>
              <a:t>UWAGA: oznaczenie jednostki jako miejsca udzielania świadczeń jest </a:t>
            </a:r>
            <a:r>
              <a:rPr lang="pl-PL" b="1" dirty="0" smtClean="0">
                <a:solidFill>
                  <a:srgbClr val="FF0000"/>
                </a:solidFill>
              </a:rPr>
              <a:t>nieodwracalne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79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Jednostki organizacyjne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7416824" cy="345005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0" name="Objaśnienie liniowe 1 (kreska) 11"/>
          <p:cNvSpPr/>
          <p:nvPr/>
        </p:nvSpPr>
        <p:spPr>
          <a:xfrm>
            <a:off x="3463081" y="5171314"/>
            <a:ext cx="4694931" cy="1280387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dirty="0" smtClean="0">
                <a:solidFill>
                  <a:schemeClr val="tx1"/>
                </a:solidFill>
              </a:rPr>
              <a:t>Po zatwierdzeniu jednostka zostaje dopisana </a:t>
            </a:r>
            <a:r>
              <a:rPr lang="pl-PL" dirty="0">
                <a:solidFill>
                  <a:schemeClr val="tx1"/>
                </a:solidFill>
              </a:rPr>
              <a:t>do listy </a:t>
            </a:r>
            <a:r>
              <a:rPr lang="pl-PL" dirty="0" smtClean="0">
                <a:solidFill>
                  <a:schemeClr val="tx1"/>
                </a:solidFill>
              </a:rPr>
              <a:t>jednostek </a:t>
            </a:r>
            <a:r>
              <a:rPr lang="pl-PL" dirty="0">
                <a:solidFill>
                  <a:schemeClr val="tx1"/>
                </a:solidFill>
              </a:rPr>
              <a:t>podmiotu leczniczego. </a:t>
            </a:r>
            <a:endParaRPr lang="pl-PL" dirty="0" smtClean="0">
              <a:solidFill>
                <a:schemeClr val="tx1"/>
              </a:solidFill>
            </a:endParaRPr>
          </a:p>
          <a:p>
            <a:pPr algn="just"/>
            <a:r>
              <a:rPr lang="pl-PL" dirty="0" smtClean="0">
                <a:solidFill>
                  <a:schemeClr val="tx1"/>
                </a:solidFill>
              </a:rPr>
              <a:t>Dostępne operacje to: podgląd, edycja, dezaktywacja, przynależność, lokalizacje oraz komórki.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+mn-lt"/>
              </a:rPr>
              <a:t>Przeglądarka postępowań</a:t>
            </a:r>
          </a:p>
          <a:p>
            <a:endParaRPr lang="pl-PL" sz="2000" dirty="0" smtClean="0"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27583" y="3789040"/>
            <a:ext cx="80420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Kolumna </a:t>
            </a:r>
            <a:r>
              <a:rPr lang="pl-PL" sz="2000" b="1" dirty="0" smtClean="0">
                <a:latin typeface="+mn-lt"/>
              </a:rPr>
              <a:t>status</a:t>
            </a:r>
            <a:r>
              <a:rPr lang="pl-PL" sz="2000" dirty="0" smtClean="0">
                <a:latin typeface="+mn-lt"/>
              </a:rPr>
              <a:t> wskazuje etap, na którym znajduje się postępowanie.</a:t>
            </a:r>
          </a:p>
          <a:p>
            <a:pPr algn="just"/>
            <a:r>
              <a:rPr lang="pl-PL" sz="2000" dirty="0" smtClean="0">
                <a:latin typeface="+mn-lt"/>
              </a:rPr>
              <a:t>Aktualne – do przygotowania ofert – postępowania mają status: </a:t>
            </a:r>
            <a:r>
              <a:rPr lang="pl-PL" sz="2000" b="1" dirty="0" smtClean="0">
                <a:latin typeface="+mn-lt"/>
              </a:rPr>
              <a:t>Ogłoszone</a:t>
            </a:r>
            <a:r>
              <a:rPr lang="pl-PL" sz="2000" dirty="0" smtClean="0">
                <a:latin typeface="+mn-lt"/>
              </a:rPr>
              <a:t>. Linki: </a:t>
            </a:r>
            <a:r>
              <a:rPr lang="pl-PL" sz="2000" u="sng" dirty="0" smtClean="0">
                <a:solidFill>
                  <a:schemeClr val="tx2"/>
                </a:solidFill>
                <a:latin typeface="+mn-lt"/>
              </a:rPr>
              <a:t>ogłoszenia</a:t>
            </a:r>
            <a:r>
              <a:rPr lang="pl-PL" sz="2000" dirty="0" smtClean="0">
                <a:latin typeface="+mn-lt"/>
              </a:rPr>
              <a:t>, </a:t>
            </a:r>
            <a:r>
              <a:rPr lang="pl-PL" sz="2000" u="sng" dirty="0" smtClean="0">
                <a:solidFill>
                  <a:schemeClr val="tx2"/>
                </a:solidFill>
                <a:latin typeface="+mn-lt"/>
              </a:rPr>
              <a:t>zapytania ofertowe</a:t>
            </a:r>
            <a:r>
              <a:rPr lang="pl-PL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l-PL" sz="2000" dirty="0" smtClean="0">
                <a:latin typeface="+mn-lt"/>
              </a:rPr>
              <a:t>umożliwiają pobranie plików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z materiałami informacyjnymi oraz pliku zapytania ofertowego niezbędnego do przygotowania oferty w NFZ-KO.</a:t>
            </a:r>
          </a:p>
          <a:p>
            <a:pPr algn="just"/>
            <a:endParaRPr lang="pl-PL" sz="2000" dirty="0">
              <a:latin typeface="+mn-lt"/>
            </a:endParaRPr>
          </a:p>
          <a:p>
            <a:pPr algn="just"/>
            <a:r>
              <a:rPr lang="pl-PL" sz="2000" dirty="0" smtClean="0">
                <a:latin typeface="+mn-lt"/>
              </a:rPr>
              <a:t>Kolumna </a:t>
            </a:r>
            <a:r>
              <a:rPr lang="pl-PL" sz="2000" b="1" dirty="0" smtClean="0">
                <a:latin typeface="+mn-lt"/>
              </a:rPr>
              <a:t>przedmiot postępowania</a:t>
            </a:r>
            <a:r>
              <a:rPr lang="pl-PL" sz="2000" dirty="0" smtClean="0">
                <a:latin typeface="+mn-lt"/>
              </a:rPr>
              <a:t> wyświetla rodzaj świadczeń, którego dotyczy postępowanie. Kliknięcie w opcję </a:t>
            </a:r>
            <a:r>
              <a:rPr lang="pl-PL" sz="2000" b="1" u="sng" dirty="0" smtClean="0">
                <a:solidFill>
                  <a:schemeClr val="tx2"/>
                </a:solidFill>
                <a:latin typeface="+mn-lt"/>
              </a:rPr>
              <a:t>zakres świadczeń</a:t>
            </a:r>
            <a:r>
              <a:rPr lang="pl-PL" sz="2000" dirty="0" smtClean="0">
                <a:latin typeface="+mn-lt"/>
              </a:rPr>
              <a:t> umożliwi wyświetlenie listy produktów uwzględnionych w postępowaniu.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346" y="1700809"/>
            <a:ext cx="7594346" cy="194421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9" name="Prostokąt 8"/>
          <p:cNvSpPr/>
          <p:nvPr/>
        </p:nvSpPr>
        <p:spPr>
          <a:xfrm>
            <a:off x="259411" y="260648"/>
            <a:ext cx="86330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ZAPOZNANIE Z MATERIAŁAMI INFORMACYJNYMI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2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80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komórki</a:t>
            </a:r>
          </a:p>
          <a:p>
            <a:pPr algn="ctr"/>
            <a:endParaRPr lang="pl-PL" sz="20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6" y="1403328"/>
            <a:ext cx="2625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ostokąt 12"/>
          <p:cNvSpPr/>
          <p:nvPr/>
        </p:nvSpPr>
        <p:spPr>
          <a:xfrm>
            <a:off x="4156382" y="1484784"/>
            <a:ext cx="4608512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pl-PL" dirty="0" smtClean="0"/>
              <a:t>Po wybraniu ścieżki </a:t>
            </a:r>
            <a:r>
              <a:rPr lang="pl-PL" b="1" dirty="0" smtClean="0"/>
              <a:t>Potencjał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</a:t>
            </a:r>
            <a:r>
              <a:rPr lang="pl-PL" b="1" dirty="0"/>
              <a:t>Struktura organizacyjna</a:t>
            </a:r>
            <a:r>
              <a:rPr lang="pl-PL" dirty="0"/>
              <a:t>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</a:t>
            </a:r>
            <a:r>
              <a:rPr lang="pl-PL" b="1" dirty="0"/>
              <a:t>Komórki </a:t>
            </a:r>
            <a:r>
              <a:rPr lang="pl-PL" b="1" dirty="0" smtClean="0"/>
              <a:t>organizacyjne</a:t>
            </a:r>
          </a:p>
          <a:p>
            <a:pPr algn="just"/>
            <a:r>
              <a:rPr lang="pl-PL" dirty="0">
                <a:solidFill>
                  <a:schemeClr val="tx2"/>
                </a:solidFill>
              </a:rPr>
              <a:t>l</a:t>
            </a:r>
            <a:r>
              <a:rPr lang="pl-PL" dirty="0" smtClean="0">
                <a:solidFill>
                  <a:schemeClr val="tx2"/>
                </a:solidFill>
              </a:rPr>
              <a:t>ub</a:t>
            </a:r>
            <a:r>
              <a:rPr lang="pl-PL" dirty="0" smtClean="0"/>
              <a:t> </a:t>
            </a:r>
            <a:r>
              <a:rPr lang="pl-PL" dirty="0"/>
              <a:t>z kolumny </a:t>
            </a:r>
            <a:r>
              <a:rPr lang="pl-PL" b="1" dirty="0"/>
              <a:t>operacje</a:t>
            </a:r>
            <a:r>
              <a:rPr lang="pl-PL" b="1" dirty="0">
                <a:sym typeface="Wingdings" panose="05000000000000000000" pitchFamily="2" charset="2"/>
              </a:rPr>
              <a:t></a:t>
            </a:r>
            <a:r>
              <a:rPr lang="pl-PL" b="1" dirty="0"/>
              <a:t> </a:t>
            </a:r>
            <a:r>
              <a:rPr lang="pl-PL" b="1" dirty="0" smtClean="0"/>
              <a:t>komórki </a:t>
            </a:r>
            <a:r>
              <a:rPr lang="pl-PL" dirty="0"/>
              <a:t>przy konkretnym przedsiębiorstwie </a:t>
            </a:r>
          </a:p>
          <a:p>
            <a:pPr lvl="0" algn="just"/>
            <a:r>
              <a:rPr lang="pl-PL" dirty="0" smtClean="0">
                <a:solidFill>
                  <a:schemeClr val="tx2"/>
                </a:solidFill>
              </a:rPr>
              <a:t>lub</a:t>
            </a:r>
            <a:r>
              <a:rPr lang="pl-PL" dirty="0" smtClean="0"/>
              <a:t>  </a:t>
            </a:r>
            <a:r>
              <a:rPr lang="pl-PL" dirty="0"/>
              <a:t>kolumny </a:t>
            </a:r>
            <a:r>
              <a:rPr lang="pl-PL" b="1" dirty="0"/>
              <a:t>operacje </a:t>
            </a:r>
            <a:r>
              <a:rPr lang="pl-PL" b="1" dirty="0">
                <a:sym typeface="Wingdings" panose="05000000000000000000" pitchFamily="2" charset="2"/>
              </a:rPr>
              <a:t></a:t>
            </a:r>
            <a:r>
              <a:rPr lang="pl-PL" b="1" dirty="0"/>
              <a:t> </a:t>
            </a:r>
            <a:r>
              <a:rPr lang="pl-PL" b="1" dirty="0" smtClean="0"/>
              <a:t>komórki </a:t>
            </a:r>
            <a:r>
              <a:rPr lang="pl-PL" dirty="0" smtClean="0"/>
              <a:t>przy konkretnej jednostce</a:t>
            </a:r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37506" y="3321096"/>
            <a:ext cx="84109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+mn-lt"/>
              </a:rPr>
              <a:t>Dodawanie </a:t>
            </a:r>
            <a:r>
              <a:rPr lang="pl-PL" sz="2000" dirty="0" smtClean="0">
                <a:latin typeface="+mn-lt"/>
              </a:rPr>
              <a:t>komórki obejmuje </a:t>
            </a:r>
            <a:r>
              <a:rPr lang="pl-PL" sz="2000" dirty="0">
                <a:latin typeface="+mn-lt"/>
              </a:rPr>
              <a:t>uzupełnienie: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2000" dirty="0">
                <a:latin typeface="+mn-lt"/>
              </a:rPr>
              <a:t>Danych podstawowych </a:t>
            </a:r>
            <a:r>
              <a:rPr lang="pl-PL" sz="2000" dirty="0" smtClean="0">
                <a:latin typeface="+mn-lt"/>
              </a:rPr>
              <a:t>(kod, nazwa</a:t>
            </a:r>
            <a:r>
              <a:rPr lang="pl-PL" sz="2000" dirty="0">
                <a:latin typeface="+mn-lt"/>
              </a:rPr>
              <a:t>, </a:t>
            </a:r>
            <a:r>
              <a:rPr lang="pl-PL" sz="2000" dirty="0" smtClean="0">
                <a:latin typeface="+mn-lt"/>
              </a:rPr>
              <a:t>określanie czy komórka działa poza jednostką itd.)</a:t>
            </a:r>
            <a:endParaRPr lang="pl-PL" sz="2000" dirty="0">
              <a:latin typeface="+mn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2000" dirty="0" smtClean="0">
                <a:latin typeface="+mn-lt"/>
              </a:rPr>
              <a:t>Daty rozpoczęcia i zakończenia działalności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2000" dirty="0" smtClean="0">
                <a:latin typeface="+mn-lt"/>
              </a:rPr>
              <a:t>Danych kontaktowych</a:t>
            </a:r>
          </a:p>
        </p:txBody>
      </p:sp>
    </p:spTree>
    <p:extLst>
      <p:ext uri="{BB962C8B-B14F-4D97-AF65-F5344CB8AC3E}">
        <p14:creationId xmlns:p14="http://schemas.microsoft.com/office/powerpoint/2010/main" val="3868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81</a:t>
            </a:fld>
            <a:endParaRPr lang="pl-PL" dirty="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043608" y="2254589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Jednostka organizacyjna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521480" y="1566563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Zakład leczniczy (przedsiębiorstwo)</a:t>
            </a: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1043608" y="2642618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Komórka organizacyjna</a:t>
            </a: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>
            <a:off x="1043608" y="3689457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Miejsce udzielania świadczeń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619672" y="1910655"/>
            <a:ext cx="180020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Lokalizacja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1803973" y="3028572"/>
            <a:ext cx="2034296" cy="4286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komórki</a:t>
            </a:r>
            <a:endParaRPr lang="pl-PL" sz="1400" dirty="0">
              <a:solidFill>
                <a:srgbClr val="000000"/>
              </a:solidFill>
            </a:endParaRPr>
          </a:p>
        </p:txBody>
      </p:sp>
      <p:cxnSp>
        <p:nvCxnSpPr>
          <p:cNvPr id="72" name="Łącznik łamany 71"/>
          <p:cNvCxnSpPr>
            <a:endCxn id="48" idx="3"/>
          </p:cNvCxnSpPr>
          <p:nvPr/>
        </p:nvCxnSpPr>
        <p:spPr>
          <a:xfrm rot="5400000">
            <a:off x="3350756" y="3526301"/>
            <a:ext cx="354256" cy="216024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AutoShape 17"/>
          <p:cNvSpPr>
            <a:spLocks noChangeArrowheads="1"/>
          </p:cNvSpPr>
          <p:nvPr/>
        </p:nvSpPr>
        <p:spPr bwMode="auto">
          <a:xfrm>
            <a:off x="521480" y="1174201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Dane Podmiotu / Działalności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6" name="Prostokąt 105"/>
          <p:cNvSpPr/>
          <p:nvPr/>
        </p:nvSpPr>
        <p:spPr>
          <a:xfrm>
            <a:off x="323528" y="6520259"/>
            <a:ext cx="72008" cy="77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7" name="pole tekstowe 106"/>
          <p:cNvSpPr txBox="1"/>
          <p:nvPr/>
        </p:nvSpPr>
        <p:spPr>
          <a:xfrm>
            <a:off x="461557" y="6429059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struktury</a:t>
            </a:r>
            <a:endParaRPr lang="pl-PL" sz="1000" dirty="0"/>
          </a:p>
        </p:txBody>
      </p:sp>
      <p:sp>
        <p:nvSpPr>
          <p:cNvPr id="108" name="Prostokąt 107"/>
          <p:cNvSpPr/>
          <p:nvPr/>
        </p:nvSpPr>
        <p:spPr>
          <a:xfrm>
            <a:off x="2155828" y="6514538"/>
            <a:ext cx="72008" cy="770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9" name="pole tekstowe 108"/>
          <p:cNvSpPr txBox="1"/>
          <p:nvPr/>
        </p:nvSpPr>
        <p:spPr>
          <a:xfrm>
            <a:off x="2293857" y="6423338"/>
            <a:ext cx="2206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wymagający uzupełnienia</a:t>
            </a:r>
            <a:endParaRPr lang="pl-PL" sz="1000" dirty="0"/>
          </a:p>
        </p:txBody>
      </p:sp>
      <p:sp>
        <p:nvSpPr>
          <p:cNvPr id="111" name="Prostokąt 110"/>
          <p:cNvSpPr/>
          <p:nvPr/>
        </p:nvSpPr>
        <p:spPr>
          <a:xfrm>
            <a:off x="5151926" y="6513360"/>
            <a:ext cx="72008" cy="7709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2" name="pole tekstowe 111"/>
          <p:cNvSpPr txBox="1"/>
          <p:nvPr/>
        </p:nvSpPr>
        <p:spPr>
          <a:xfrm>
            <a:off x="5289955" y="6422160"/>
            <a:ext cx="3579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niewymagany, zależny np.: od rodzaju działalności</a:t>
            </a:r>
            <a:endParaRPr lang="pl-PL" sz="1000" dirty="0"/>
          </a:p>
        </p:txBody>
      </p:sp>
      <p:sp>
        <p:nvSpPr>
          <p:cNvPr id="3" name="Strzałka w prawo 2"/>
          <p:cNvSpPr/>
          <p:nvPr/>
        </p:nvSpPr>
        <p:spPr>
          <a:xfrm>
            <a:off x="200890" y="2708920"/>
            <a:ext cx="216024" cy="1763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61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82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komórki</a:t>
            </a:r>
          </a:p>
          <a:p>
            <a:endParaRPr lang="pl-PL" sz="20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Objaśnienie liniowe 1 (kreska) 11"/>
          <p:cNvSpPr/>
          <p:nvPr/>
        </p:nvSpPr>
        <p:spPr>
          <a:xfrm>
            <a:off x="6372200" y="1524854"/>
            <a:ext cx="2664296" cy="4856474"/>
          </a:xfrm>
          <a:prstGeom prst="accentCallout1">
            <a:avLst>
              <a:gd name="adj1" fmla="val 25159"/>
              <a:gd name="adj2" fmla="val 525"/>
              <a:gd name="adj3" fmla="val 25085"/>
              <a:gd name="adj4" fmla="val -54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Należy uzupełnić:</a:t>
            </a:r>
          </a:p>
          <a:p>
            <a:pPr marL="285750" indent="-285750">
              <a:buFontTx/>
              <a:buChar char="-"/>
            </a:pPr>
            <a:r>
              <a:rPr lang="pl-PL" dirty="0" smtClean="0">
                <a:solidFill>
                  <a:schemeClr val="tx1"/>
                </a:solidFill>
              </a:rPr>
              <a:t>kod zgodnie </a:t>
            </a:r>
            <a:r>
              <a:rPr lang="pl-PL" dirty="0">
                <a:solidFill>
                  <a:schemeClr val="tx1"/>
                </a:solidFill>
              </a:rPr>
              <a:t>z VII częścią kodu resortowego: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tx1"/>
                </a:solidFill>
              </a:rPr>
              <a:t>w przypadku danych </a:t>
            </a:r>
            <a:r>
              <a:rPr lang="pl-PL" sz="1400" dirty="0" smtClean="0">
                <a:solidFill>
                  <a:schemeClr val="tx1"/>
                </a:solidFill>
              </a:rPr>
              <a:t/>
            </a:r>
            <a:br>
              <a:rPr lang="pl-PL" sz="1400" dirty="0" smtClean="0">
                <a:solidFill>
                  <a:schemeClr val="tx1"/>
                </a:solidFill>
              </a:rPr>
            </a:br>
            <a:r>
              <a:rPr lang="pl-PL" sz="1400" dirty="0" smtClean="0">
                <a:solidFill>
                  <a:schemeClr val="tx1"/>
                </a:solidFill>
              </a:rPr>
              <a:t>z </a:t>
            </a:r>
            <a:r>
              <a:rPr lang="pl-PL" sz="1400" dirty="0">
                <a:solidFill>
                  <a:schemeClr val="tx1"/>
                </a:solidFill>
              </a:rPr>
              <a:t>RZOZ: jest to kod trzycyfrowy obejmujący wartości 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z zakresu: </a:t>
            </a:r>
            <a:r>
              <a:rPr lang="pl-PL" sz="1400" dirty="0" smtClean="0">
                <a:solidFill>
                  <a:schemeClr val="tx1"/>
                </a:solidFill>
              </a:rPr>
              <a:t>001-999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chemeClr val="tx1"/>
                </a:solidFill>
              </a:rPr>
              <a:t>w </a:t>
            </a:r>
            <a:r>
              <a:rPr lang="pl-PL" sz="1400" dirty="0">
                <a:solidFill>
                  <a:schemeClr val="tx1"/>
                </a:solidFill>
              </a:rPr>
              <a:t>przypadku braku kodu w RZOZ: jest to kod czterocyfrowy obejmujący wartości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z zakresu: 1000-9999 (definiowany samodzielnie przez świadczeniodawcę) </a:t>
            </a:r>
          </a:p>
          <a:p>
            <a:pPr marL="285750" indent="-285750">
              <a:buFontTx/>
              <a:buChar char="-"/>
            </a:pPr>
            <a:r>
              <a:rPr lang="pl-PL" dirty="0" smtClean="0">
                <a:solidFill>
                  <a:schemeClr val="tx1"/>
                </a:solidFill>
              </a:rPr>
              <a:t>nazwę</a:t>
            </a:r>
          </a:p>
          <a:p>
            <a:pPr marL="285750" indent="-285750"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p</a:t>
            </a:r>
            <a:r>
              <a:rPr lang="pl-PL" dirty="0" smtClean="0">
                <a:solidFill>
                  <a:schemeClr val="tx1"/>
                </a:solidFill>
              </a:rPr>
              <a:t>rzynajmniej jeden numer telefonu (do informacji lub do rejestracji)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79" y="1524854"/>
            <a:ext cx="5882400" cy="359446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7" name="pole tekstowe 6"/>
          <p:cNvSpPr txBox="1"/>
          <p:nvPr/>
        </p:nvSpPr>
        <p:spPr>
          <a:xfrm>
            <a:off x="107504" y="1754890"/>
            <a:ext cx="4608512" cy="81001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02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83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komórki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1" y="1467968"/>
            <a:ext cx="3946634" cy="234000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1" y="4005064"/>
            <a:ext cx="3863723" cy="234000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0" name="Objaśnienie liniowe 1 (kreska) 9"/>
          <p:cNvSpPr/>
          <p:nvPr/>
        </p:nvSpPr>
        <p:spPr>
          <a:xfrm>
            <a:off x="6156176" y="1916832"/>
            <a:ext cx="2987824" cy="3042685"/>
          </a:xfrm>
          <a:prstGeom prst="accentCallout1">
            <a:avLst>
              <a:gd name="adj1" fmla="val 25159"/>
              <a:gd name="adj2" fmla="val 525"/>
              <a:gd name="adj3" fmla="val 25271"/>
              <a:gd name="adj4" fmla="val -65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 smtClean="0">
                <a:solidFill>
                  <a:schemeClr val="tx1"/>
                </a:solidFill>
              </a:rPr>
              <a:t>Dla komórki należy wskazać nazwę zdefiniowanej wcześniej jednostki organizacyjnej, chyba, że ze struktury podmiotu wynika, iż komórka </a:t>
            </a:r>
            <a:r>
              <a:rPr lang="pl-PL" sz="1800" b="1" dirty="0">
                <a:solidFill>
                  <a:schemeClr val="tx1"/>
                </a:solidFill>
              </a:rPr>
              <a:t>działa poza jednostką </a:t>
            </a:r>
            <a:r>
              <a:rPr lang="pl-PL" sz="1800" b="1" dirty="0" smtClean="0">
                <a:solidFill>
                  <a:schemeClr val="tx1"/>
                </a:solidFill>
              </a:rPr>
              <a:t>organizacyjną. </a:t>
            </a:r>
            <a:r>
              <a:rPr lang="pl-PL" sz="1800" dirty="0" smtClean="0">
                <a:solidFill>
                  <a:schemeClr val="tx1"/>
                </a:solidFill>
              </a:rPr>
              <a:t>Wówczas</a:t>
            </a:r>
            <a:r>
              <a:rPr lang="pl-PL" sz="1800" b="1" dirty="0" smtClean="0">
                <a:solidFill>
                  <a:schemeClr val="tx1"/>
                </a:solidFill>
              </a:rPr>
              <a:t> </a:t>
            </a:r>
            <a:r>
              <a:rPr lang="pl-PL" sz="1800" dirty="0" smtClean="0">
                <a:solidFill>
                  <a:schemeClr val="tx1"/>
                </a:solidFill>
              </a:rPr>
              <a:t>należy zaznaczyć opcję </a:t>
            </a:r>
            <a:r>
              <a:rPr lang="pl-PL" sz="1800" i="1" dirty="0" smtClean="0">
                <a:solidFill>
                  <a:schemeClr val="tx1"/>
                </a:solidFill>
              </a:rPr>
              <a:t>Komórka działa poza jednostką organizacyjną</a:t>
            </a:r>
            <a:r>
              <a:rPr lang="pl-PL" sz="1800" dirty="0" smtClean="0">
                <a:solidFill>
                  <a:schemeClr val="tx1"/>
                </a:solidFill>
              </a:rPr>
              <a:t>, a następnie przypisać ją do przedsiębiorstwa.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907705" y="1995751"/>
            <a:ext cx="2664296" cy="37838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907705" y="4581128"/>
            <a:ext cx="2664296" cy="37838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09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84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komórki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662" y="4053604"/>
            <a:ext cx="4224931" cy="248896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69" y="1438803"/>
            <a:ext cx="4278493" cy="2559703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6" name="Objaśnienie liniowe 1 (kreska) 15"/>
          <p:cNvSpPr/>
          <p:nvPr/>
        </p:nvSpPr>
        <p:spPr>
          <a:xfrm>
            <a:off x="5004048" y="1772816"/>
            <a:ext cx="4077816" cy="1583566"/>
          </a:xfrm>
          <a:prstGeom prst="accentCallout1">
            <a:avLst>
              <a:gd name="adj1" fmla="val 25159"/>
              <a:gd name="adj2" fmla="val 525"/>
              <a:gd name="adj3" fmla="val 25383"/>
              <a:gd name="adj4" fmla="val -42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b="1" dirty="0">
                <a:solidFill>
                  <a:schemeClr val="tx1"/>
                </a:solidFill>
              </a:rPr>
              <a:t>Potencjał </a:t>
            </a:r>
            <a:r>
              <a:rPr lang="pl-PL" sz="1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pl-PL" sz="1800" b="1" dirty="0" smtClean="0">
                <a:solidFill>
                  <a:schemeClr val="tx1"/>
                </a:solidFill>
              </a:rPr>
              <a:t> </a:t>
            </a:r>
            <a:r>
              <a:rPr lang="pl-PL" sz="1800" b="1" dirty="0">
                <a:solidFill>
                  <a:schemeClr val="tx1"/>
                </a:solidFill>
              </a:rPr>
              <a:t>Struktura </a:t>
            </a:r>
            <a:r>
              <a:rPr lang="pl-PL" sz="1800" b="1" dirty="0" smtClean="0">
                <a:solidFill>
                  <a:schemeClr val="tx1"/>
                </a:solidFill>
              </a:rPr>
              <a:t>organizacyjna </a:t>
            </a:r>
            <a:r>
              <a:rPr lang="pl-PL" sz="1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pl-PL" sz="1800" b="1" dirty="0" smtClean="0">
                <a:solidFill>
                  <a:schemeClr val="tx1"/>
                </a:solidFill>
              </a:rPr>
              <a:t> </a:t>
            </a:r>
            <a:endParaRPr lang="pl-PL" sz="1800" b="1" dirty="0">
              <a:solidFill>
                <a:schemeClr val="tx1"/>
              </a:solidFill>
            </a:endParaRPr>
          </a:p>
          <a:p>
            <a:r>
              <a:rPr lang="pl-PL" sz="1800" b="1" dirty="0" smtClean="0">
                <a:solidFill>
                  <a:schemeClr val="tx1"/>
                </a:solidFill>
              </a:rPr>
              <a:t>Przedsiębiorstwa</a:t>
            </a:r>
            <a:r>
              <a:rPr lang="pl-PL" sz="1800" b="1" dirty="0">
                <a:solidFill>
                  <a:schemeClr val="tx1"/>
                </a:solidFill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K</a:t>
            </a:r>
            <a:r>
              <a:rPr lang="pl-PL" sz="1800" b="1" dirty="0" smtClean="0">
                <a:solidFill>
                  <a:schemeClr val="tx1"/>
                </a:solidFill>
              </a:rPr>
              <a:t>omórki </a:t>
            </a:r>
            <a:r>
              <a:rPr lang="pl-PL" sz="1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pl-PL" sz="1800" b="1" dirty="0" smtClean="0">
                <a:solidFill>
                  <a:schemeClr val="tx1"/>
                </a:solidFill>
              </a:rPr>
              <a:t> </a:t>
            </a:r>
            <a:r>
              <a:rPr lang="pl-PL" sz="1800" b="1" dirty="0">
                <a:solidFill>
                  <a:schemeClr val="tx1"/>
                </a:solidFill>
              </a:rPr>
              <a:t>Dodaj </a:t>
            </a:r>
            <a:r>
              <a:rPr lang="pl-PL" sz="1800" b="1" dirty="0" smtClean="0">
                <a:solidFill>
                  <a:schemeClr val="tx1"/>
                </a:solidFill>
              </a:rPr>
              <a:t>komórkę</a:t>
            </a:r>
            <a:endParaRPr lang="pl-PL" sz="1800" b="1" dirty="0">
              <a:solidFill>
                <a:schemeClr val="tx1"/>
              </a:solidFill>
            </a:endParaRPr>
          </a:p>
        </p:txBody>
      </p:sp>
      <p:sp>
        <p:nvSpPr>
          <p:cNvPr id="18" name="Objaśnienie liniowe 1 (kreska) 17"/>
          <p:cNvSpPr/>
          <p:nvPr/>
        </p:nvSpPr>
        <p:spPr>
          <a:xfrm>
            <a:off x="287272" y="4889130"/>
            <a:ext cx="3672408" cy="1060150"/>
          </a:xfrm>
          <a:prstGeom prst="accentCallout1">
            <a:avLst>
              <a:gd name="adj1" fmla="val 20209"/>
              <a:gd name="adj2" fmla="val 105104"/>
              <a:gd name="adj3" fmla="val 19968"/>
              <a:gd name="adj4" fmla="val 1100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b="1" dirty="0">
                <a:solidFill>
                  <a:schemeClr val="tx1"/>
                </a:solidFill>
              </a:rPr>
              <a:t>Potencjał </a:t>
            </a:r>
            <a:r>
              <a:rPr lang="pl-PL" sz="1800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pl-PL" sz="1800" b="1" dirty="0">
                <a:solidFill>
                  <a:schemeClr val="tx1"/>
                </a:solidFill>
              </a:rPr>
              <a:t> Struktura organizacyjna </a:t>
            </a:r>
            <a:r>
              <a:rPr lang="pl-PL" sz="1800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pl-PL" sz="1800" b="1" dirty="0">
                <a:solidFill>
                  <a:schemeClr val="tx1"/>
                </a:solidFill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Jednostki organizacyjne K</a:t>
            </a:r>
            <a:r>
              <a:rPr lang="pl-PL" sz="1800" b="1" dirty="0" smtClean="0">
                <a:solidFill>
                  <a:schemeClr val="tx1"/>
                </a:solidFill>
              </a:rPr>
              <a:t>omórki </a:t>
            </a:r>
            <a:r>
              <a:rPr lang="pl-PL" sz="1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pl-PL" sz="1800" b="1" dirty="0" smtClean="0">
                <a:solidFill>
                  <a:schemeClr val="tx1"/>
                </a:solidFill>
              </a:rPr>
              <a:t> </a:t>
            </a:r>
            <a:r>
              <a:rPr lang="pl-PL" sz="1800" b="1" dirty="0">
                <a:solidFill>
                  <a:schemeClr val="tx1"/>
                </a:solidFill>
              </a:rPr>
              <a:t>Dodaj </a:t>
            </a:r>
            <a:r>
              <a:rPr lang="pl-PL" sz="1800" b="1" dirty="0" smtClean="0">
                <a:solidFill>
                  <a:schemeClr val="tx1"/>
                </a:solidFill>
              </a:rPr>
              <a:t>komórkę</a:t>
            </a:r>
            <a:endParaRPr lang="pl-PL" sz="1800" b="1" dirty="0">
              <a:solidFill>
                <a:schemeClr val="tx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94169" y="2075072"/>
            <a:ext cx="2664296" cy="37838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4572662" y="4719348"/>
            <a:ext cx="2664296" cy="37838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579930" y="1337008"/>
            <a:ext cx="43540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smtClean="0">
                <a:solidFill>
                  <a:schemeClr val="tx2"/>
                </a:solidFill>
              </a:rPr>
              <a:t>Komórka </a:t>
            </a:r>
            <a:r>
              <a:rPr lang="pl-PL" i="1" dirty="0">
                <a:solidFill>
                  <a:schemeClr val="tx2"/>
                </a:solidFill>
              </a:rPr>
              <a:t>działa poza jednostką organizacyjną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98825" y="4275274"/>
            <a:ext cx="2601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smtClean="0">
                <a:solidFill>
                  <a:schemeClr val="tx2"/>
                </a:solidFill>
              </a:rPr>
              <a:t>Komórka </a:t>
            </a:r>
            <a:r>
              <a:rPr lang="pl-PL" i="1" dirty="0">
                <a:solidFill>
                  <a:schemeClr val="tx2"/>
                </a:solidFill>
              </a:rPr>
              <a:t>działa </a:t>
            </a:r>
            <a:r>
              <a:rPr lang="pl-PL" i="1" dirty="0" smtClean="0">
                <a:solidFill>
                  <a:schemeClr val="tx2"/>
                </a:solidFill>
              </a:rPr>
              <a:t>w ramach </a:t>
            </a:r>
            <a:br>
              <a:rPr lang="pl-PL" i="1" dirty="0" smtClean="0">
                <a:solidFill>
                  <a:schemeClr val="tx2"/>
                </a:solidFill>
              </a:rPr>
            </a:br>
            <a:r>
              <a:rPr lang="pl-PL" i="1" dirty="0" smtClean="0">
                <a:solidFill>
                  <a:schemeClr val="tx2"/>
                </a:solidFill>
              </a:rPr>
              <a:t>jednostki organizacyjnej</a:t>
            </a:r>
            <a:endParaRPr lang="pl-PL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85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Dodawanie komórki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31" y="1412233"/>
            <a:ext cx="7200000" cy="272119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8" name="Objaśnienie liniowe 1 (kreska) 11"/>
          <p:cNvSpPr/>
          <p:nvPr/>
        </p:nvSpPr>
        <p:spPr>
          <a:xfrm>
            <a:off x="604739" y="4278154"/>
            <a:ext cx="7416824" cy="2443014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000" dirty="0" smtClean="0">
                <a:solidFill>
                  <a:schemeClr val="tx1"/>
                </a:solidFill>
              </a:rPr>
              <a:t>Kolejnym </a:t>
            </a:r>
            <a:r>
              <a:rPr lang="pl-PL" sz="2000" dirty="0">
                <a:solidFill>
                  <a:schemeClr val="tx1"/>
                </a:solidFill>
              </a:rPr>
              <a:t>krokiem jest określenie szczegółów związanych z </a:t>
            </a:r>
            <a:r>
              <a:rPr lang="pl-PL" sz="2000" dirty="0">
                <a:solidFill>
                  <a:srgbClr val="C00000"/>
                </a:solidFill>
              </a:rPr>
              <a:t>miejscem udzielania świadczeń</a:t>
            </a:r>
            <a:r>
              <a:rPr lang="pl-PL" sz="20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pl-PL" sz="2000" dirty="0">
                <a:solidFill>
                  <a:schemeClr val="tx1"/>
                </a:solidFill>
              </a:rPr>
              <a:t>Nazwa miejsca domyślnie jest taka sama jak nazwa </a:t>
            </a:r>
            <a:r>
              <a:rPr lang="pl-PL" sz="2000" dirty="0" smtClean="0">
                <a:solidFill>
                  <a:schemeClr val="tx1"/>
                </a:solidFill>
              </a:rPr>
              <a:t>komórki. Należy również </a:t>
            </a:r>
            <a:r>
              <a:rPr lang="pl-PL" sz="2000" dirty="0">
                <a:solidFill>
                  <a:schemeClr val="tx1"/>
                </a:solidFill>
              </a:rPr>
              <a:t>wskazać </a:t>
            </a:r>
            <a:r>
              <a:rPr lang="pl-PL" sz="2000" dirty="0" smtClean="0">
                <a:solidFill>
                  <a:schemeClr val="tx1"/>
                </a:solidFill>
              </a:rPr>
              <a:t>specjalność </a:t>
            </a:r>
            <a:r>
              <a:rPr lang="pl-PL" sz="2000" dirty="0">
                <a:solidFill>
                  <a:schemeClr val="tx1"/>
                </a:solidFill>
              </a:rPr>
              <a:t>oraz miejsce działania (stałe / mobilne / dom pacjenta / szkoła</a:t>
            </a:r>
            <a:r>
              <a:rPr lang="pl-PL" sz="2000" dirty="0" smtClean="0">
                <a:solidFill>
                  <a:schemeClr val="tx1"/>
                </a:solidFill>
              </a:rPr>
              <a:t>).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86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komórki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Objaśnienie liniowe 1 (kreska) 12"/>
          <p:cNvSpPr/>
          <p:nvPr/>
        </p:nvSpPr>
        <p:spPr>
          <a:xfrm>
            <a:off x="6660232" y="2420888"/>
            <a:ext cx="2304256" cy="1872208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chemeClr val="tx1"/>
                </a:solidFill>
              </a:rPr>
              <a:t>Następnie określane są cechy dodatkowe miejsca. Cechy te uzależnione są od wybranej wcześniej specjalności.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24854"/>
            <a:ext cx="6122442" cy="416721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21760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87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komórki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Objaśnienie liniowe 1 (kreska) 12"/>
          <p:cNvSpPr/>
          <p:nvPr/>
        </p:nvSpPr>
        <p:spPr>
          <a:xfrm>
            <a:off x="6660232" y="1720274"/>
            <a:ext cx="2304256" cy="2500814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chemeClr val="tx1"/>
                </a:solidFill>
              </a:rPr>
              <a:t>Kolejno uzupełniony powinien zostać harmonogram miejsca. W tym celu należy użyć opcji Edytuj i określić wymagane parametry.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91354"/>
            <a:ext cx="5919945" cy="100154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48" y="2636912"/>
            <a:ext cx="5942033" cy="189734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678277"/>
            <a:ext cx="5944317" cy="1958203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2" name="pole tekstowe 11"/>
          <p:cNvSpPr txBox="1"/>
          <p:nvPr/>
        </p:nvSpPr>
        <p:spPr>
          <a:xfrm>
            <a:off x="971600" y="1782145"/>
            <a:ext cx="504056" cy="27870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01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88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komórki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40000"/>
            <a:ext cx="6840000" cy="218407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8" name="Objaśnienie liniowe 1 (kreska) 11"/>
          <p:cNvSpPr/>
          <p:nvPr/>
        </p:nvSpPr>
        <p:spPr>
          <a:xfrm>
            <a:off x="467544" y="3789040"/>
            <a:ext cx="7560000" cy="2160000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pl-PL" b="1" dirty="0">
                <a:solidFill>
                  <a:schemeClr val="tx1"/>
                </a:solidFill>
              </a:rPr>
              <a:t>Operator musi uzupełnić: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Datę początku obowiązywania </a:t>
            </a:r>
            <a:r>
              <a:rPr lang="pl-PL" dirty="0">
                <a:solidFill>
                  <a:schemeClr val="tx1"/>
                </a:solidFill>
              </a:rPr>
              <a:t>harmonogramu, która musi mieścić się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w zakresie działania jednostki organizacyjnej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Datę końca obowiązywania</a:t>
            </a:r>
            <a:r>
              <a:rPr lang="pl-PL" dirty="0">
                <a:solidFill>
                  <a:schemeClr val="tx1"/>
                </a:solidFill>
              </a:rPr>
              <a:t>. Odznaczenie opcji </a:t>
            </a:r>
            <a:r>
              <a:rPr lang="pl-PL" b="1" dirty="0">
                <a:solidFill>
                  <a:schemeClr val="tx1"/>
                </a:solidFill>
              </a:rPr>
              <a:t>Nieokreślona</a:t>
            </a:r>
            <a:r>
              <a:rPr lang="pl-PL" dirty="0">
                <a:solidFill>
                  <a:schemeClr val="tx1"/>
                </a:solidFill>
              </a:rPr>
              <a:t> umożliwi wprowadzenie rzeczywistej daty końca obowiązywania, </a:t>
            </a:r>
            <a:r>
              <a:rPr lang="pl-PL" dirty="0" smtClean="0">
                <a:solidFill>
                  <a:schemeClr val="tx1"/>
                </a:solidFill>
              </a:rPr>
              <a:t>np</a:t>
            </a:r>
            <a:r>
              <a:rPr lang="pl-PL" dirty="0">
                <a:solidFill>
                  <a:schemeClr val="tx1"/>
                </a:solidFill>
              </a:rPr>
              <a:t>.: dla harmonogramów definiowanych ściśle do umowy na wskazany </a:t>
            </a:r>
            <a:r>
              <a:rPr lang="pl-PL" dirty="0" smtClean="0">
                <a:solidFill>
                  <a:schemeClr val="tx1"/>
                </a:solidFill>
              </a:rPr>
              <a:t>rok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89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komórki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Obraz 7"/>
          <p:cNvPicPr>
            <a:picLocks/>
          </p:cNvPicPr>
          <p:nvPr/>
        </p:nvPicPr>
        <p:blipFill rotWithShape="1">
          <a:blip r:embed="rId2"/>
          <a:srcRect t="-1558" b="-1558"/>
          <a:stretch/>
        </p:blipFill>
        <p:spPr>
          <a:xfrm>
            <a:off x="684000" y="1440000"/>
            <a:ext cx="6840000" cy="218520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9" name="Objaśnienie liniowe 1 (kreska) 11"/>
          <p:cNvSpPr/>
          <p:nvPr/>
        </p:nvSpPr>
        <p:spPr>
          <a:xfrm>
            <a:off x="467544" y="3738928"/>
            <a:ext cx="7560000" cy="2916000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pl-PL" b="1" dirty="0">
                <a:solidFill>
                  <a:schemeClr val="tx1"/>
                </a:solidFill>
              </a:rPr>
              <a:t>Sposób definiowania</a:t>
            </a:r>
            <a:endParaRPr lang="pl-PL" dirty="0">
              <a:solidFill>
                <a:schemeClr val="tx1"/>
              </a:solidFill>
            </a:endParaRP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czy </a:t>
            </a:r>
            <a:r>
              <a:rPr lang="pl-PL" dirty="0">
                <a:solidFill>
                  <a:schemeClr val="tx1"/>
                </a:solidFill>
              </a:rPr>
              <a:t>zostanie zdefiniowany nowy harmonogram – </a:t>
            </a:r>
            <a:r>
              <a:rPr lang="pl-PL" b="1" dirty="0" smtClean="0">
                <a:solidFill>
                  <a:schemeClr val="tx1"/>
                </a:solidFill>
              </a:rPr>
              <a:t>indywidualny</a:t>
            </a:r>
            <a:endParaRPr lang="pl-PL" dirty="0">
              <a:solidFill>
                <a:schemeClr val="tx1"/>
              </a:solidFill>
            </a:endParaRP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czy </a:t>
            </a:r>
            <a:r>
              <a:rPr lang="pl-PL" dirty="0">
                <a:solidFill>
                  <a:schemeClr val="tx1"/>
                </a:solidFill>
              </a:rPr>
              <a:t>definiowany harmonogram będzie pobierany z wcześniej przygotowanego wzorca - </a:t>
            </a:r>
            <a:r>
              <a:rPr lang="pl-PL" b="1" dirty="0">
                <a:solidFill>
                  <a:schemeClr val="tx1"/>
                </a:solidFill>
              </a:rPr>
              <a:t>wzorcowy </a:t>
            </a:r>
            <a:r>
              <a:rPr lang="pl-PL" dirty="0">
                <a:solidFill>
                  <a:schemeClr val="tx1"/>
                </a:solidFill>
              </a:rPr>
              <a:t>(menu </a:t>
            </a:r>
            <a:r>
              <a:rPr lang="pl-PL" i="1" dirty="0">
                <a:solidFill>
                  <a:schemeClr val="tx1"/>
                </a:solidFill>
              </a:rPr>
              <a:t>Potencjał -&gt; Harmonogramy wzorcowe -&gt; Dodawanie harmonogramu</a:t>
            </a:r>
            <a:r>
              <a:rPr lang="pl-PL" dirty="0">
                <a:solidFill>
                  <a:schemeClr val="tx1"/>
                </a:solidFill>
              </a:rPr>
              <a:t>) </a:t>
            </a:r>
            <a:endParaRPr lang="pl-PL" dirty="0" smtClean="0">
              <a:solidFill>
                <a:schemeClr val="tx1"/>
              </a:solidFill>
            </a:endParaRP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czy </a:t>
            </a:r>
            <a:r>
              <a:rPr lang="pl-PL" dirty="0">
                <a:solidFill>
                  <a:schemeClr val="tx1"/>
                </a:solidFill>
              </a:rPr>
              <a:t>ma on zostać zapisany jako wzorcowy (będzie mógł być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 </a:t>
            </a:r>
            <a:r>
              <a:rPr lang="pl-PL" dirty="0">
                <a:solidFill>
                  <a:schemeClr val="tx1"/>
                </a:solidFill>
              </a:rPr>
              <a:t>późniejszym czasie wykorzystywany w innych częściach systemu np.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 </a:t>
            </a:r>
            <a:r>
              <a:rPr lang="pl-PL" dirty="0">
                <a:solidFill>
                  <a:schemeClr val="tx1"/>
                </a:solidFill>
              </a:rPr>
              <a:t>harmonogramie personelu</a:t>
            </a:r>
            <a:r>
              <a:rPr lang="pl-PL" dirty="0" smtClean="0">
                <a:solidFill>
                  <a:schemeClr val="tx1"/>
                </a:solidFill>
              </a:rPr>
              <a:t>) 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czy </a:t>
            </a:r>
            <a:r>
              <a:rPr lang="pl-PL" dirty="0">
                <a:solidFill>
                  <a:schemeClr val="tx1"/>
                </a:solidFill>
              </a:rPr>
              <a:t>ma być definiowany w sposób klasyczny czy </a:t>
            </a:r>
            <a:r>
              <a:rPr lang="pl-PL" dirty="0" smtClean="0">
                <a:solidFill>
                  <a:schemeClr val="tx1"/>
                </a:solidFill>
              </a:rPr>
              <a:t>graficzny</a:t>
            </a:r>
          </a:p>
        </p:txBody>
      </p:sp>
    </p:spTree>
    <p:extLst>
      <p:ext uri="{BB962C8B-B14F-4D97-AF65-F5344CB8AC3E}">
        <p14:creationId xmlns:p14="http://schemas.microsoft.com/office/powerpoint/2010/main" val="8139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27584" y="126876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+mn-lt"/>
              </a:rPr>
              <a:t>Przeglądarka postępowań</a:t>
            </a:r>
          </a:p>
          <a:p>
            <a:endParaRPr lang="pl-PL" sz="2000" dirty="0" smtClean="0"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27583" y="3789040"/>
            <a:ext cx="80420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+mn-lt"/>
              </a:rPr>
              <a:t>Kolumna </a:t>
            </a:r>
            <a:r>
              <a:rPr lang="pl-PL" sz="2000" b="1" dirty="0" smtClean="0">
                <a:latin typeface="+mn-lt"/>
              </a:rPr>
              <a:t>obszar</a:t>
            </a:r>
            <a:r>
              <a:rPr lang="pl-PL" sz="2000" dirty="0" smtClean="0">
                <a:latin typeface="+mn-lt"/>
              </a:rPr>
              <a:t> wskazuje obszar terytorialny, którego dotyczy postępowanie. W niektórych przypadkach, w kolumnie dostępny będzie link, np.: </a:t>
            </a:r>
            <a:r>
              <a:rPr lang="pl-PL" sz="2000" u="sng" dirty="0" smtClean="0">
                <a:solidFill>
                  <a:schemeClr val="tx2"/>
                </a:solidFill>
                <a:latin typeface="+mn-lt"/>
              </a:rPr>
              <a:t>grupa powiatów</a:t>
            </a:r>
            <a:r>
              <a:rPr lang="pl-PL" sz="2000" dirty="0" smtClean="0">
                <a:latin typeface="+mn-lt"/>
              </a:rPr>
              <a:t>, </a:t>
            </a:r>
            <a:r>
              <a:rPr lang="pl-PL" sz="2000" u="sng" dirty="0" smtClean="0">
                <a:solidFill>
                  <a:schemeClr val="tx2"/>
                </a:solidFill>
                <a:latin typeface="+mn-lt"/>
              </a:rPr>
              <a:t>grupa gmin</a:t>
            </a:r>
            <a:r>
              <a:rPr lang="pl-PL" sz="2000" dirty="0" smtClean="0">
                <a:latin typeface="+mn-lt"/>
              </a:rPr>
              <a:t>, po kliknięciu którego wyświetlone zostaną szczegółowe informacje dotyczące obszaru zawierania umów.</a:t>
            </a:r>
          </a:p>
          <a:p>
            <a:pPr algn="just"/>
            <a:endParaRPr lang="pl-PL" sz="2000" dirty="0">
              <a:latin typeface="+mn-lt"/>
            </a:endParaRPr>
          </a:p>
          <a:p>
            <a:pPr algn="just"/>
            <a:r>
              <a:rPr lang="pl-PL" sz="2000" dirty="0" smtClean="0">
                <a:latin typeface="+mn-lt"/>
              </a:rPr>
              <a:t>Kolumna </a:t>
            </a:r>
            <a:r>
              <a:rPr lang="pl-PL" sz="2000" b="1" dirty="0" smtClean="0">
                <a:latin typeface="+mn-lt"/>
              </a:rPr>
              <a:t>umowa na okres od – do*</a:t>
            </a:r>
            <a:r>
              <a:rPr lang="pl-PL" sz="2000" dirty="0" smtClean="0">
                <a:latin typeface="+mn-lt"/>
              </a:rPr>
              <a:t> zawiera informacje o okresie trwania umów zawartych po rozstrzygnięciu postępowania.</a:t>
            </a:r>
          </a:p>
          <a:p>
            <a:pPr algn="just"/>
            <a:r>
              <a:rPr lang="pl-PL" sz="1400" dirty="0" smtClean="0">
                <a:latin typeface="+mn-lt"/>
              </a:rPr>
              <a:t>* - w przypadku chęci rejestracji w ofercie potencjału deklarowanego, deklaracja musi być obowiązująca na pierwszy dzień okresu obowiązywania umowy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346" y="1700809"/>
            <a:ext cx="7594346" cy="194421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9" name="Prostokąt 8"/>
          <p:cNvSpPr/>
          <p:nvPr/>
        </p:nvSpPr>
        <p:spPr>
          <a:xfrm>
            <a:off x="259411" y="260648"/>
            <a:ext cx="86330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ZAPOZNANIE Z MATERIAŁAMI INFORMACYJNYMI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67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90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Objaśnienie liniowe 1 (kreska) 11"/>
          <p:cNvSpPr/>
          <p:nvPr/>
        </p:nvSpPr>
        <p:spPr>
          <a:xfrm>
            <a:off x="359532" y="3232104"/>
            <a:ext cx="8640960" cy="3625896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500" dirty="0" smtClean="0">
                <a:solidFill>
                  <a:schemeClr val="tx1"/>
                </a:solidFill>
              </a:rPr>
              <a:t>Aby graficznie określić harmonogram miejsca, należy:</a:t>
            </a:r>
          </a:p>
          <a:p>
            <a:pPr marL="285750" indent="-285750" algn="just">
              <a:buFontTx/>
              <a:buChar char="-"/>
            </a:pPr>
            <a:r>
              <a:rPr lang="pl-PL" sz="1500" dirty="0">
                <a:solidFill>
                  <a:schemeClr val="tx1"/>
                </a:solidFill>
              </a:rPr>
              <a:t>u</a:t>
            </a:r>
            <a:r>
              <a:rPr lang="pl-PL" sz="1500" dirty="0" smtClean="0">
                <a:solidFill>
                  <a:schemeClr val="tx1"/>
                </a:solidFill>
              </a:rPr>
              <a:t>stawić kursor w kratce odpowiadającej konkretnemu dniu i godzinie np. 7:00 poniedziałek</a:t>
            </a:r>
          </a:p>
          <a:p>
            <a:pPr marL="285750" indent="-285750" algn="just">
              <a:buFontTx/>
              <a:buChar char="-"/>
            </a:pPr>
            <a:r>
              <a:rPr lang="pl-PL" sz="1500" dirty="0" smtClean="0">
                <a:solidFill>
                  <a:schemeClr val="tx1"/>
                </a:solidFill>
              </a:rPr>
              <a:t>następnie przeciągnąć myszkę w lewo, aż do godziny  kończącej harmonogram w tym dniu np. 21:00</a:t>
            </a:r>
          </a:p>
          <a:p>
            <a:pPr marL="285750" indent="-285750" algn="just">
              <a:buFontTx/>
              <a:buChar char="-"/>
            </a:pPr>
            <a:r>
              <a:rPr lang="pl-PL" sz="1500" dirty="0">
                <a:solidFill>
                  <a:schemeClr val="tx1"/>
                </a:solidFill>
              </a:rPr>
              <a:t>p</a:t>
            </a:r>
            <a:r>
              <a:rPr lang="pl-PL" sz="1500" dirty="0" smtClean="0">
                <a:solidFill>
                  <a:schemeClr val="tx1"/>
                </a:solidFill>
              </a:rPr>
              <a:t>odczas „przeciągania” system wypełnia wskazywany zakres godzin niebieskim kolorem oraz dodatkowo pokazuje zakres godzinowy</a:t>
            </a:r>
          </a:p>
          <a:p>
            <a:pPr marL="285750" indent="-285750" algn="just">
              <a:buFontTx/>
              <a:buChar char="-"/>
            </a:pPr>
            <a:r>
              <a:rPr lang="pl-PL" sz="1500" dirty="0">
                <a:solidFill>
                  <a:schemeClr val="tx1"/>
                </a:solidFill>
              </a:rPr>
              <a:t>p</a:t>
            </a:r>
            <a:r>
              <a:rPr lang="pl-PL" sz="1500" dirty="0" smtClean="0">
                <a:solidFill>
                  <a:schemeClr val="tx1"/>
                </a:solidFill>
              </a:rPr>
              <a:t>o określeniu zakresu godzin w danym dniu, suma godzin podliczona zostaje w kolumnie suma</a:t>
            </a:r>
          </a:p>
          <a:p>
            <a:pPr marL="285750" indent="-285750" algn="just">
              <a:buFontTx/>
              <a:buChar char="-"/>
            </a:pPr>
            <a:r>
              <a:rPr lang="pl-PL" sz="1500" dirty="0" smtClean="0">
                <a:solidFill>
                  <a:schemeClr val="tx1"/>
                </a:solidFill>
              </a:rPr>
              <a:t>zakresy godzinowe harmonogramu mogą nie być ciągłe, tak jak w przypadku niedzieli, zasada tworzenia takiego harmonogramu jest identyczna</a:t>
            </a:r>
          </a:p>
          <a:p>
            <a:pPr marL="285750" indent="-285750" algn="just">
              <a:buFontTx/>
              <a:buChar char="-"/>
            </a:pPr>
            <a:r>
              <a:rPr lang="pl-PL" sz="1500" dirty="0">
                <a:solidFill>
                  <a:schemeClr val="tx1"/>
                </a:solidFill>
              </a:rPr>
              <a:t>b</a:t>
            </a:r>
            <a:r>
              <a:rPr lang="pl-PL" sz="1500" dirty="0" smtClean="0">
                <a:solidFill>
                  <a:schemeClr val="tx1"/>
                </a:solidFill>
              </a:rPr>
              <a:t>łędnie wprowadzony harmonogram można usunąć (kliknięcie w niebieski zakres i użycie klawisza Del)</a:t>
            </a:r>
          </a:p>
          <a:p>
            <a:pPr marL="285750" indent="-285750" algn="just">
              <a:buFontTx/>
              <a:buChar char="-"/>
            </a:pPr>
            <a:r>
              <a:rPr lang="pl-PL" sz="1500" dirty="0">
                <a:solidFill>
                  <a:schemeClr val="tx1"/>
                </a:solidFill>
              </a:rPr>
              <a:t>h</a:t>
            </a:r>
            <a:r>
              <a:rPr lang="pl-PL" sz="1500" dirty="0" smtClean="0">
                <a:solidFill>
                  <a:schemeClr val="tx1"/>
                </a:solidFill>
              </a:rPr>
              <a:t>armonogram można przesuwać w poziomie (w obrębie jednego dnia) oraz skracać i rozszerzać zakres godzin</a:t>
            </a:r>
            <a:endParaRPr lang="pl-PL" sz="1500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30" y="1077417"/>
            <a:ext cx="7096005" cy="230931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7" name="pole tekstowe 6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komórki</a:t>
            </a:r>
          </a:p>
        </p:txBody>
      </p:sp>
    </p:spTree>
    <p:extLst>
      <p:ext uri="{BB962C8B-B14F-4D97-AF65-F5344CB8AC3E}">
        <p14:creationId xmlns:p14="http://schemas.microsoft.com/office/powerpoint/2010/main" val="2297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91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Objaśnienie liniowe 1 (kreska) 11"/>
          <p:cNvSpPr/>
          <p:nvPr/>
        </p:nvSpPr>
        <p:spPr>
          <a:xfrm>
            <a:off x="287524" y="3942242"/>
            <a:ext cx="8640960" cy="2799125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800" dirty="0" smtClean="0">
                <a:solidFill>
                  <a:schemeClr val="tx1"/>
                </a:solidFill>
              </a:rPr>
              <a:t>Po wybraniu zakresu godzinowego i kliknięciu w niego prawym przyciskiem myszy, pojawi się dodatkowe menu, które umożliwia:</a:t>
            </a:r>
          </a:p>
          <a:p>
            <a:pPr marL="285750" indent="-285750" algn="just">
              <a:buFontTx/>
              <a:buChar char="-"/>
            </a:pPr>
            <a:r>
              <a:rPr lang="pl-PL" sz="1800" dirty="0" smtClean="0">
                <a:solidFill>
                  <a:schemeClr val="tx1"/>
                </a:solidFill>
              </a:rPr>
              <a:t>Edycję godzin przy pomocy klawiatury</a:t>
            </a:r>
            <a:endParaRPr lang="pl-PL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l-PL" sz="1800" dirty="0" smtClean="0">
                <a:solidFill>
                  <a:schemeClr val="tx1"/>
                </a:solidFill>
              </a:rPr>
              <a:t>Podział na dwa równe zakresy godzinowe</a:t>
            </a:r>
          </a:p>
          <a:p>
            <a:pPr marL="285750" indent="-285750" algn="just">
              <a:buFontTx/>
              <a:buChar char="-"/>
            </a:pPr>
            <a:r>
              <a:rPr lang="pl-PL" sz="1800" dirty="0" smtClean="0">
                <a:solidFill>
                  <a:schemeClr val="tx1"/>
                </a:solidFill>
              </a:rPr>
              <a:t>Połączenie dwóch zakresów godzinowych – jeżeli „przylegają do siebie” (nie ma przerw pomiędzy nimi)</a:t>
            </a:r>
          </a:p>
          <a:p>
            <a:pPr marL="285750" indent="-285750" algn="just">
              <a:buFontTx/>
              <a:buChar char="-"/>
            </a:pPr>
            <a:r>
              <a:rPr lang="pl-PL" sz="1800" dirty="0" smtClean="0">
                <a:solidFill>
                  <a:schemeClr val="tx1"/>
                </a:solidFill>
              </a:rPr>
              <a:t>Usunięcie zakresu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85" y="1215916"/>
            <a:ext cx="7920000" cy="261778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0" name="pole tekstowe 9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komórki</a:t>
            </a:r>
          </a:p>
        </p:txBody>
      </p:sp>
    </p:spTree>
    <p:extLst>
      <p:ext uri="{BB962C8B-B14F-4D97-AF65-F5344CB8AC3E}">
        <p14:creationId xmlns:p14="http://schemas.microsoft.com/office/powerpoint/2010/main" val="6341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92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Objaśnienie liniowe 1 (kreska) 11"/>
          <p:cNvSpPr/>
          <p:nvPr/>
        </p:nvSpPr>
        <p:spPr>
          <a:xfrm>
            <a:off x="287524" y="4725144"/>
            <a:ext cx="8287902" cy="1531789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800" dirty="0" smtClean="0">
                <a:solidFill>
                  <a:schemeClr val="tx1"/>
                </a:solidFill>
              </a:rPr>
              <a:t>Podczas </a:t>
            </a:r>
            <a:r>
              <a:rPr lang="pl-PL" sz="1800" dirty="0">
                <a:solidFill>
                  <a:schemeClr val="tx1"/>
                </a:solidFill>
              </a:rPr>
              <a:t>wyboru indywidualnego harmonogramu klasycznego, należy przy pomocy opcji   </a:t>
            </a:r>
            <a:r>
              <a:rPr lang="pl-PL" sz="1800" dirty="0" smtClean="0">
                <a:solidFill>
                  <a:schemeClr val="tx1"/>
                </a:solidFill>
              </a:rPr>
              <a:t>   wprowadzić </a:t>
            </a:r>
            <a:r>
              <a:rPr lang="pl-PL" sz="1800" dirty="0">
                <a:solidFill>
                  <a:schemeClr val="tx1"/>
                </a:solidFill>
              </a:rPr>
              <a:t>odpowiednie dni tygodnia oraz godziny początku i końca pracy. Jeżeli dana pozycja została błędnie wprowadzona, można ją usunąć przy pomocy czerwonego </a:t>
            </a:r>
            <a:r>
              <a:rPr lang="pl-PL" sz="1800" dirty="0" smtClean="0">
                <a:solidFill>
                  <a:schemeClr val="tx1"/>
                </a:solidFill>
              </a:rPr>
              <a:t>krzyżyka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497" y="1254044"/>
            <a:ext cx="6039013" cy="320400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29200"/>
            <a:ext cx="216024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5805264"/>
            <a:ext cx="216000" cy="216000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komórki</a:t>
            </a:r>
          </a:p>
        </p:txBody>
      </p:sp>
    </p:spTree>
    <p:extLst>
      <p:ext uri="{BB962C8B-B14F-4D97-AF65-F5344CB8AC3E}">
        <p14:creationId xmlns:p14="http://schemas.microsoft.com/office/powerpoint/2010/main" val="39980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93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21" y="1538023"/>
            <a:ext cx="5577108" cy="238332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8" name="Objaśnienie liniowe 1 (kreska) 7"/>
          <p:cNvSpPr/>
          <p:nvPr/>
        </p:nvSpPr>
        <p:spPr>
          <a:xfrm>
            <a:off x="6098579" y="2060848"/>
            <a:ext cx="2736304" cy="2232248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chemeClr val="tx1"/>
                </a:solidFill>
              </a:rPr>
              <a:t>Wprowadzone dane dotyczące harmonogramu, wyświetlane są w oknie posumowania. Jeśli są poprawne należy je Zatwierdzić.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21" y="4149080"/>
            <a:ext cx="5577108" cy="246755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10" name="pole tekstowe 9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komórki</a:t>
            </a:r>
          </a:p>
        </p:txBody>
      </p:sp>
    </p:spTree>
    <p:extLst>
      <p:ext uri="{BB962C8B-B14F-4D97-AF65-F5344CB8AC3E}">
        <p14:creationId xmlns:p14="http://schemas.microsoft.com/office/powerpoint/2010/main" val="13147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94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68" y="1628800"/>
            <a:ext cx="5880790" cy="341238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8" name="Objaśnienie liniowe 1 (kreska) 7"/>
          <p:cNvSpPr/>
          <p:nvPr/>
        </p:nvSpPr>
        <p:spPr>
          <a:xfrm>
            <a:off x="6417568" y="1916832"/>
            <a:ext cx="2664296" cy="2358772"/>
          </a:xfrm>
          <a:prstGeom prst="accentCallout1">
            <a:avLst>
              <a:gd name="adj1" fmla="val 25159"/>
              <a:gd name="adj2" fmla="val 525"/>
              <a:gd name="adj3" fmla="val 28133"/>
              <a:gd name="adj4" fmla="val -10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chemeClr val="tx1"/>
                </a:solidFill>
              </a:rPr>
              <a:t>Wprowadzone dane dotyczące dodawania komórki organizacyjnej wyświetlone są w oknie podsumowania. Jeśli dane są poprawne należy je Zatwierdzić.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komórki</a:t>
            </a:r>
          </a:p>
        </p:txBody>
      </p:sp>
    </p:spTree>
    <p:extLst>
      <p:ext uri="{BB962C8B-B14F-4D97-AF65-F5344CB8AC3E}">
        <p14:creationId xmlns:p14="http://schemas.microsoft.com/office/powerpoint/2010/main" val="14259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95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26" y="1355443"/>
            <a:ext cx="7272808" cy="317600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9" name="Objaśnienie liniowe 1 (kreska) 11"/>
          <p:cNvSpPr/>
          <p:nvPr/>
        </p:nvSpPr>
        <p:spPr>
          <a:xfrm>
            <a:off x="539552" y="4653136"/>
            <a:ext cx="7848872" cy="2088232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800" dirty="0" smtClean="0">
                <a:solidFill>
                  <a:schemeClr val="tx1"/>
                </a:solidFill>
              </a:rPr>
              <a:t>Po zatwierdzeniu podsumowania, komórka organizacyjna zostaje dopisana </a:t>
            </a:r>
            <a:r>
              <a:rPr lang="pl-PL" sz="1800" dirty="0">
                <a:solidFill>
                  <a:schemeClr val="tx1"/>
                </a:solidFill>
              </a:rPr>
              <a:t>do listy </a:t>
            </a:r>
            <a:r>
              <a:rPr lang="pl-PL" sz="1800" dirty="0" smtClean="0">
                <a:solidFill>
                  <a:schemeClr val="tx1"/>
                </a:solidFill>
              </a:rPr>
              <a:t>komórek. Dostępne operacje to: podgląd, edycja, dezaktywacja, przynależność, miejsca.</a:t>
            </a:r>
          </a:p>
          <a:p>
            <a:pPr algn="just"/>
            <a:r>
              <a:rPr lang="pl-PL" sz="1800" dirty="0" smtClean="0">
                <a:solidFill>
                  <a:schemeClr val="tx1"/>
                </a:solidFill>
              </a:rPr>
              <a:t>Dodatkowo, </a:t>
            </a:r>
            <a:r>
              <a:rPr lang="pl-PL" sz="1800" dirty="0">
                <a:solidFill>
                  <a:schemeClr val="tx1"/>
                </a:solidFill>
              </a:rPr>
              <a:t>gdy komórka nie ma przypisanego miejsca udzielania świadczeń (nawet nieaktywnego</a:t>
            </a:r>
            <a:r>
              <a:rPr lang="pl-PL" sz="1800" dirty="0" smtClean="0">
                <a:solidFill>
                  <a:schemeClr val="tx1"/>
                </a:solidFill>
              </a:rPr>
              <a:t>) dostępne są opcje harmonogramy oraz profile.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Komórki organizacyjne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91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BA52-514C-40CF-ADE9-8B3EB1ED180D}" type="slidenum">
              <a:rPr lang="pl-PL" smtClean="0"/>
              <a:pPr/>
              <a:t>96</a:t>
            </a:fld>
            <a:endParaRPr lang="pl-PL" dirty="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043608" y="2254589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Jednostka organizacyjna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521480" y="1566563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Zakład leczniczy (przedsiębiorstwo)</a:t>
            </a: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1043608" y="2642618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Komórka organizacyjna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>
            <a:off x="1043608" y="3689457"/>
            <a:ext cx="2376264" cy="243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Miejsce udzielania świadczeń</a:t>
            </a: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619672" y="1910655"/>
            <a:ext cx="1800200" cy="243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itchFamily="34" charset="0"/>
              </a:rPr>
              <a:t>Lokalizacja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1803973" y="3028572"/>
            <a:ext cx="2034296" cy="4286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Harmonogram komórki</a:t>
            </a:r>
            <a:endParaRPr lang="pl-PL" sz="1400" dirty="0">
              <a:solidFill>
                <a:srgbClr val="000000"/>
              </a:solidFill>
            </a:endParaRPr>
          </a:p>
        </p:txBody>
      </p:sp>
      <p:cxnSp>
        <p:nvCxnSpPr>
          <p:cNvPr id="72" name="Łącznik łamany 71"/>
          <p:cNvCxnSpPr>
            <a:endCxn id="48" idx="3"/>
          </p:cNvCxnSpPr>
          <p:nvPr/>
        </p:nvCxnSpPr>
        <p:spPr>
          <a:xfrm rot="5400000">
            <a:off x="3350756" y="3526301"/>
            <a:ext cx="354256" cy="216024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AutoShape 17"/>
          <p:cNvSpPr>
            <a:spLocks noChangeArrowheads="1"/>
          </p:cNvSpPr>
          <p:nvPr/>
        </p:nvSpPr>
        <p:spPr bwMode="auto">
          <a:xfrm>
            <a:off x="521480" y="1174201"/>
            <a:ext cx="2898392" cy="238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</a:rPr>
              <a:t>Dane Podmiotu / Działalności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06" name="Prostokąt 105"/>
          <p:cNvSpPr/>
          <p:nvPr/>
        </p:nvSpPr>
        <p:spPr>
          <a:xfrm>
            <a:off x="323528" y="6520259"/>
            <a:ext cx="72008" cy="77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7" name="pole tekstowe 106"/>
          <p:cNvSpPr txBox="1"/>
          <p:nvPr/>
        </p:nvSpPr>
        <p:spPr>
          <a:xfrm>
            <a:off x="461557" y="6429059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struktury</a:t>
            </a:r>
            <a:endParaRPr lang="pl-PL" sz="1000" dirty="0"/>
          </a:p>
        </p:txBody>
      </p:sp>
      <p:sp>
        <p:nvSpPr>
          <p:cNvPr id="108" name="Prostokąt 107"/>
          <p:cNvSpPr/>
          <p:nvPr/>
        </p:nvSpPr>
        <p:spPr>
          <a:xfrm>
            <a:off x="2155828" y="6514538"/>
            <a:ext cx="72008" cy="770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9" name="pole tekstowe 108"/>
          <p:cNvSpPr txBox="1"/>
          <p:nvPr/>
        </p:nvSpPr>
        <p:spPr>
          <a:xfrm>
            <a:off x="2293857" y="6423338"/>
            <a:ext cx="2206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wymagający uzupełnienia</a:t>
            </a:r>
            <a:endParaRPr lang="pl-PL" sz="1000" dirty="0"/>
          </a:p>
        </p:txBody>
      </p:sp>
      <p:sp>
        <p:nvSpPr>
          <p:cNvPr id="111" name="Prostokąt 110"/>
          <p:cNvSpPr/>
          <p:nvPr/>
        </p:nvSpPr>
        <p:spPr>
          <a:xfrm>
            <a:off x="5151926" y="6513360"/>
            <a:ext cx="72008" cy="7709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2" name="pole tekstowe 111"/>
          <p:cNvSpPr txBox="1"/>
          <p:nvPr/>
        </p:nvSpPr>
        <p:spPr>
          <a:xfrm>
            <a:off x="5289955" y="6422160"/>
            <a:ext cx="3579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- element niewymagany, zależny np.: od rodzaju działalności</a:t>
            </a:r>
            <a:endParaRPr lang="pl-PL" sz="1000" dirty="0"/>
          </a:p>
        </p:txBody>
      </p:sp>
      <p:sp>
        <p:nvSpPr>
          <p:cNvPr id="3" name="Strzałka w prawo 2"/>
          <p:cNvSpPr/>
          <p:nvPr/>
        </p:nvSpPr>
        <p:spPr>
          <a:xfrm>
            <a:off x="200890" y="3717032"/>
            <a:ext cx="216024" cy="1763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42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97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211960" y="1293780"/>
            <a:ext cx="4608512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dirty="0" smtClean="0"/>
              <a:t>Po wybraniu ścieżki </a:t>
            </a:r>
            <a:r>
              <a:rPr lang="pl-PL" b="1" dirty="0" smtClean="0"/>
              <a:t>Potencjał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</a:t>
            </a:r>
            <a:r>
              <a:rPr lang="pl-PL" b="1" dirty="0"/>
              <a:t>Struktura </a:t>
            </a:r>
            <a:r>
              <a:rPr lang="pl-PL" b="1" dirty="0" smtClean="0"/>
              <a:t>wykonawcza</a:t>
            </a:r>
            <a:r>
              <a:rPr lang="pl-PL" dirty="0" smtClean="0"/>
              <a:t>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</a:t>
            </a:r>
            <a:r>
              <a:rPr lang="pl-PL" b="1" dirty="0" smtClean="0"/>
              <a:t>Miejsca udzielania świadczeń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3790"/>
            <a:ext cx="2419201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rostokąt 17"/>
          <p:cNvSpPr/>
          <p:nvPr/>
        </p:nvSpPr>
        <p:spPr>
          <a:xfrm>
            <a:off x="331168" y="2103288"/>
            <a:ext cx="8489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 smtClean="0">
                <a:latin typeface="+mn-lt"/>
              </a:rPr>
              <a:t>Dodawanie miejsca udzielania świadczeń powyższą ścieżką możliwe jest tylko dla kontrahentów innych niż podmioty lecznicze oraz dla podmiotów leczniczych 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w przypadku, gdy dla danej komórki, aktywne dotąd miejsce zostało dezaktywowane. 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W innym przypadku system uniemożliwia dodanie miejsca do komórki odpowiednim komunikatem. </a:t>
            </a:r>
          </a:p>
          <a:p>
            <a:pPr algn="just"/>
            <a:endParaRPr lang="pl-PL" sz="1800" dirty="0">
              <a:latin typeface="+mn-lt"/>
            </a:endParaRPr>
          </a:p>
          <a:p>
            <a:pPr algn="just"/>
            <a:endParaRPr lang="pl-PL" sz="1800" dirty="0" smtClean="0">
              <a:latin typeface="+mn-lt"/>
            </a:endParaRPr>
          </a:p>
          <a:p>
            <a:pPr algn="just"/>
            <a:endParaRPr lang="pl-PL" sz="1800" dirty="0">
              <a:latin typeface="+mn-lt"/>
            </a:endParaRPr>
          </a:p>
          <a:p>
            <a:pPr algn="just"/>
            <a:endParaRPr lang="pl-PL" sz="1800" dirty="0" smtClean="0">
              <a:latin typeface="+mn-lt"/>
            </a:endParaRPr>
          </a:p>
          <a:p>
            <a:pPr algn="just"/>
            <a:endParaRPr lang="pl-PL" sz="1800" dirty="0" smtClean="0">
              <a:latin typeface="+mn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964571"/>
            <a:ext cx="6480000" cy="1668215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2" name="pole tekstowe 11"/>
          <p:cNvSpPr txBox="1"/>
          <p:nvPr/>
        </p:nvSpPr>
        <p:spPr>
          <a:xfrm>
            <a:off x="828000" y="684000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Dodawanie miejsca udzielania świadczeń</a:t>
            </a:r>
          </a:p>
        </p:txBody>
      </p:sp>
    </p:spTree>
    <p:extLst>
      <p:ext uri="{BB962C8B-B14F-4D97-AF65-F5344CB8AC3E}">
        <p14:creationId xmlns:p14="http://schemas.microsoft.com/office/powerpoint/2010/main" val="3382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98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Objaśnienie liniowe 1 (kreska) 11"/>
          <p:cNvSpPr/>
          <p:nvPr/>
        </p:nvSpPr>
        <p:spPr>
          <a:xfrm>
            <a:off x="395536" y="4187660"/>
            <a:ext cx="8365870" cy="2088232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dirty="0" smtClean="0">
                <a:solidFill>
                  <a:schemeClr val="tx1"/>
                </a:solidFill>
              </a:rPr>
              <a:t>Podczas dodawania miejsca (</a:t>
            </a:r>
            <a:r>
              <a:rPr lang="pl-PL" i="1" dirty="0" smtClean="0">
                <a:solidFill>
                  <a:schemeClr val="tx1"/>
                </a:solidFill>
              </a:rPr>
              <a:t>Potencjał </a:t>
            </a:r>
            <a:r>
              <a:rPr lang="pl-PL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pl-PL" i="1" dirty="0">
                <a:solidFill>
                  <a:schemeClr val="tx1"/>
                </a:solidFill>
              </a:rPr>
              <a:t> Struktura wykonawcza </a:t>
            </a:r>
            <a:r>
              <a:rPr lang="pl-PL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pl-PL" i="1" dirty="0">
                <a:solidFill>
                  <a:schemeClr val="tx1"/>
                </a:solidFill>
              </a:rPr>
              <a:t> Miejsca udzielania </a:t>
            </a:r>
            <a:r>
              <a:rPr lang="pl-PL" i="1" dirty="0" smtClean="0">
                <a:solidFill>
                  <a:schemeClr val="tx1"/>
                </a:solidFill>
              </a:rPr>
              <a:t>świadczeń</a:t>
            </a:r>
            <a:r>
              <a:rPr lang="pl-PL" dirty="0" smtClean="0">
                <a:solidFill>
                  <a:schemeClr val="tx1"/>
                </a:solidFill>
              </a:rPr>
              <a:t>) </a:t>
            </a:r>
            <a:r>
              <a:rPr lang="pl-PL" dirty="0">
                <a:solidFill>
                  <a:schemeClr val="tx1"/>
                </a:solidFill>
              </a:rPr>
              <a:t>operator </a:t>
            </a:r>
            <a:r>
              <a:rPr lang="pl-PL" dirty="0" smtClean="0">
                <a:solidFill>
                  <a:schemeClr val="tx1"/>
                </a:solidFill>
              </a:rPr>
              <a:t>musi określić dane podstawowe:</a:t>
            </a:r>
            <a:endParaRPr lang="pl-PL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Nazwę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Komórkę organizacyjną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Lokalizację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Miejsce </a:t>
            </a:r>
            <a:r>
              <a:rPr lang="pl-PL" dirty="0">
                <a:solidFill>
                  <a:schemeClr val="tx1"/>
                </a:solidFill>
              </a:rPr>
              <a:t>działania (stałe / mobilne / dom pacjenta / szkoła</a:t>
            </a:r>
            <a:r>
              <a:rPr lang="pl-PL" dirty="0" smtClean="0">
                <a:solidFill>
                  <a:schemeClr val="tx1"/>
                </a:solidFill>
              </a:rPr>
              <a:t>)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7200000" cy="255886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8" name="pole tekstowe 7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miejsca udzielania świadczeń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80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BA52-514C-40CF-ADE9-8B3EB1ED180D}" type="slidenum">
              <a:rPr lang="pl-PL" smtClean="0"/>
              <a:pPr>
                <a:defRPr/>
              </a:pPr>
              <a:t>99</a:t>
            </a:fld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827584" y="260648"/>
            <a:ext cx="5270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800" dirty="0" smtClean="0">
                <a:ln w="0"/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UZUPEŁNIENIE POTENCJAŁU</a:t>
            </a:r>
            <a:endParaRPr lang="pl-PL" sz="2800" dirty="0">
              <a:ln w="0"/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Objaśnienie liniowe 1 (kreska) 11"/>
          <p:cNvSpPr/>
          <p:nvPr/>
        </p:nvSpPr>
        <p:spPr>
          <a:xfrm>
            <a:off x="549939" y="3599202"/>
            <a:ext cx="7848872" cy="1131375"/>
          </a:xfrm>
          <a:custGeom>
            <a:avLst/>
            <a:gdLst>
              <a:gd name="connsiteX0" fmla="*/ 0 w 2277616"/>
              <a:gd name="connsiteY0" fmla="*/ 0 h 1533981"/>
              <a:gd name="connsiteX1" fmla="*/ 2277616 w 2277616"/>
              <a:gd name="connsiteY1" fmla="*/ 0 h 1533981"/>
              <a:gd name="connsiteX2" fmla="*/ 2277616 w 2277616"/>
              <a:gd name="connsiteY2" fmla="*/ 1533981 h 1533981"/>
              <a:gd name="connsiteX3" fmla="*/ 0 w 2277616"/>
              <a:gd name="connsiteY3" fmla="*/ 1533981 h 1533981"/>
              <a:gd name="connsiteX4" fmla="*/ 0 w 2277616"/>
              <a:gd name="connsiteY4" fmla="*/ 0 h 1533981"/>
              <a:gd name="connsiteX0" fmla="*/ 11957 w 2277616"/>
              <a:gd name="connsiteY0" fmla="*/ 0 h 1533981"/>
              <a:gd name="connsiteX1" fmla="*/ 11957 w 2277616"/>
              <a:gd name="connsiteY1" fmla="*/ 1533981 h 1533981"/>
              <a:gd name="connsiteX2" fmla="*/ 11957 w 2277616"/>
              <a:gd name="connsiteY2" fmla="*/ 0 h 1533981"/>
              <a:gd name="connsiteX0" fmla="*/ 11957 w 2277616"/>
              <a:gd name="connsiteY0" fmla="*/ 385934 h 1533981"/>
              <a:gd name="connsiteX1" fmla="*/ -386967 w 2277616"/>
              <a:gd name="connsiteY1" fmla="*/ -25648 h 1533981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8924 w 2702509"/>
              <a:gd name="connsiteY1" fmla="*/ 1559629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398924 w 2702509"/>
              <a:gd name="connsiteY0" fmla="*/ 411582 h 1559629"/>
              <a:gd name="connsiteX1" fmla="*/ 0 w 2702509"/>
              <a:gd name="connsiteY1" fmla="*/ 0 h 1559629"/>
              <a:gd name="connsiteX0" fmla="*/ 386967 w 2702509"/>
              <a:gd name="connsiteY0" fmla="*/ 25648 h 1559629"/>
              <a:gd name="connsiteX1" fmla="*/ 2664583 w 2702509"/>
              <a:gd name="connsiteY1" fmla="*/ 25648 h 1559629"/>
              <a:gd name="connsiteX2" fmla="*/ 2664583 w 2702509"/>
              <a:gd name="connsiteY2" fmla="*/ 1559629 h 1559629"/>
              <a:gd name="connsiteX3" fmla="*/ 386967 w 2702509"/>
              <a:gd name="connsiteY3" fmla="*/ 1559629 h 1559629"/>
              <a:gd name="connsiteX4" fmla="*/ 386967 w 2702509"/>
              <a:gd name="connsiteY4" fmla="*/ 25648 h 1559629"/>
              <a:gd name="connsiteX0" fmla="*/ 2702509 w 2702509"/>
              <a:gd name="connsiteY0" fmla="*/ 34440 h 1559629"/>
              <a:gd name="connsiteX1" fmla="*/ 390132 w 2702509"/>
              <a:gd name="connsiteY1" fmla="*/ 20976 h 1559629"/>
              <a:gd name="connsiteX2" fmla="*/ 2702509 w 2702509"/>
              <a:gd name="connsiteY2" fmla="*/ 34440 h 1559629"/>
              <a:gd name="connsiteX0" fmla="*/ 1146270 w 2702509"/>
              <a:gd name="connsiteY0" fmla="*/ 42306 h 1559629"/>
              <a:gd name="connsiteX1" fmla="*/ 0 w 2702509"/>
              <a:gd name="connsiteY1" fmla="*/ 0 h 1559629"/>
              <a:gd name="connsiteX0" fmla="*/ 0 w 2315542"/>
              <a:gd name="connsiteY0" fmla="*/ 183910 h 1717891"/>
              <a:gd name="connsiteX1" fmla="*/ 2277616 w 2315542"/>
              <a:gd name="connsiteY1" fmla="*/ 183910 h 1717891"/>
              <a:gd name="connsiteX2" fmla="*/ 2277616 w 2315542"/>
              <a:gd name="connsiteY2" fmla="*/ 1717891 h 1717891"/>
              <a:gd name="connsiteX3" fmla="*/ 0 w 2315542"/>
              <a:gd name="connsiteY3" fmla="*/ 1717891 h 1717891"/>
              <a:gd name="connsiteX4" fmla="*/ 0 w 2315542"/>
              <a:gd name="connsiteY4" fmla="*/ 183910 h 1717891"/>
              <a:gd name="connsiteX0" fmla="*/ 2315542 w 2315542"/>
              <a:gd name="connsiteY0" fmla="*/ 192702 h 1717891"/>
              <a:gd name="connsiteX1" fmla="*/ 3165 w 2315542"/>
              <a:gd name="connsiteY1" fmla="*/ 179238 h 1717891"/>
              <a:gd name="connsiteX2" fmla="*/ 2315542 w 2315542"/>
              <a:gd name="connsiteY2" fmla="*/ 192702 h 1717891"/>
              <a:gd name="connsiteX0" fmla="*/ 759303 w 2315542"/>
              <a:gd name="connsiteY0" fmla="*/ 200568 h 1717891"/>
              <a:gd name="connsiteX1" fmla="*/ 712071 w 2315542"/>
              <a:gd name="connsiteY1" fmla="*/ 0 h 1717891"/>
              <a:gd name="connsiteX0" fmla="*/ 5628 w 2321170"/>
              <a:gd name="connsiteY0" fmla="*/ 183910 h 1717891"/>
              <a:gd name="connsiteX1" fmla="*/ 2283244 w 2321170"/>
              <a:gd name="connsiteY1" fmla="*/ 183910 h 1717891"/>
              <a:gd name="connsiteX2" fmla="*/ 2283244 w 2321170"/>
              <a:gd name="connsiteY2" fmla="*/ 1717891 h 1717891"/>
              <a:gd name="connsiteX3" fmla="*/ 5628 w 2321170"/>
              <a:gd name="connsiteY3" fmla="*/ 1717891 h 1717891"/>
              <a:gd name="connsiteX4" fmla="*/ 5628 w 2321170"/>
              <a:gd name="connsiteY4" fmla="*/ 183910 h 1717891"/>
              <a:gd name="connsiteX0" fmla="*/ 2321170 w 2321170"/>
              <a:gd name="connsiteY0" fmla="*/ 192702 h 1717891"/>
              <a:gd name="connsiteX1" fmla="*/ 0 w 2321170"/>
              <a:gd name="connsiteY1" fmla="*/ 196823 h 1717891"/>
              <a:gd name="connsiteX2" fmla="*/ 2321170 w 2321170"/>
              <a:gd name="connsiteY2" fmla="*/ 192702 h 1717891"/>
              <a:gd name="connsiteX0" fmla="*/ 764931 w 2321170"/>
              <a:gd name="connsiteY0" fmla="*/ 200568 h 1717891"/>
              <a:gd name="connsiteX1" fmla="*/ 717699 w 2321170"/>
              <a:gd name="connsiteY1" fmla="*/ 0 h 1717891"/>
              <a:gd name="connsiteX0" fmla="*/ 5628 w 2321170"/>
              <a:gd name="connsiteY0" fmla="*/ 218773 h 1752754"/>
              <a:gd name="connsiteX1" fmla="*/ 2283244 w 2321170"/>
              <a:gd name="connsiteY1" fmla="*/ 218773 h 1752754"/>
              <a:gd name="connsiteX2" fmla="*/ 2283244 w 2321170"/>
              <a:gd name="connsiteY2" fmla="*/ 1752754 h 1752754"/>
              <a:gd name="connsiteX3" fmla="*/ 5628 w 2321170"/>
              <a:gd name="connsiteY3" fmla="*/ 1752754 h 1752754"/>
              <a:gd name="connsiteX4" fmla="*/ 5628 w 2321170"/>
              <a:gd name="connsiteY4" fmla="*/ 218773 h 1752754"/>
              <a:gd name="connsiteX0" fmla="*/ 2321170 w 2321170"/>
              <a:gd name="connsiteY0" fmla="*/ 227565 h 1752754"/>
              <a:gd name="connsiteX1" fmla="*/ 0 w 2321170"/>
              <a:gd name="connsiteY1" fmla="*/ 231686 h 1752754"/>
              <a:gd name="connsiteX2" fmla="*/ 2321170 w 2321170"/>
              <a:gd name="connsiteY2" fmla="*/ 227565 h 1752754"/>
              <a:gd name="connsiteX0" fmla="*/ 764931 w 2321170"/>
              <a:gd name="connsiteY0" fmla="*/ 235431 h 1752754"/>
              <a:gd name="connsiteX1" fmla="*/ 784031 w 2321170"/>
              <a:gd name="connsiteY1" fmla="*/ 0 h 1752754"/>
              <a:gd name="connsiteX0" fmla="*/ 5628 w 2321170"/>
              <a:gd name="connsiteY0" fmla="*/ 195530 h 1729511"/>
              <a:gd name="connsiteX1" fmla="*/ 2283244 w 2321170"/>
              <a:gd name="connsiteY1" fmla="*/ 195530 h 1729511"/>
              <a:gd name="connsiteX2" fmla="*/ 2283244 w 2321170"/>
              <a:gd name="connsiteY2" fmla="*/ 1729511 h 1729511"/>
              <a:gd name="connsiteX3" fmla="*/ 5628 w 2321170"/>
              <a:gd name="connsiteY3" fmla="*/ 1729511 h 1729511"/>
              <a:gd name="connsiteX4" fmla="*/ 5628 w 2321170"/>
              <a:gd name="connsiteY4" fmla="*/ 195530 h 1729511"/>
              <a:gd name="connsiteX0" fmla="*/ 2321170 w 2321170"/>
              <a:gd name="connsiteY0" fmla="*/ 204322 h 1729511"/>
              <a:gd name="connsiteX1" fmla="*/ 0 w 2321170"/>
              <a:gd name="connsiteY1" fmla="*/ 208443 h 1729511"/>
              <a:gd name="connsiteX2" fmla="*/ 2321170 w 2321170"/>
              <a:gd name="connsiteY2" fmla="*/ 204322 h 1729511"/>
              <a:gd name="connsiteX0" fmla="*/ 764931 w 2321170"/>
              <a:gd name="connsiteY0" fmla="*/ 212188 h 1729511"/>
              <a:gd name="connsiteX1" fmla="*/ 765941 w 2321170"/>
              <a:gd name="connsiteY1" fmla="*/ 0 h 17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1170" h="1729511" stroke="0" extrusionOk="0">
                <a:moveTo>
                  <a:pt x="5628" y="195530"/>
                </a:moveTo>
                <a:lnTo>
                  <a:pt x="2283244" y="195530"/>
                </a:lnTo>
                <a:lnTo>
                  <a:pt x="2283244" y="1729511"/>
                </a:lnTo>
                <a:lnTo>
                  <a:pt x="5628" y="1729511"/>
                </a:lnTo>
                <a:lnTo>
                  <a:pt x="5628" y="195530"/>
                </a:lnTo>
                <a:close/>
              </a:path>
              <a:path w="2321170" h="1729511" fill="none" extrusionOk="0">
                <a:moveTo>
                  <a:pt x="2321170" y="204322"/>
                </a:moveTo>
                <a:lnTo>
                  <a:pt x="0" y="208443"/>
                </a:lnTo>
                <a:lnTo>
                  <a:pt x="2321170" y="204322"/>
                </a:lnTo>
                <a:close/>
              </a:path>
              <a:path w="2321170" h="1729511" fill="none" extrusionOk="0">
                <a:moveTo>
                  <a:pt x="764931" y="212188"/>
                </a:moveTo>
                <a:cubicBezTo>
                  <a:pt x="765268" y="141459"/>
                  <a:pt x="765604" y="70729"/>
                  <a:pt x="765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>
                <a:solidFill>
                  <a:schemeClr val="tx1"/>
                </a:solidFill>
              </a:rPr>
              <a:t>Następnie określane są cechy dodatkowe miejsca. Cechy te uzależnione są od wybranej wcześniej </a:t>
            </a:r>
            <a:r>
              <a:rPr lang="pl-PL" sz="2000" dirty="0" smtClean="0">
                <a:solidFill>
                  <a:schemeClr val="tx1"/>
                </a:solidFill>
              </a:rPr>
              <a:t>komórki organizacyjnej.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620000"/>
            <a:ext cx="7200000" cy="194634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8" name="pole tekstowe 7"/>
          <p:cNvSpPr txBox="1"/>
          <p:nvPr/>
        </p:nvSpPr>
        <p:spPr>
          <a:xfrm>
            <a:off x="827584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Dodawanie miejsca udzielania świadczeń</a:t>
            </a:r>
            <a:endParaRPr lang="pl-PL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38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_szablon_KS_bezkuli">
  <a:themeElements>
    <a:clrScheme name="F03-Z10-01-01-4_2 Wzór prezentacji firmowej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03-Z10-01-01-4_2 Wzór prezentacji firmowe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03-Z10-01-01-4_2 Wzór prezentacji firmowej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kamsoft2">
  <a:themeElements>
    <a:clrScheme name="F03-Z10-01-01-4_2 Wzór prezentacji firmowej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03-Z10-01-01-4_2 Wzór prezentacji firmowe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03-Z10-01-01-4_2 Wzór prezentacji firmowej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Motyw_osoz1">
  <a:themeElements>
    <a:clrScheme name="F03-Z10-01-01-4_2 Wzór prezentacji firmowej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03-Z10-01-01-4_2 Wzór prezentacji firmowe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03-Z10-01-01-4_2 Wzór prezentacji firmowej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osoz">
  <a:themeElements>
    <a:clrScheme name="F03-Z10-01-01-4_2 Wzór prezentacji firmowej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03-Z10-01-01-4_2 Wzór prezentacji firmowe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03-Z10-01-01-4_2 Wzór prezentacji firmowej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Motyw pakietu Office">
  <a:themeElements>
    <a:clrScheme name="Niestandardowy 2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Motyw_osoz1">
  <a:themeElements>
    <a:clrScheme name="F03-Z10-01-01-4_2 Wzór prezentacji firmowej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03-Z10-01-01-4_2 Wzór prezentacji firmowe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03-Z10-01-01-4_2 Wzór prezentacji firmowej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_osoz">
  <a:themeElements>
    <a:clrScheme name="F03-Z10-01-01-4_2 Wzór prezentacji firmowej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03-Z10-01-01-4_2 Wzór prezentacji firmowe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03-Z10-01-01-4_2 Wzór prezentacji firmowej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8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_osoz1">
  <a:themeElements>
    <a:clrScheme name="F03-Z10-01-01-4_2 Wzór prezentacji firmowej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03-Z10-01-01-4_2 Wzór prezentacji firmowe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03-Z10-01-01-4_2 Wzór prezentacji firmowej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9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soz">
  <a:themeElements>
    <a:clrScheme name="F03-Z10-01-01-4_2 Wzór prezentacji firmowej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03-Z10-01-01-4_2 Wzór prezentacji firmowe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03-Z10-01-01-4_2 Wzór prezentacji firmowej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otyw pakietu Office">
  <a:themeElements>
    <a:clrScheme name="Niestandardowy 2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Motyw_osoz1">
  <a:themeElements>
    <a:clrScheme name="F03-Z10-01-01-4_2 Wzór prezentacji firmowej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03-Z10-01-01-4_2 Wzór prezentacji firmowe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03-Z10-01-01-4_2 Wzór prezentacji firmowej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soz">
  <a:themeElements>
    <a:clrScheme name="F03-Z10-01-01-4_2 Wzór prezentacji firmowej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03-Z10-01-01-4_2 Wzór prezentacji firmowe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03-Z10-01-01-4_2 Wzór prezentacji firmowej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3-Z10-01-01-4_2 Wzór prezentacji firmowej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3-Z10-01-01-4_2 Wzór prezentacji firmowej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prezentacja_szablon_KS</Template>
  <TotalTime>12796</TotalTime>
  <Words>13427</Words>
  <Application>Microsoft Office PowerPoint</Application>
  <PresentationFormat>Pokaz na ekranie (4:3)</PresentationFormat>
  <Paragraphs>1984</Paragraphs>
  <Slides>297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20</vt:i4>
      </vt:variant>
      <vt:variant>
        <vt:lpstr>Tytuły slajdów</vt:lpstr>
      </vt:variant>
      <vt:variant>
        <vt:i4>297</vt:i4>
      </vt:variant>
    </vt:vector>
  </HeadingPairs>
  <TitlesOfParts>
    <vt:vector size="323" baseType="lpstr">
      <vt:lpstr>Arial</vt:lpstr>
      <vt:lpstr>Calibri</vt:lpstr>
      <vt:lpstr>Calibri Light</vt:lpstr>
      <vt:lpstr>Symbol</vt:lpstr>
      <vt:lpstr>Times New Roman</vt:lpstr>
      <vt:lpstr>Wingdings</vt:lpstr>
      <vt:lpstr>prezentacja_szablon_KS_bezkuli</vt:lpstr>
      <vt:lpstr>Motyw_osoz1</vt:lpstr>
      <vt:lpstr>Motyw pakietu Office</vt:lpstr>
      <vt:lpstr>osoz</vt:lpstr>
      <vt:lpstr>1_Motyw pakietu Office</vt:lpstr>
      <vt:lpstr>1_Motyw_osoz1</vt:lpstr>
      <vt:lpstr>2_Motyw pakietu Office</vt:lpstr>
      <vt:lpstr>1_osoz</vt:lpstr>
      <vt:lpstr>3_Motyw pakietu Office</vt:lpstr>
      <vt:lpstr>4_Motyw pakietu Office</vt:lpstr>
      <vt:lpstr>kamsoft2</vt:lpstr>
      <vt:lpstr>2_Motyw_osoz1</vt:lpstr>
      <vt:lpstr>5_Motyw pakietu Office</vt:lpstr>
      <vt:lpstr>2_osoz</vt:lpstr>
      <vt:lpstr>6_Motyw pakietu Office</vt:lpstr>
      <vt:lpstr>3_Motyw_osoz1</vt:lpstr>
      <vt:lpstr>7_Motyw pakietu Office</vt:lpstr>
      <vt:lpstr>3_osoz</vt:lpstr>
      <vt:lpstr>8_Motyw pakietu Office</vt:lpstr>
      <vt:lpstr>9_Motyw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KAMSOFT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 Jaworski-Horoszkiewicz</dc:creator>
  <cp:lastModifiedBy>Krajewski Robert</cp:lastModifiedBy>
  <cp:revision>1011</cp:revision>
  <cp:lastPrinted>2016-06-26T13:02:10Z</cp:lastPrinted>
  <dcterms:created xsi:type="dcterms:W3CDTF">2015-07-07T06:19:42Z</dcterms:created>
  <dcterms:modified xsi:type="dcterms:W3CDTF">2017-07-07T06:11:27Z</dcterms:modified>
</cp:coreProperties>
</file>